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70"/>
  </p:notesMasterIdLst>
  <p:sldIdLst>
    <p:sldId id="296" r:id="rId2"/>
    <p:sldId id="325" r:id="rId3"/>
    <p:sldId id="304" r:id="rId4"/>
    <p:sldId id="264" r:id="rId5"/>
    <p:sldId id="272" r:id="rId6"/>
    <p:sldId id="276" r:id="rId7"/>
    <p:sldId id="326" r:id="rId8"/>
    <p:sldId id="327" r:id="rId9"/>
    <p:sldId id="263" r:id="rId10"/>
    <p:sldId id="267" r:id="rId11"/>
    <p:sldId id="268" r:id="rId12"/>
    <p:sldId id="313" r:id="rId13"/>
    <p:sldId id="306" r:id="rId14"/>
    <p:sldId id="308" r:id="rId15"/>
    <p:sldId id="311" r:id="rId16"/>
    <p:sldId id="314" r:id="rId17"/>
    <p:sldId id="315" r:id="rId18"/>
    <p:sldId id="290" r:id="rId19"/>
    <p:sldId id="328" r:id="rId20"/>
    <p:sldId id="329" r:id="rId21"/>
    <p:sldId id="330" r:id="rId22"/>
    <p:sldId id="312" r:id="rId23"/>
    <p:sldId id="286" r:id="rId24"/>
    <p:sldId id="309" r:id="rId25"/>
    <p:sldId id="317" r:id="rId26"/>
    <p:sldId id="318" r:id="rId27"/>
    <p:sldId id="323" r:id="rId28"/>
    <p:sldId id="324" r:id="rId29"/>
    <p:sldId id="316" r:id="rId30"/>
    <p:sldId id="274" r:id="rId31"/>
    <p:sldId id="258" r:id="rId32"/>
    <p:sldId id="282" r:id="rId33"/>
    <p:sldId id="320" r:id="rId34"/>
    <p:sldId id="280" r:id="rId35"/>
    <p:sldId id="310" r:id="rId36"/>
    <p:sldId id="294" r:id="rId37"/>
    <p:sldId id="321" r:id="rId38"/>
    <p:sldId id="273" r:id="rId39"/>
    <p:sldId id="322" r:id="rId40"/>
    <p:sldId id="331" r:id="rId41"/>
    <p:sldId id="332" r:id="rId42"/>
    <p:sldId id="333" r:id="rId43"/>
    <p:sldId id="334" r:id="rId44"/>
    <p:sldId id="335" r:id="rId45"/>
    <p:sldId id="336" r:id="rId46"/>
    <p:sldId id="339" r:id="rId47"/>
    <p:sldId id="340" r:id="rId48"/>
    <p:sldId id="341" r:id="rId49"/>
    <p:sldId id="342" r:id="rId50"/>
    <p:sldId id="343" r:id="rId51"/>
    <p:sldId id="344" r:id="rId52"/>
    <p:sldId id="337" r:id="rId53"/>
    <p:sldId id="338" r:id="rId54"/>
    <p:sldId id="345" r:id="rId55"/>
    <p:sldId id="346" r:id="rId56"/>
    <p:sldId id="347" r:id="rId57"/>
    <p:sldId id="348" r:id="rId58"/>
    <p:sldId id="349" r:id="rId59"/>
    <p:sldId id="350" r:id="rId60"/>
    <p:sldId id="351" r:id="rId61"/>
    <p:sldId id="352" r:id="rId62"/>
    <p:sldId id="353" r:id="rId63"/>
    <p:sldId id="354" r:id="rId64"/>
    <p:sldId id="355" r:id="rId65"/>
    <p:sldId id="356" r:id="rId66"/>
    <p:sldId id="357" r:id="rId67"/>
    <p:sldId id="279" r:id="rId68"/>
    <p:sldId id="358" r:id="rId6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237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0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54;&#1050;&#1059;&#1052;&#1045;&#1053;&#1058;&#1067;%20&#1044;&#1051;&#1071;%20&#1056;&#1040;&#1041;&#1054;&#1058;&#1067;\&#1088;&#1072;&#1073;&#1086;&#1095;&#1072;&#1103;%20&#1076;&#1083;&#1103;%20&#1083;&#1077;&#1085;&#1099;\&#1054;&#1058;&#1063;&#1045;&#1058;%20&#1043;&#1051;&#1040;&#1042;&#1067;%20&#1053;&#1040;%20&#1044;&#1059;&#1052;&#1059;\&#1076;&#1086;&#1082;&#1083;&#1072;&#1076;%20&#1075;&#1083;&#1072;&#1074;&#1099;%202016\&#1076;&#1080;&#1072;&#1075;&#1088;&#1072;&#1084;&#1084;&#1099;%20&#1082;%20&#1076;&#1086;&#1082;&#1083;&#1072;&#1076;&#1091;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percentStacked"/>
        <c:varyColors val="0"/>
        <c:ser>
          <c:idx val="2"/>
          <c:order val="0"/>
          <c:tx>
            <c:strRef>
              <c:f>Лист1!$A$16</c:f>
              <c:strCache>
                <c:ptCount val="1"/>
                <c:pt idx="0">
                  <c:v>Целевые субвенции, субсидии и иные межбюджетные трансферты из областного бюджета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pPr>
                <a:solidFill>
                  <a:schemeClr val="lt1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Лист1!$G$5:$L$16</c:f>
              <c:multiLvlStrCache>
                <c:ptCount val="6"/>
                <c:lvl>
                  <c:pt idx="0">
                    <c:v>2015 год - 675,862  млн.руб.</c:v>
                  </c:pt>
                  <c:pt idx="1">
                    <c:v>2016 год - 675,911 млн.руб.</c:v>
                  </c:pt>
                  <c:pt idx="2">
                    <c:v>Темп роста, %</c:v>
                  </c:pt>
                  <c:pt idx="3">
                    <c:v>457 770,40</c:v>
                  </c:pt>
                  <c:pt idx="4">
                    <c:v>448 690,50</c:v>
                  </c:pt>
                  <c:pt idx="5">
                    <c:v>98,0</c:v>
                  </c:pt>
                </c:lvl>
                <c:lvl>
                  <c:pt idx="3">
                    <c:v>92 856,50</c:v>
                  </c:pt>
                  <c:pt idx="4">
                    <c:v>88 537,60</c:v>
                  </c:pt>
                  <c:pt idx="5">
                    <c:v>95,3</c:v>
                  </c:pt>
                </c:lvl>
                <c:lvl>
                  <c:pt idx="3">
                    <c:v>125 235,00</c:v>
                  </c:pt>
                  <c:pt idx="4">
                    <c:v>138 683,40</c:v>
                  </c:pt>
                  <c:pt idx="5">
                    <c:v>110,7</c:v>
                  </c:pt>
                </c:lvl>
              </c:multiLvlStrCache>
            </c:multiLvlStrRef>
          </c:cat>
          <c:val>
            <c:numRef>
              <c:f>Лист1!$B$16:$K$16</c:f>
              <c:numCache>
                <c:formatCode>#,##0.00</c:formatCode>
                <c:ptCount val="2"/>
                <c:pt idx="0">
                  <c:v>457770.4</c:v>
                </c:pt>
                <c:pt idx="1">
                  <c:v>448690.5</c:v>
                </c:pt>
              </c:numCache>
            </c:numRef>
          </c:val>
        </c:ser>
        <c:ser>
          <c:idx val="1"/>
          <c:order val="1"/>
          <c:tx>
            <c:strRef>
              <c:f>Лист1!$A$15</c:f>
              <c:strCache>
                <c:ptCount val="1"/>
                <c:pt idx="0">
                  <c:v>Нецелевые дотации из областного бюджета</c:v>
                </c:pt>
              </c:strCache>
            </c:strRef>
          </c:tx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Лист1!$G$5:$L$16</c:f>
              <c:multiLvlStrCache>
                <c:ptCount val="6"/>
                <c:lvl>
                  <c:pt idx="0">
                    <c:v>2015 год - 675,862  млн.руб.</c:v>
                  </c:pt>
                  <c:pt idx="1">
                    <c:v>2016 год - 675,911 млн.руб.</c:v>
                  </c:pt>
                  <c:pt idx="2">
                    <c:v>Темп роста, %</c:v>
                  </c:pt>
                  <c:pt idx="3">
                    <c:v>457 770,40</c:v>
                  </c:pt>
                  <c:pt idx="4">
                    <c:v>448 690,50</c:v>
                  </c:pt>
                  <c:pt idx="5">
                    <c:v>98,0</c:v>
                  </c:pt>
                </c:lvl>
                <c:lvl>
                  <c:pt idx="3">
                    <c:v>92 856,50</c:v>
                  </c:pt>
                  <c:pt idx="4">
                    <c:v>88 537,60</c:v>
                  </c:pt>
                  <c:pt idx="5">
                    <c:v>95,3</c:v>
                  </c:pt>
                </c:lvl>
                <c:lvl>
                  <c:pt idx="3">
                    <c:v>125 235,00</c:v>
                  </c:pt>
                  <c:pt idx="4">
                    <c:v>138 683,40</c:v>
                  </c:pt>
                  <c:pt idx="5">
                    <c:v>110,7</c:v>
                  </c:pt>
                </c:lvl>
              </c:multiLvlStrCache>
            </c:multiLvlStrRef>
          </c:cat>
          <c:val>
            <c:numRef>
              <c:f>Лист1!$B$15:$K$15</c:f>
              <c:numCache>
                <c:formatCode>#,##0.00</c:formatCode>
                <c:ptCount val="2"/>
                <c:pt idx="0">
                  <c:v>92856.5</c:v>
                </c:pt>
                <c:pt idx="1">
                  <c:v>88537.600000000006</c:v>
                </c:pt>
              </c:numCache>
            </c:numRef>
          </c:val>
        </c:ser>
        <c:ser>
          <c:idx val="0"/>
          <c:order val="2"/>
          <c:tx>
            <c:strRef>
              <c:f>Лист1!$A$14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Лист1!$G$5:$L$16</c:f>
              <c:multiLvlStrCache>
                <c:ptCount val="6"/>
                <c:lvl>
                  <c:pt idx="0">
                    <c:v>2015 год - 675,862  млн.руб.</c:v>
                  </c:pt>
                  <c:pt idx="1">
                    <c:v>2016 год - 675,911 млн.руб.</c:v>
                  </c:pt>
                  <c:pt idx="2">
                    <c:v>Темп роста, %</c:v>
                  </c:pt>
                  <c:pt idx="3">
                    <c:v>457 770,40</c:v>
                  </c:pt>
                  <c:pt idx="4">
                    <c:v>448 690,50</c:v>
                  </c:pt>
                  <c:pt idx="5">
                    <c:v>98,0</c:v>
                  </c:pt>
                </c:lvl>
                <c:lvl>
                  <c:pt idx="3">
                    <c:v>92 856,50</c:v>
                  </c:pt>
                  <c:pt idx="4">
                    <c:v>88 537,60</c:v>
                  </c:pt>
                  <c:pt idx="5">
                    <c:v>95,3</c:v>
                  </c:pt>
                </c:lvl>
                <c:lvl>
                  <c:pt idx="3">
                    <c:v>125 235,00</c:v>
                  </c:pt>
                  <c:pt idx="4">
                    <c:v>138 683,40</c:v>
                  </c:pt>
                  <c:pt idx="5">
                    <c:v>110,7</c:v>
                  </c:pt>
                </c:lvl>
              </c:multiLvlStrCache>
            </c:multiLvlStrRef>
          </c:cat>
          <c:val>
            <c:numRef>
              <c:f>Лист1!$B$14:$K$14</c:f>
              <c:numCache>
                <c:formatCode>#,##0.00</c:formatCode>
                <c:ptCount val="2"/>
                <c:pt idx="0">
                  <c:v>125235</c:v>
                </c:pt>
                <c:pt idx="1">
                  <c:v>138683.4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779584"/>
        <c:axId val="63781120"/>
        <c:axId val="0"/>
      </c:bar3DChart>
      <c:catAx>
        <c:axId val="637795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solidFill>
            <a:schemeClr val="accent3">
              <a:lumMod val="40000"/>
              <a:lumOff val="60000"/>
            </a:schemeClr>
          </a:solidFill>
        </c:spPr>
        <c:txPr>
          <a:bodyPr/>
          <a:lstStyle/>
          <a:p>
            <a:pPr>
              <a:defRPr sz="1800" b="1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  <c:crossAx val="63781120"/>
        <c:crosses val="autoZero"/>
        <c:auto val="1"/>
        <c:lblAlgn val="ctr"/>
        <c:lblOffset val="100"/>
        <c:noMultiLvlLbl val="0"/>
      </c:catAx>
      <c:valAx>
        <c:axId val="637811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3779584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  <a:ln>
          <a:solidFill>
            <a:srgbClr val="00B050"/>
          </a:solidFill>
        </a:ln>
      </c:spPr>
    </c:plotArea>
    <c:legend>
      <c:legendPos val="t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/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530439603469072E-2"/>
          <c:y val="0.27202058034702037"/>
          <c:w val="0.83167176481078764"/>
          <c:h val="0.6884513914410153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"/>
                  <c:y val="0.12888888969434376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456443366182024E-3"/>
                  <c:y val="7.75926701511853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1346306472099394E-2"/>
                  <c:y val="-5.19841585550816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288445778653521"/>
                  <c:y val="-7.7054787383169523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7875122033965266"/>
                      <c:h val="0.13314302045458704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41510918886631065"/>
                  <c:y val="-1.5780371302214539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0219134672035586"/>
                      <c:h val="0.12698582131599687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ED7D31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Лист1!$A$347:$A$351</c:f>
              <c:strCache>
                <c:ptCount val="5"/>
                <c:pt idx="0">
                  <c:v>общее образование (школы)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Лист1!$B$347:$B$351</c:f>
              <c:numCache>
                <c:formatCode>0.0%</c:formatCode>
                <c:ptCount val="5"/>
                <c:pt idx="0">
                  <c:v>0.65600000000000114</c:v>
                </c:pt>
                <c:pt idx="1">
                  <c:v>0.221</c:v>
                </c:pt>
                <c:pt idx="2">
                  <c:v>6.9000000000000034E-2</c:v>
                </c:pt>
                <c:pt idx="3">
                  <c:v>7.000000000000008E-3</c:v>
                </c:pt>
                <c:pt idx="4">
                  <c:v>4.7000000000000014E-2</c:v>
                </c:pt>
              </c:numCache>
            </c:numRef>
          </c:val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[1]Лист1!$B$204:$B$208</c:f>
              <c:strCache>
                <c:ptCount val="5"/>
                <c:pt idx="0">
                  <c:v>общее образование (школы)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[1]Лист1!$C$204:$C$208</c:f>
              <c:numCache>
                <c:formatCode>General</c:formatCode>
                <c:ptCount val="5"/>
                <c:pt idx="0">
                  <c:v>0.65000000000000113</c:v>
                </c:pt>
                <c:pt idx="1">
                  <c:v>0.22</c:v>
                </c:pt>
                <c:pt idx="2">
                  <c:v>7.0000000000000021E-2</c:v>
                </c:pt>
                <c:pt idx="3">
                  <c:v>1.0000000000000005E-2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602410809759896E-2"/>
          <c:y val="0"/>
          <c:w val="0.8243112666472245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143000" h="1143000" prst="convex"/>
              <a:bevelB w="1143000" h="1143000"/>
            </a:sp3d>
          </c:spPr>
          <c:dPt>
            <c:idx val="0"/>
            <c:bubble3D val="0"/>
            <c:explosion val="22"/>
            <c:spPr>
              <a:gradFill rotWithShape="1">
                <a:gsLst>
                  <a:gs pos="0">
                    <a:schemeClr val="accent5">
                      <a:lumMod val="95000"/>
                    </a:schemeClr>
                  </a:gs>
                  <a:gs pos="100000">
                    <a:schemeClr val="accent5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5">
                    <a:shade val="30000"/>
                    <a:satMod val="120000"/>
                  </a:schemeClr>
                </a:contourClr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lumMod val="95000"/>
                    </a:schemeClr>
                  </a:gs>
                  <a:gs pos="100000">
                    <a:schemeClr val="accent3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3">
                    <a:shade val="30000"/>
                    <a:satMod val="12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7.6499586857198473E-2"/>
                  <c:y val="8.259862676580406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100 400 тыс. руб.</a:t>
                    </a:r>
                    <a:r>
                      <a:rPr lang="en-US" sz="2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;</a:t>
                    </a:r>
                    <a:endParaRPr lang="ru-RU" sz="2000" dirty="0" smtClean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 1</a:t>
                    </a:r>
                    <a:r>
                      <a:rPr lang="ru-RU" sz="2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5 </a:t>
                    </a:r>
                    <a:r>
                      <a:rPr lang="en-US" sz="2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lang="en-US" dirty="0"/>
                  </a:p>
                </c:rich>
              </c:tx>
              <c:spPr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reflection blurRad="38100" stA="26000" endPos="23000" dist="25400" dir="5400000" sy="-100000" rotWithShape="0"/>
                </a:effectLst>
                <a:scene3d>
                  <a:camera prst="orthographicFront">
                    <a:rot lat="0" lon="0" rev="0"/>
                  </a:camera>
                  <a:lightRig rig="balanced" dir="tr"/>
                </a:scene3d>
                <a:sp3d contourW="14605" prstMaterial="plastic">
                  <a:bevelT w="50800"/>
                  <a:contourClr>
                    <a:schemeClr val="accent4">
                      <a:shade val="30000"/>
                      <a:satMod val="120000"/>
                    </a:schemeClr>
                  </a:contourClr>
                </a:sp3d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4677141051813074E-2"/>
                  <c:y val="-0.3904566344985829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554 703 </a:t>
                    </a:r>
                    <a:r>
                      <a:rPr lang="ru-RU" sz="2000" b="1" i="0" u="none" strike="noStrike" baseline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тыс. руб.</a:t>
                    </a:r>
                    <a:r>
                      <a:rPr lang="en-US" sz="2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; </a:t>
                    </a:r>
                    <a:endParaRPr lang="ru-RU" sz="2000" dirty="0" smtClean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8</a:t>
                    </a:r>
                    <a:r>
                      <a:rPr lang="ru-RU" sz="2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5</a:t>
                    </a:r>
                    <a:r>
                      <a:rPr lang="en-US" sz="2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lang="en-US" sz="1600" dirty="0"/>
                  </a:p>
                </c:rich>
              </c:tx>
              <c:spPr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>
                  <a:reflection blurRad="38100" stA="26000" endPos="23000" dist="25400" dir="5400000" sy="-100000" rotWithShape="0"/>
                </a:effectLst>
                <a:scene3d>
                  <a:camera prst="orthographicFront">
                    <a:rot lat="0" lon="0" rev="0"/>
                  </a:camera>
                  <a:lightRig rig="balanced" dir="tr"/>
                </a:scene3d>
                <a:sp3d contourW="14605" prstMaterial="plastic">
                  <a:bevelT w="50800"/>
                  <a:contourClr>
                    <a:schemeClr val="accent1">
                      <a:shade val="30000"/>
                      <a:satMod val="120000"/>
                    </a:schemeClr>
                  </a:contourClr>
                </a:sp3d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gradFill rotWithShape="1">
                <a:gsLst>
                  <a:gs pos="0">
                    <a:schemeClr val="accent5">
                      <a:lumMod val="95000"/>
                    </a:schemeClr>
                  </a:gs>
                  <a:gs pos="100000">
                    <a:schemeClr val="accent5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5">
                    <a:shade val="30000"/>
                    <a:satMod val="12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перечисления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125235.08500000002</c:v>
                </c:pt>
                <c:pt idx="1">
                  <c:v>550626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68711103820355846"/>
          <c:y val="0.76026097199727949"/>
          <c:w val="0.29487885194906277"/>
          <c:h val="0.22588679648248344"/>
        </c:manualLayout>
      </c:layout>
      <c:overlay val="0"/>
      <c:txPr>
        <a:bodyPr/>
        <a:lstStyle/>
        <a:p>
          <a:pPr>
            <a:defRPr sz="1800" b="1" i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5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scene3d>
          <a:camera prst="orthographicFront"/>
          <a:lightRig rig="threePt" dir="t"/>
        </a:scene3d>
        <a:sp3d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"/>
          <c:y val="3.0866366089684398E-2"/>
          <c:w val="0.91209371081524548"/>
          <c:h val="0.803933174869784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7.3099415204678463E-3"/>
                  <c:y val="-2.5254299527923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19883040935696E-3"/>
                  <c:y val="-4.2090499213206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853801169590645E-2"/>
                  <c:y val="-7.295686530289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консолидированный бюджет</c:v>
                </c:pt>
                <c:pt idx="1">
                  <c:v>бюджет района</c:v>
                </c:pt>
                <c:pt idx="2">
                  <c:v>бюджет поселений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128483</c:v>
                </c:pt>
                <c:pt idx="1">
                  <c:v>91233</c:v>
                </c:pt>
                <c:pt idx="2">
                  <c:v>37249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CD237C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3.8011695906432746E-2"/>
                  <c:y val="-3.0866366089684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935672514619881E-2"/>
                  <c:y val="-4.7702565774966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473684210526216E-2"/>
                  <c:y val="-5.6120665617607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CD237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консолидированный бюджет</c:v>
                </c:pt>
                <c:pt idx="1">
                  <c:v>бюджет района</c:v>
                </c:pt>
                <c:pt idx="2">
                  <c:v>бюджет поселений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138683</c:v>
                </c:pt>
                <c:pt idx="1">
                  <c:v>100400</c:v>
                </c:pt>
                <c:pt idx="2">
                  <c:v>38283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952384"/>
        <c:axId val="63953920"/>
        <c:axId val="0"/>
      </c:bar3DChart>
      <c:catAx>
        <c:axId val="63952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3953920"/>
        <c:crosses val="autoZero"/>
        <c:auto val="1"/>
        <c:lblAlgn val="ctr"/>
        <c:lblOffset val="100"/>
        <c:noMultiLvlLbl val="0"/>
      </c:catAx>
      <c:valAx>
        <c:axId val="639539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txPr>
          <a:bodyPr/>
          <a:lstStyle/>
          <a:p>
            <a:pPr>
              <a:defRPr sz="1200">
                <a:latin typeface="Arial Narrow" pitchFamily="34" charset="0"/>
              </a:defRPr>
            </a:pPr>
            <a:endParaRPr lang="ru-RU"/>
          </a:p>
        </c:txPr>
        <c:crossAx val="639523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866302896348601"/>
          <c:y val="0.22725113467589891"/>
          <c:w val="0.16188077147382118"/>
          <c:h val="0.24889471011908629"/>
        </c:manualLayout>
      </c:layout>
      <c:overlay val="0"/>
      <c:txPr>
        <a:bodyPr/>
        <a:lstStyle/>
        <a:p>
          <a:pPr>
            <a:defRPr sz="2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21823376729252E-2"/>
          <c:y val="8.1586423310149064E-2"/>
          <c:w val="0.57501311911529551"/>
          <c:h val="0.81501403682638063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6">
                      <a:lumMod val="95000"/>
                    </a:schemeClr>
                  </a:gs>
                  <a:gs pos="100000">
                    <a:schemeClr val="accent6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79,4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7663502923608593E-2"/>
                  <c:y val="-4.15478079970367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0298569338919777E-2"/>
                  <c:y val="-0.1166901045985007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1.7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7223491268145344E-2"/>
                  <c:y val="-0.10143453666621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1746384376303941"/>
                  <c:y val="-4.51304735467226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'[Диаграмма в Microsoft Office PowerPoint]доходы налог.'!$A$5:$A$9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налог,взимаемый в связи с применением упрощенной системы налогообложения</c:v>
                </c:pt>
                <c:pt idx="3">
                  <c:v>Единый налог на вмененный доход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'[Диаграмма в Microsoft Office PowerPoint]доходы налог.'!$B$5:$B$9</c:f>
              <c:numCache>
                <c:formatCode>#,##0.0</c:formatCode>
                <c:ptCount val="5"/>
                <c:pt idx="0">
                  <c:v>79725</c:v>
                </c:pt>
                <c:pt idx="1">
                  <c:v>1891</c:v>
                </c:pt>
                <c:pt idx="2">
                  <c:v>1593</c:v>
                </c:pt>
                <c:pt idx="3">
                  <c:v>6504</c:v>
                </c:pt>
                <c:pt idx="4">
                  <c:v>1380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'[Диаграмма в Microsoft Office PowerPoint]доходы налог.'!$A$5:$A$9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налог,взимаемый в связи с применением упрощенной системы налогообложения</c:v>
                </c:pt>
                <c:pt idx="3">
                  <c:v>Единый налог на вмененный доход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'[Диаграмма в Microsoft Office PowerPoint]доходы налог.'!$C$5:$C$9</c:f>
              <c:numCache>
                <c:formatCode>#,##0.0</c:formatCode>
                <c:ptCount val="5"/>
                <c:pt idx="0">
                  <c:v>79.407370517928243</c:v>
                </c:pt>
                <c:pt idx="1">
                  <c:v>1.8834661354581672</c:v>
                </c:pt>
                <c:pt idx="2">
                  <c:v>1.5866533864541832</c:v>
                </c:pt>
                <c:pt idx="3">
                  <c:v>6.4780876494023909</c:v>
                </c:pt>
                <c:pt idx="4">
                  <c:v>1.3745019920318724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697109807946942"/>
          <c:y val="8.3584017962504406E-2"/>
          <c:w val="0.31449559773332147"/>
          <c:h val="0.91641598203749552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550076901233598E-2"/>
          <c:y val="9.5729246387618816E-2"/>
          <c:w val="0.54836623207063628"/>
          <c:h val="0.81407972858354571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lumMod val="95000"/>
                    </a:schemeClr>
                  </a:gs>
                  <a:gs pos="100000">
                    <a:schemeClr val="accent6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0.10030428313874351"/>
                  <c:y val="-0.1177120604581897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4399221611090888E-2"/>
                  <c:y val="4.7670886930104711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ru-RU" sz="2000" b="1" dirty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 sz="2000" b="1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1848395917146677E-2"/>
                  <c:y val="-8.6314488117898727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2000" b="1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2000" b="1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7443419489674468E-2"/>
                  <c:y val="-9.49545495180222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'[Диаграмма в Microsoft Office PowerPoint]доходы налог.'!$A$10:$A$13</c:f>
              <c:strCache>
                <c:ptCount val="4"/>
                <c:pt idx="0">
                  <c:v>Доходы от продажи имущества</c:v>
                </c:pt>
                <c:pt idx="1">
                  <c:v>Доходы от использования муниципального имущества</c:v>
                </c:pt>
                <c:pt idx="2">
                  <c:v>Штрафы, санкции, возмещение ущерба</c:v>
                </c:pt>
                <c:pt idx="3">
                  <c:v>Доходы от  компенсации затрат государству</c:v>
                </c:pt>
              </c:strCache>
            </c:strRef>
          </c:cat>
          <c:val>
            <c:numRef>
              <c:f>'[Диаграмма в Microsoft Office PowerPoint]доходы налог.'!$B$10:$B$13</c:f>
              <c:numCache>
                <c:formatCode>#,##0.0</c:formatCode>
                <c:ptCount val="4"/>
                <c:pt idx="0">
                  <c:v>1914</c:v>
                </c:pt>
                <c:pt idx="1">
                  <c:v>5051</c:v>
                </c:pt>
                <c:pt idx="2">
                  <c:v>1044</c:v>
                </c:pt>
                <c:pt idx="3">
                  <c:v>927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'[Диаграмма в Microsoft Office PowerPoint]доходы налог.'!$A$10:$A$13</c:f>
              <c:strCache>
                <c:ptCount val="4"/>
                <c:pt idx="0">
                  <c:v>Доходы от продажи имущества</c:v>
                </c:pt>
                <c:pt idx="1">
                  <c:v>Доходы от использования муниципального имущества</c:v>
                </c:pt>
                <c:pt idx="2">
                  <c:v>Штрафы, санкции, возмещение ущерба</c:v>
                </c:pt>
                <c:pt idx="3">
                  <c:v>Доходы от  компенсации затрат государству</c:v>
                </c:pt>
              </c:strCache>
            </c:strRef>
          </c:cat>
          <c:val>
            <c:numRef>
              <c:f>'[Диаграмма в Microsoft Office PowerPoint]доходы налог.'!$C$10:$C$13</c:f>
              <c:numCache>
                <c:formatCode>#,##0.0</c:formatCode>
                <c:ptCount val="4"/>
                <c:pt idx="0">
                  <c:v>1.9063745019920326</c:v>
                </c:pt>
                <c:pt idx="1">
                  <c:v>5.0308764940239081</c:v>
                </c:pt>
                <c:pt idx="2">
                  <c:v>1.0398406374501981</c:v>
                </c:pt>
                <c:pt idx="3">
                  <c:v>0.92330677290836649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396833473389449"/>
          <c:y val="2.7313897228926874E-3"/>
          <c:w val="0.33756608595607079"/>
          <c:h val="0.96684611376029972"/>
        </c:manualLayout>
      </c:layout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889752421497475E-3"/>
          <c:y val="0"/>
          <c:w val="0.96596063616817784"/>
          <c:h val="0.65687537879456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'безвозм. из обл. бюд.'!$A$4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4.6417314316123158E-3"/>
                  <c:y val="1.1676434417789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1">
                      <a:lumMod val="95000"/>
                    </a:schemeClr>
                  </a:gs>
                  <a:gs pos="100000">
                    <a:schemeClr val="accent1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1">
                    <a:shade val="30000"/>
                    <a:satMod val="12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'безвозм. из обл. бюд.'!$B$3:$E$3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'безвозм. из обл. бюд.'!$B$4:$E$4</c:f>
              <c:numCache>
                <c:formatCode>#,##0</c:formatCode>
                <c:ptCount val="2"/>
                <c:pt idx="0">
                  <c:v>92856.5</c:v>
                </c:pt>
                <c:pt idx="1">
                  <c:v>88538</c:v>
                </c:pt>
              </c:numCache>
            </c:numRef>
          </c:val>
        </c:ser>
        <c:ser>
          <c:idx val="1"/>
          <c:order val="1"/>
          <c:tx>
            <c:strRef>
              <c:f>'безвозм. из обл. бюд.'!$A$5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95000"/>
                  </a:schemeClr>
                </a:gs>
                <a:gs pos="100000">
                  <a:schemeClr val="accent3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3">
                  <a:shade val="30000"/>
                  <a:satMod val="120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3.0944876210748742E-3"/>
                  <c:y val="1.401172130134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3">
                      <a:lumMod val="95000"/>
                    </a:schemeClr>
                  </a:gs>
                  <a:gs pos="100000">
                    <a:schemeClr val="accent3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3">
                    <a:shade val="30000"/>
                    <a:satMod val="12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'безвозм. из обл. бюд.'!$B$3:$E$3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'безвозм. из обл. бюд.'!$B$5:$E$5</c:f>
              <c:numCache>
                <c:formatCode>#,##0</c:formatCode>
                <c:ptCount val="2"/>
                <c:pt idx="0">
                  <c:v>93253.4</c:v>
                </c:pt>
                <c:pt idx="1">
                  <c:v>98504.16</c:v>
                </c:pt>
              </c:numCache>
            </c:numRef>
          </c:val>
        </c:ser>
        <c:ser>
          <c:idx val="2"/>
          <c:order val="2"/>
          <c:tx>
            <c:strRef>
              <c:f>'безвозм. из обл. бюд.'!$A$6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95000"/>
                  </a:schemeClr>
                </a:gs>
                <a:gs pos="100000">
                  <a:schemeClr val="accent5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5">
                  <a:shade val="30000"/>
                  <a:satMod val="120000"/>
                </a:schemeClr>
              </a:contourClr>
            </a:sp3d>
          </c:spPr>
          <c:invertIfNegative val="0"/>
          <c:dLbls>
            <c:spPr>
              <a:gradFill rotWithShape="1">
                <a:gsLst>
                  <a:gs pos="0">
                    <a:schemeClr val="accent5">
                      <a:lumMod val="95000"/>
                    </a:schemeClr>
                  </a:gs>
                  <a:gs pos="100000">
                    <a:schemeClr val="accent5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5">
                    <a:shade val="30000"/>
                    <a:satMod val="12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'безвозм. из обл. бюд.'!$B$3:$E$3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'безвозм. из обл. бюд.'!$B$6:$E$6</c:f>
              <c:numCache>
                <c:formatCode>#,##0</c:formatCode>
                <c:ptCount val="2"/>
                <c:pt idx="0">
                  <c:v>312595.5</c:v>
                </c:pt>
                <c:pt idx="1">
                  <c:v>316034.21500000008</c:v>
                </c:pt>
              </c:numCache>
            </c:numRef>
          </c:val>
        </c:ser>
        <c:ser>
          <c:idx val="3"/>
          <c:order val="3"/>
          <c:tx>
            <c:strRef>
              <c:f>'безвозм. из обл. бюд.'!$A$7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95000"/>
                  </a:schemeClr>
                </a:gs>
                <a:gs pos="100000">
                  <a:schemeClr val="accent4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4">
                  <a:shade val="30000"/>
                  <a:satMod val="120000"/>
                </a:schemeClr>
              </a:contourClr>
            </a:sp3d>
          </c:spPr>
          <c:invertIfNegative val="0"/>
          <c:dLbls>
            <c:spPr>
              <a:gradFill rotWithShape="1">
                <a:gsLst>
                  <a:gs pos="0">
                    <a:schemeClr val="accent4">
                      <a:lumMod val="95000"/>
                    </a:schemeClr>
                  </a:gs>
                  <a:gs pos="100000">
                    <a:schemeClr val="accent4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'безвозм. из обл. бюд.'!$B$3:$E$3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'безвозм. из обл. бюд.'!$B$7:$E$7</c:f>
              <c:numCache>
                <c:formatCode>#,##0</c:formatCode>
                <c:ptCount val="2"/>
                <c:pt idx="0">
                  <c:v>74373.5</c:v>
                </c:pt>
                <c:pt idx="1">
                  <c:v>60558.088000000003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777664"/>
        <c:axId val="65779200"/>
      </c:barChart>
      <c:catAx>
        <c:axId val="6577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</c:spPr>
        <c:txPr>
          <a:bodyPr rot="-60000000" vert="horz"/>
          <a:lstStyle/>
          <a:p>
            <a:pPr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5779200"/>
        <c:crosses val="autoZero"/>
        <c:auto val="1"/>
        <c:lblAlgn val="ctr"/>
        <c:lblOffset val="100"/>
        <c:noMultiLvlLbl val="0"/>
      </c:catAx>
      <c:valAx>
        <c:axId val="657792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extTo"/>
        <c:crossAx val="657776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2492095655241918E-2"/>
          <c:y val="0.75774763602770367"/>
          <c:w val="0.89999992690186725"/>
          <c:h val="0.22357006890383455"/>
        </c:manualLayout>
      </c:layout>
      <c:overlay val="0"/>
      <c:txPr>
        <a:bodyPr rot="0" vert="horz"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1.5277777777777777E-2"/>
          <c:y val="2.8530326695726617E-2"/>
          <c:w val="0.98472222222222228"/>
          <c:h val="0.86190014834952977"/>
        </c:manualLayout>
      </c:layout>
      <c:bar3DChart>
        <c:barDir val="col"/>
        <c:grouping val="percentStacked"/>
        <c:varyColors val="0"/>
        <c:ser>
          <c:idx val="2"/>
          <c:order val="0"/>
          <c:tx>
            <c:strRef>
              <c:f>'расходы КБ'!$A$14</c:f>
              <c:strCache>
                <c:ptCount val="1"/>
                <c:pt idx="0">
                  <c:v>расходы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spPr>
                <a:solidFill>
                  <a:srgbClr val="7030A0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7030A0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B0F0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КБ'!$G$5:$J$5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'расходы КБ'!$B$14:$K$14</c:f>
              <c:numCache>
                <c:formatCode>#,##0.00</c:formatCode>
                <c:ptCount val="2"/>
                <c:pt idx="0">
                  <c:v>658812.57999999996</c:v>
                </c:pt>
                <c:pt idx="1">
                  <c:v>684012.64300000004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784704"/>
        <c:axId val="67786240"/>
        <c:axId val="0"/>
      </c:bar3DChart>
      <c:catAx>
        <c:axId val="677847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solidFill>
            <a:schemeClr val="accent3">
              <a:lumMod val="40000"/>
              <a:lumOff val="60000"/>
            </a:schemeClr>
          </a:solidFill>
        </c:spPr>
        <c:txPr>
          <a:bodyPr/>
          <a:lstStyle/>
          <a:p>
            <a:pPr>
              <a:defRPr sz="2000"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67786240"/>
        <c:crosses val="autoZero"/>
        <c:auto val="1"/>
        <c:lblAlgn val="ctr"/>
        <c:lblOffset val="100"/>
        <c:noMultiLvlLbl val="0"/>
      </c:catAx>
      <c:valAx>
        <c:axId val="677862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7784704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  <a:ln>
          <a:solidFill>
            <a:srgbClr val="00B050"/>
          </a:solidFill>
        </a:ln>
      </c:spPr>
    </c:plotArea>
    <c:plotVisOnly val="1"/>
    <c:dispBlanksAs val="gap"/>
    <c:showDLblsOverMax val="0"/>
  </c:chart>
  <c:spPr>
    <a:noFill/>
    <a:scene3d>
      <a:camera prst="orthographicFront"/>
      <a:lightRig rig="threePt" dir="t"/>
    </a:scene3d>
    <a:sp3d/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percentStacked"/>
        <c:varyColors val="0"/>
        <c:ser>
          <c:idx val="2"/>
          <c:order val="0"/>
          <c:tx>
            <c:strRef>
              <c:f>'расходы РБ план факт'!$A$14</c:f>
              <c:strCache>
                <c:ptCount val="1"/>
                <c:pt idx="0">
                  <c:v>расходы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spPr>
                <a:solidFill>
                  <a:srgbClr val="7030A0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7030A0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B0F0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РБ план факт'!$G$5:$J$5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'расходы РБ план факт'!$B$14:$K$14</c:f>
              <c:numCache>
                <c:formatCode>#,##0.00</c:formatCode>
                <c:ptCount val="2"/>
                <c:pt idx="0">
                  <c:v>708461.68299999996</c:v>
                </c:pt>
                <c:pt idx="1">
                  <c:v>664872.87699999998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923328"/>
        <c:axId val="67929216"/>
        <c:axId val="0"/>
      </c:bar3DChart>
      <c:catAx>
        <c:axId val="67923328"/>
        <c:scaling>
          <c:orientation val="minMax"/>
        </c:scaling>
        <c:delete val="1"/>
        <c:axPos val="b"/>
        <c:majorTickMark val="out"/>
        <c:minorTickMark val="none"/>
        <c:tickLblPos val="nextTo"/>
        <c:crossAx val="67929216"/>
        <c:crosses val="autoZero"/>
        <c:auto val="1"/>
        <c:lblAlgn val="ctr"/>
        <c:lblOffset val="100"/>
        <c:noMultiLvlLbl val="0"/>
      </c:catAx>
      <c:valAx>
        <c:axId val="679292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7923328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  <a:ln>
          <a:solidFill>
            <a:srgbClr val="00B050"/>
          </a:solidFill>
        </a:ln>
      </c:spPr>
    </c:plotArea>
    <c:legend>
      <c:legendPos val="b"/>
      <c:layout>
        <c:manualLayout>
          <c:xMode val="edge"/>
          <c:yMode val="edge"/>
          <c:x val="0.20052101318071766"/>
          <c:y val="0.9151847426788644"/>
          <c:w val="0.62914718684910886"/>
          <c:h val="7.3250057825997472E-2"/>
        </c:manualLayout>
      </c:layout>
      <c:overlay val="0"/>
      <c:txPr>
        <a:bodyPr/>
        <a:lstStyle/>
        <a:p>
          <a:pPr rtl="0">
            <a:defRPr sz="2400"/>
          </a:pPr>
          <a:endParaRPr lang="ru-RU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/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45"/>
      <c:rotY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575742667513016E-4"/>
          <c:y val="5.8245162302227786E-4"/>
          <c:w val="0.85412947918629145"/>
          <c:h val="0.68979406699909473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59EDA-D44B-4F12-B947-A1AB39DAED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3D7DF8-CF44-4BFA-972E-457C5E29264E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baseline="0" dirty="0" smtClean="0"/>
            <a:t>Обеспечение сбалансированности местного бюджета</a:t>
          </a:r>
          <a:endParaRPr lang="ru-RU" dirty="0"/>
        </a:p>
      </dgm:t>
    </dgm:pt>
    <dgm:pt modelId="{438212BE-BA26-4D16-A1EF-08506C8986C9}" type="parTrans" cxnId="{3F45D4E9-EED9-4326-B574-03DB2F321B43}">
      <dgm:prSet/>
      <dgm:spPr/>
      <dgm:t>
        <a:bodyPr/>
        <a:lstStyle/>
        <a:p>
          <a:endParaRPr lang="ru-RU"/>
        </a:p>
      </dgm:t>
    </dgm:pt>
    <dgm:pt modelId="{BFA108E4-AEA1-4287-A81E-C43D08BDE44B}" type="sibTrans" cxnId="{3F45D4E9-EED9-4326-B574-03DB2F321B43}">
      <dgm:prSet/>
      <dgm:spPr/>
      <dgm:t>
        <a:bodyPr/>
        <a:lstStyle/>
        <a:p>
          <a:endParaRPr lang="ru-RU"/>
        </a:p>
      </dgm:t>
    </dgm:pt>
    <dgm:pt modelId="{0070240A-5EF0-42D0-A51C-4177BD91FA51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baseline="0" dirty="0" smtClean="0"/>
            <a:t>Обеспечение соотношения со средней заработной платой по экономике в рамках выполнения указов президента Российской Федерации</a:t>
          </a:r>
          <a:endParaRPr lang="ru-RU" dirty="0"/>
        </a:p>
      </dgm:t>
    </dgm:pt>
    <dgm:pt modelId="{DD2067EA-25C1-4346-AAA9-B74170DBB5C3}" type="parTrans" cxnId="{73E8F1F7-74F5-4DB7-9FEA-046598DC36E8}">
      <dgm:prSet/>
      <dgm:spPr/>
      <dgm:t>
        <a:bodyPr/>
        <a:lstStyle/>
        <a:p>
          <a:endParaRPr lang="ru-RU"/>
        </a:p>
      </dgm:t>
    </dgm:pt>
    <dgm:pt modelId="{6B04720E-F1F2-4AF8-B7D8-92DD1BFBD915}" type="sibTrans" cxnId="{73E8F1F7-74F5-4DB7-9FEA-046598DC36E8}">
      <dgm:prSet/>
      <dgm:spPr/>
      <dgm:t>
        <a:bodyPr/>
        <a:lstStyle/>
        <a:p>
          <a:endParaRPr lang="ru-RU"/>
        </a:p>
      </dgm:t>
    </dgm:pt>
    <dgm:pt modelId="{981033BC-DD7F-4178-917E-B0EAEC8390DC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baseline="0" smtClean="0"/>
            <a:t>Гарантированное выполнение социальных обязательств</a:t>
          </a:r>
          <a:endParaRPr lang="ru-RU"/>
        </a:p>
      </dgm:t>
    </dgm:pt>
    <dgm:pt modelId="{B4178AFA-66AF-4047-AAA7-5062F682ACEA}" type="parTrans" cxnId="{D2EBF5F0-DC31-4CED-8876-85B3EDA5DE08}">
      <dgm:prSet/>
      <dgm:spPr/>
      <dgm:t>
        <a:bodyPr/>
        <a:lstStyle/>
        <a:p>
          <a:endParaRPr lang="ru-RU"/>
        </a:p>
      </dgm:t>
    </dgm:pt>
    <dgm:pt modelId="{48D45C57-821A-41FB-B5B5-EF9F77B900D9}" type="sibTrans" cxnId="{D2EBF5F0-DC31-4CED-8876-85B3EDA5DE08}">
      <dgm:prSet/>
      <dgm:spPr/>
      <dgm:t>
        <a:bodyPr/>
        <a:lstStyle/>
        <a:p>
          <a:endParaRPr lang="ru-RU"/>
        </a:p>
      </dgm:t>
    </dgm:pt>
    <dgm:pt modelId="{C2928291-CD19-433E-92CD-BCBDDF88BD4F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baseline="0" smtClean="0"/>
            <a:t>Выравнивание бюджетной обеспеченности и обеспечение сбалансированности бюджетов  сельских поселений</a:t>
          </a:r>
          <a:endParaRPr lang="ru-RU"/>
        </a:p>
      </dgm:t>
    </dgm:pt>
    <dgm:pt modelId="{77B278A3-DBE3-4E43-ACC5-0E313300A805}" type="parTrans" cxnId="{E1325152-6DDF-469D-BCBC-D5D61CD8D080}">
      <dgm:prSet/>
      <dgm:spPr/>
      <dgm:t>
        <a:bodyPr/>
        <a:lstStyle/>
        <a:p>
          <a:endParaRPr lang="ru-RU"/>
        </a:p>
      </dgm:t>
    </dgm:pt>
    <dgm:pt modelId="{17A1E316-1E61-4D3E-8638-6D2E53B92F45}" type="sibTrans" cxnId="{E1325152-6DDF-469D-BCBC-D5D61CD8D080}">
      <dgm:prSet/>
      <dgm:spPr/>
      <dgm:t>
        <a:bodyPr/>
        <a:lstStyle/>
        <a:p>
          <a:endParaRPr lang="ru-RU"/>
        </a:p>
      </dgm:t>
    </dgm:pt>
    <dgm:pt modelId="{F7DFA6AC-5254-4E7A-A78E-DE62487AD11B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baseline="0" dirty="0" err="1" smtClean="0"/>
            <a:t>Обеспечение</a:t>
          </a:r>
          <a:r>
            <a:rPr lang="en-US" b="1" baseline="0" dirty="0" smtClean="0"/>
            <a:t> </a:t>
          </a:r>
          <a:r>
            <a:rPr lang="en-US" b="1" baseline="0" dirty="0" err="1" smtClean="0"/>
            <a:t>выполнения</a:t>
          </a:r>
          <a:r>
            <a:rPr lang="en-US" b="1" baseline="0" dirty="0" smtClean="0"/>
            <a:t> </a:t>
          </a:r>
          <a:r>
            <a:rPr lang="en-US" b="1" baseline="0" dirty="0" err="1" smtClean="0"/>
            <a:t>муниципальных</a:t>
          </a:r>
          <a:r>
            <a:rPr lang="en-US" b="1" baseline="0" dirty="0" smtClean="0"/>
            <a:t> </a:t>
          </a:r>
          <a:r>
            <a:rPr lang="en-US" b="1" baseline="0" dirty="0" err="1" smtClean="0"/>
            <a:t>программ</a:t>
          </a:r>
          <a:r>
            <a:rPr lang="en-US" b="1" baseline="0" dirty="0" smtClean="0"/>
            <a:t> и</a:t>
          </a:r>
          <a:r>
            <a:rPr lang="ru-RU" b="1" baseline="0" dirty="0" smtClean="0"/>
            <a:t> </a:t>
          </a:r>
          <a:r>
            <a:rPr lang="en-US" b="1" baseline="0" dirty="0" err="1" smtClean="0"/>
            <a:t>мероприятий</a:t>
          </a:r>
          <a:r>
            <a:rPr lang="en-US" b="1" baseline="0" dirty="0" smtClean="0"/>
            <a:t>, в </a:t>
          </a:r>
          <a:r>
            <a:rPr lang="en-US" b="1" baseline="0" dirty="0" err="1" smtClean="0"/>
            <a:t>которых</a:t>
          </a:r>
          <a:r>
            <a:rPr lang="en-US" b="1" baseline="0" dirty="0" smtClean="0"/>
            <a:t>  </a:t>
          </a:r>
          <a:r>
            <a:rPr lang="en-US" b="1" baseline="0" dirty="0" err="1" smtClean="0"/>
            <a:t>районный</a:t>
          </a:r>
          <a:r>
            <a:rPr lang="en-US" b="1" baseline="0" dirty="0" smtClean="0"/>
            <a:t> </a:t>
          </a:r>
          <a:r>
            <a:rPr lang="en-US" b="1" baseline="0" dirty="0" err="1" smtClean="0"/>
            <a:t>бюджет</a:t>
          </a:r>
          <a:r>
            <a:rPr lang="ru-RU" b="1" baseline="0" dirty="0" smtClean="0"/>
            <a:t> </a:t>
          </a:r>
          <a:r>
            <a:rPr lang="en-US" b="1" baseline="0" dirty="0" err="1" smtClean="0"/>
            <a:t>участвует</a:t>
          </a:r>
          <a:r>
            <a:rPr lang="en-US" b="1" baseline="0" dirty="0" smtClean="0"/>
            <a:t> </a:t>
          </a:r>
          <a:r>
            <a:rPr lang="en-US" b="1" baseline="0" dirty="0" err="1" smtClean="0"/>
            <a:t>на</a:t>
          </a:r>
          <a:r>
            <a:rPr lang="en-US" b="1" baseline="0" dirty="0" smtClean="0"/>
            <a:t> </a:t>
          </a:r>
          <a:r>
            <a:rPr lang="en-US" b="1" baseline="0" dirty="0" err="1" smtClean="0"/>
            <a:t>условиях</a:t>
          </a:r>
          <a:r>
            <a:rPr lang="en-US" b="1" baseline="0" dirty="0" smtClean="0"/>
            <a:t> </a:t>
          </a:r>
          <a:r>
            <a:rPr lang="en-US" b="1" baseline="0" dirty="0" err="1" smtClean="0"/>
            <a:t>софинансирования</a:t>
          </a:r>
          <a:r>
            <a:rPr lang="en-US" b="1" baseline="0" dirty="0" smtClean="0"/>
            <a:t> с</a:t>
          </a:r>
          <a:r>
            <a:rPr lang="ru-RU" b="1" baseline="0" dirty="0" smtClean="0"/>
            <a:t> </a:t>
          </a:r>
          <a:r>
            <a:rPr lang="en-US" b="1" baseline="0" dirty="0" err="1" smtClean="0"/>
            <a:t>областным</a:t>
          </a:r>
          <a:r>
            <a:rPr lang="en-US" b="1" baseline="0" dirty="0" smtClean="0"/>
            <a:t> и</a:t>
          </a:r>
          <a:r>
            <a:rPr lang="ru-RU" b="1" baseline="0" dirty="0" smtClean="0"/>
            <a:t> </a:t>
          </a:r>
          <a:r>
            <a:rPr lang="en-US" b="1" baseline="0" dirty="0" err="1" smtClean="0"/>
            <a:t>федеральным</a:t>
          </a:r>
          <a:r>
            <a:rPr lang="ru-RU" b="1" baseline="0" dirty="0" smtClean="0"/>
            <a:t> </a:t>
          </a:r>
          <a:r>
            <a:rPr lang="en-US" b="1" baseline="0" dirty="0" smtClean="0"/>
            <a:t> </a:t>
          </a:r>
          <a:r>
            <a:rPr lang="en-US" b="1" baseline="0" dirty="0" err="1" smtClean="0"/>
            <a:t>бюджетами</a:t>
          </a:r>
          <a:endParaRPr lang="ru-RU" dirty="0"/>
        </a:p>
      </dgm:t>
    </dgm:pt>
    <dgm:pt modelId="{1DAD77B4-2A44-4D17-A33C-AB39DC34D72C}" type="parTrans" cxnId="{C56C5B4F-E976-4F42-8B8E-2F3494F3C6F2}">
      <dgm:prSet/>
      <dgm:spPr/>
      <dgm:t>
        <a:bodyPr/>
        <a:lstStyle/>
        <a:p>
          <a:endParaRPr lang="ru-RU"/>
        </a:p>
      </dgm:t>
    </dgm:pt>
    <dgm:pt modelId="{FC00753F-1021-495D-8C25-8565737919BD}" type="sibTrans" cxnId="{C56C5B4F-E976-4F42-8B8E-2F3494F3C6F2}">
      <dgm:prSet/>
      <dgm:spPr/>
      <dgm:t>
        <a:bodyPr/>
        <a:lstStyle/>
        <a:p>
          <a:endParaRPr lang="ru-RU"/>
        </a:p>
      </dgm:t>
    </dgm:pt>
    <dgm:pt modelId="{CE58308C-9833-4F39-B5AA-9600D673D9E0}" type="pres">
      <dgm:prSet presAssocID="{27259EDA-D44B-4F12-B947-A1AB39DAED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10E5EA-23C4-46EF-8134-C0C356852060}" type="pres">
      <dgm:prSet presAssocID="{E63D7DF8-CF44-4BFA-972E-457C5E29264E}" presName="parentText" presStyleLbl="node1" presStyleIdx="0" presStyleCnt="5" custLinFactY="-2426" custLinFactNeighborX="8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7962C-2490-4E34-8087-483C266F7A58}" type="pres">
      <dgm:prSet presAssocID="{BFA108E4-AEA1-4287-A81E-C43D08BDE44B}" presName="spacer" presStyleCnt="0"/>
      <dgm:spPr/>
    </dgm:pt>
    <dgm:pt modelId="{8E0F8F30-BBCB-430D-88C9-72E08DD5A348}" type="pres">
      <dgm:prSet presAssocID="{0070240A-5EF0-42D0-A51C-4177BD91FA5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5607F-24F0-456E-BF62-942393537550}" type="pres">
      <dgm:prSet presAssocID="{6B04720E-F1F2-4AF8-B7D8-92DD1BFBD915}" presName="spacer" presStyleCnt="0"/>
      <dgm:spPr/>
    </dgm:pt>
    <dgm:pt modelId="{E6F5813A-69D2-4B9F-9440-78B4E402BBEC}" type="pres">
      <dgm:prSet presAssocID="{981033BC-DD7F-4178-917E-B0EAEC8390DC}" presName="parentText" presStyleLbl="node1" presStyleIdx="2" presStyleCnt="5" custLinFactY="-7954" custLinFactNeighborX="-1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12BF9-5FD4-4A33-8E23-F4F7D6385217}" type="pres">
      <dgm:prSet presAssocID="{48D45C57-821A-41FB-B5B5-EF9F77B900D9}" presName="spacer" presStyleCnt="0"/>
      <dgm:spPr/>
    </dgm:pt>
    <dgm:pt modelId="{B5D5C9FA-2A92-4472-B39D-6DF9762C1AD5}" type="pres">
      <dgm:prSet presAssocID="{C2928291-CD19-433E-92CD-BCBDDF88BD4F}" presName="parentText" presStyleLbl="node1" presStyleIdx="3" presStyleCnt="5" custLinFactY="-6003" custLinFactNeighborX="8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BE9BA-0C24-4BB7-B9EC-634B9A5D4E9D}" type="pres">
      <dgm:prSet presAssocID="{17A1E316-1E61-4D3E-8638-6D2E53B92F45}" presName="spacer" presStyleCnt="0"/>
      <dgm:spPr/>
    </dgm:pt>
    <dgm:pt modelId="{0EFE2883-4390-4581-B3FA-4C98E32B4089}" type="pres">
      <dgm:prSet presAssocID="{F7DFA6AC-5254-4E7A-A78E-DE62487AD11B}" presName="parentText" presStyleLbl="node1" presStyleIdx="4" presStyleCnt="5" custLinFactY="-2060" custLinFactNeighborX="5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6C5B4F-E976-4F42-8B8E-2F3494F3C6F2}" srcId="{27259EDA-D44B-4F12-B947-A1AB39DAEDD0}" destId="{F7DFA6AC-5254-4E7A-A78E-DE62487AD11B}" srcOrd="4" destOrd="0" parTransId="{1DAD77B4-2A44-4D17-A33C-AB39DC34D72C}" sibTransId="{FC00753F-1021-495D-8C25-8565737919BD}"/>
    <dgm:cxn modelId="{3AA32946-7402-486E-BF86-B07E3F1AAFF9}" type="presOf" srcId="{E63D7DF8-CF44-4BFA-972E-457C5E29264E}" destId="{7110E5EA-23C4-46EF-8134-C0C356852060}" srcOrd="0" destOrd="0" presId="urn:microsoft.com/office/officeart/2005/8/layout/vList2"/>
    <dgm:cxn modelId="{23D5353D-FEB4-4C3B-9CB0-3640A7BFE8B2}" type="presOf" srcId="{0070240A-5EF0-42D0-A51C-4177BD91FA51}" destId="{8E0F8F30-BBCB-430D-88C9-72E08DD5A348}" srcOrd="0" destOrd="0" presId="urn:microsoft.com/office/officeart/2005/8/layout/vList2"/>
    <dgm:cxn modelId="{3F45D4E9-EED9-4326-B574-03DB2F321B43}" srcId="{27259EDA-D44B-4F12-B947-A1AB39DAEDD0}" destId="{E63D7DF8-CF44-4BFA-972E-457C5E29264E}" srcOrd="0" destOrd="0" parTransId="{438212BE-BA26-4D16-A1EF-08506C8986C9}" sibTransId="{BFA108E4-AEA1-4287-A81E-C43D08BDE44B}"/>
    <dgm:cxn modelId="{55203442-A5B5-4D64-833B-604C3C0DE340}" type="presOf" srcId="{27259EDA-D44B-4F12-B947-A1AB39DAEDD0}" destId="{CE58308C-9833-4F39-B5AA-9600D673D9E0}" srcOrd="0" destOrd="0" presId="urn:microsoft.com/office/officeart/2005/8/layout/vList2"/>
    <dgm:cxn modelId="{53EC4B90-D528-4FE8-88DE-312967A1447D}" type="presOf" srcId="{C2928291-CD19-433E-92CD-BCBDDF88BD4F}" destId="{B5D5C9FA-2A92-4472-B39D-6DF9762C1AD5}" srcOrd="0" destOrd="0" presId="urn:microsoft.com/office/officeart/2005/8/layout/vList2"/>
    <dgm:cxn modelId="{73E8F1F7-74F5-4DB7-9FEA-046598DC36E8}" srcId="{27259EDA-D44B-4F12-B947-A1AB39DAEDD0}" destId="{0070240A-5EF0-42D0-A51C-4177BD91FA51}" srcOrd="1" destOrd="0" parTransId="{DD2067EA-25C1-4346-AAA9-B74170DBB5C3}" sibTransId="{6B04720E-F1F2-4AF8-B7D8-92DD1BFBD915}"/>
    <dgm:cxn modelId="{8742C377-CF5D-425F-80ED-26D5129F53AD}" type="presOf" srcId="{F7DFA6AC-5254-4E7A-A78E-DE62487AD11B}" destId="{0EFE2883-4390-4581-B3FA-4C98E32B4089}" srcOrd="0" destOrd="0" presId="urn:microsoft.com/office/officeart/2005/8/layout/vList2"/>
    <dgm:cxn modelId="{9E166421-3307-4805-B53D-CDAE3A0F3F5D}" type="presOf" srcId="{981033BC-DD7F-4178-917E-B0EAEC8390DC}" destId="{E6F5813A-69D2-4B9F-9440-78B4E402BBEC}" srcOrd="0" destOrd="0" presId="urn:microsoft.com/office/officeart/2005/8/layout/vList2"/>
    <dgm:cxn modelId="{E1325152-6DDF-469D-BCBC-D5D61CD8D080}" srcId="{27259EDA-D44B-4F12-B947-A1AB39DAEDD0}" destId="{C2928291-CD19-433E-92CD-BCBDDF88BD4F}" srcOrd="3" destOrd="0" parTransId="{77B278A3-DBE3-4E43-ACC5-0E313300A805}" sibTransId="{17A1E316-1E61-4D3E-8638-6D2E53B92F45}"/>
    <dgm:cxn modelId="{D2EBF5F0-DC31-4CED-8876-85B3EDA5DE08}" srcId="{27259EDA-D44B-4F12-B947-A1AB39DAEDD0}" destId="{981033BC-DD7F-4178-917E-B0EAEC8390DC}" srcOrd="2" destOrd="0" parTransId="{B4178AFA-66AF-4047-AAA7-5062F682ACEA}" sibTransId="{48D45C57-821A-41FB-B5B5-EF9F77B900D9}"/>
    <dgm:cxn modelId="{418BBA01-FB32-4262-84E9-317C07CEF5ED}" type="presParOf" srcId="{CE58308C-9833-4F39-B5AA-9600D673D9E0}" destId="{7110E5EA-23C4-46EF-8134-C0C356852060}" srcOrd="0" destOrd="0" presId="urn:microsoft.com/office/officeart/2005/8/layout/vList2"/>
    <dgm:cxn modelId="{F6B36EBE-C300-4BDF-8067-20A60E782BB8}" type="presParOf" srcId="{CE58308C-9833-4F39-B5AA-9600D673D9E0}" destId="{C1A7962C-2490-4E34-8087-483C266F7A58}" srcOrd="1" destOrd="0" presId="urn:microsoft.com/office/officeart/2005/8/layout/vList2"/>
    <dgm:cxn modelId="{AF23F010-BF69-45A4-9C37-03B82C6FF5FF}" type="presParOf" srcId="{CE58308C-9833-4F39-B5AA-9600D673D9E0}" destId="{8E0F8F30-BBCB-430D-88C9-72E08DD5A348}" srcOrd="2" destOrd="0" presId="urn:microsoft.com/office/officeart/2005/8/layout/vList2"/>
    <dgm:cxn modelId="{B6C9D0F0-517E-4D27-82B3-1888058FE53A}" type="presParOf" srcId="{CE58308C-9833-4F39-B5AA-9600D673D9E0}" destId="{4945607F-24F0-456E-BF62-942393537550}" srcOrd="3" destOrd="0" presId="urn:microsoft.com/office/officeart/2005/8/layout/vList2"/>
    <dgm:cxn modelId="{2B67E712-5627-4AB4-840B-FB869085388F}" type="presParOf" srcId="{CE58308C-9833-4F39-B5AA-9600D673D9E0}" destId="{E6F5813A-69D2-4B9F-9440-78B4E402BBEC}" srcOrd="4" destOrd="0" presId="urn:microsoft.com/office/officeart/2005/8/layout/vList2"/>
    <dgm:cxn modelId="{DFA0B374-96EC-40AC-80B1-F790CCAD6B9A}" type="presParOf" srcId="{CE58308C-9833-4F39-B5AA-9600D673D9E0}" destId="{47812BF9-5FD4-4A33-8E23-F4F7D6385217}" srcOrd="5" destOrd="0" presId="urn:microsoft.com/office/officeart/2005/8/layout/vList2"/>
    <dgm:cxn modelId="{1C115DE2-2CD0-420A-8A75-D171B9A8C997}" type="presParOf" srcId="{CE58308C-9833-4F39-B5AA-9600D673D9E0}" destId="{B5D5C9FA-2A92-4472-B39D-6DF9762C1AD5}" srcOrd="6" destOrd="0" presId="urn:microsoft.com/office/officeart/2005/8/layout/vList2"/>
    <dgm:cxn modelId="{C26AFC68-6EB0-4452-A5BC-50FBCD134FD9}" type="presParOf" srcId="{CE58308C-9833-4F39-B5AA-9600D673D9E0}" destId="{DADBE9BA-0C24-4BB7-B9EC-634B9A5D4E9D}" srcOrd="7" destOrd="0" presId="urn:microsoft.com/office/officeart/2005/8/layout/vList2"/>
    <dgm:cxn modelId="{AD412B44-2DD6-4B3A-8DFD-3352BF8E40B6}" type="presParOf" srcId="{CE58308C-9833-4F39-B5AA-9600D673D9E0}" destId="{0EFE2883-4390-4581-B3FA-4C98E32B408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0729D-C338-4BAF-95A2-0B7E0752D89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2D87CE-CE73-4730-90D6-19D2638025E1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АКЦИЗ</a:t>
          </a:r>
          <a:endParaRPr lang="ru-RU" dirty="0"/>
        </a:p>
      </dgm:t>
    </dgm:pt>
    <dgm:pt modelId="{E4081F13-0278-40F0-AF7F-E3ECBE1FA9AC}" type="parTrans" cxnId="{6F81EC2B-F00C-4A2C-91AB-CC215428DC11}">
      <dgm:prSet/>
      <dgm:spPr/>
      <dgm:t>
        <a:bodyPr/>
        <a:lstStyle/>
        <a:p>
          <a:endParaRPr lang="ru-RU"/>
        </a:p>
      </dgm:t>
    </dgm:pt>
    <dgm:pt modelId="{E5628046-5ADF-4B24-B765-F1197CA0624D}" type="sibTrans" cxnId="{6F81EC2B-F00C-4A2C-91AB-CC215428DC11}">
      <dgm:prSet/>
      <dgm:spPr/>
      <dgm:t>
        <a:bodyPr/>
        <a:lstStyle/>
        <a:p>
          <a:endParaRPr lang="ru-RU"/>
        </a:p>
      </dgm:t>
    </dgm:pt>
    <dgm:pt modelId="{F7A7FC1C-DB96-4A4B-9711-3FC7B44C277D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</a:rPr>
            <a:t>Дизельное топливо</a:t>
          </a:r>
          <a:endParaRPr lang="ru-RU" sz="1200" dirty="0">
            <a:solidFill>
              <a:schemeClr val="bg2">
                <a:lumMod val="10000"/>
              </a:schemeClr>
            </a:solidFill>
          </a:endParaRPr>
        </a:p>
      </dgm:t>
    </dgm:pt>
    <dgm:pt modelId="{24D5C899-AD5F-477A-8CEF-E0B10B64E53C}" type="parTrans" cxnId="{48F25BD2-7595-472A-8CF8-AA5E32948502}">
      <dgm:prSet/>
      <dgm:spPr/>
      <dgm:t>
        <a:bodyPr/>
        <a:lstStyle/>
        <a:p>
          <a:endParaRPr lang="ru-RU"/>
        </a:p>
      </dgm:t>
    </dgm:pt>
    <dgm:pt modelId="{D3A3DE1E-3412-4A68-835B-1EAD9BEED564}" type="sibTrans" cxnId="{48F25BD2-7595-472A-8CF8-AA5E32948502}">
      <dgm:prSet/>
      <dgm:spPr/>
      <dgm:t>
        <a:bodyPr/>
        <a:lstStyle/>
        <a:p>
          <a:endParaRPr lang="ru-RU"/>
        </a:p>
      </dgm:t>
    </dgm:pt>
    <dgm:pt modelId="{EDA1F8CB-377A-4577-BC10-703770D283C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</a:rPr>
            <a:t>Автомобильный бензин</a:t>
          </a:r>
          <a:endParaRPr lang="ru-RU" sz="1200" dirty="0">
            <a:solidFill>
              <a:schemeClr val="bg2">
                <a:lumMod val="10000"/>
              </a:schemeClr>
            </a:solidFill>
          </a:endParaRPr>
        </a:p>
      </dgm:t>
    </dgm:pt>
    <dgm:pt modelId="{74F5685D-F548-422F-97A6-5A717D7C2256}" type="parTrans" cxnId="{3F5294CC-48FE-45A0-A6E4-54C27508B581}">
      <dgm:prSet/>
      <dgm:spPr/>
      <dgm:t>
        <a:bodyPr/>
        <a:lstStyle/>
        <a:p>
          <a:endParaRPr lang="ru-RU"/>
        </a:p>
      </dgm:t>
    </dgm:pt>
    <dgm:pt modelId="{7366CC9A-9D74-44E0-9EC0-ED1B1635A76A}" type="sibTrans" cxnId="{3F5294CC-48FE-45A0-A6E4-54C27508B581}">
      <dgm:prSet/>
      <dgm:spPr/>
      <dgm:t>
        <a:bodyPr/>
        <a:lstStyle/>
        <a:p>
          <a:endParaRPr lang="ru-RU"/>
        </a:p>
      </dgm:t>
    </dgm:pt>
    <dgm:pt modelId="{B8F9B020-597B-4846-A6E0-9030DA6AFD6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bg2">
                  <a:lumMod val="10000"/>
                </a:schemeClr>
              </a:solidFill>
            </a:rPr>
            <a:t>Моторные масла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3E852AD9-01B9-4681-8C97-93543AECA9E2}" type="parTrans" cxnId="{D6BC1332-5575-4C87-A6E0-20B42586FA10}">
      <dgm:prSet/>
      <dgm:spPr/>
      <dgm:t>
        <a:bodyPr/>
        <a:lstStyle/>
        <a:p>
          <a:endParaRPr lang="ru-RU"/>
        </a:p>
      </dgm:t>
    </dgm:pt>
    <dgm:pt modelId="{E6D9F67C-0A74-4D72-B12D-52D214C8A8C5}" type="sibTrans" cxnId="{D6BC1332-5575-4C87-A6E0-20B42586FA10}">
      <dgm:prSet/>
      <dgm:spPr/>
      <dgm:t>
        <a:bodyPr/>
        <a:lstStyle/>
        <a:p>
          <a:endParaRPr lang="ru-RU"/>
        </a:p>
      </dgm:t>
    </dgm:pt>
    <dgm:pt modelId="{B4F3DE2A-C0D7-4E65-94AF-0CB6254D1E3F}" type="pres">
      <dgm:prSet presAssocID="{D000729D-C338-4BAF-95A2-0B7E0752D8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49AB5B-67E5-4BC4-BF3D-F189C4356501}" type="pres">
      <dgm:prSet presAssocID="{D000729D-C338-4BAF-95A2-0B7E0752D894}" presName="radial" presStyleCnt="0">
        <dgm:presLayoutVars>
          <dgm:animLvl val="ctr"/>
        </dgm:presLayoutVars>
      </dgm:prSet>
      <dgm:spPr/>
    </dgm:pt>
    <dgm:pt modelId="{7BC43F04-13CB-4FBE-AB8D-09B3A2848E53}" type="pres">
      <dgm:prSet presAssocID="{1C2D87CE-CE73-4730-90D6-19D2638025E1}" presName="centerShape" presStyleLbl="vennNode1" presStyleIdx="0" presStyleCnt="4" custScaleX="139620" custScaleY="60829"/>
      <dgm:spPr/>
      <dgm:t>
        <a:bodyPr/>
        <a:lstStyle/>
        <a:p>
          <a:endParaRPr lang="ru-RU"/>
        </a:p>
      </dgm:t>
    </dgm:pt>
    <dgm:pt modelId="{FC6D3116-C7CA-4890-906E-2D0D06C01802}" type="pres">
      <dgm:prSet presAssocID="{F7A7FC1C-DB96-4A4B-9711-3FC7B44C277D}" presName="node" presStyleLbl="vennNode1" presStyleIdx="1" presStyleCnt="4" custScaleX="216752" custRadScaleRad="106897" custRadScaleInc="47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3F080-840A-4D5F-8FA4-BA353B2284B0}" type="pres">
      <dgm:prSet presAssocID="{EDA1F8CB-377A-4577-BC10-703770D283C0}" presName="node" presStyleLbl="vennNode1" presStyleIdx="2" presStyleCnt="4" custScaleX="235902" custRadScaleRad="93776" custRadScaleInc="90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1014A-F4F4-405D-96DE-F2FE97FE1619}" type="pres">
      <dgm:prSet presAssocID="{B8F9B020-597B-4846-A6E0-9030DA6AFD63}" presName="node" presStyleLbl="vennNode1" presStyleIdx="3" presStyleCnt="4" custScaleX="205159" custRadScaleRad="113237" custRadScaleInc="51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C11510-26D2-4970-B675-86339950C30B}" type="presOf" srcId="{B8F9B020-597B-4846-A6E0-9030DA6AFD63}" destId="{5C51014A-F4F4-405D-96DE-F2FE97FE1619}" srcOrd="0" destOrd="0" presId="urn:microsoft.com/office/officeart/2005/8/layout/radial3"/>
    <dgm:cxn modelId="{D6BC1332-5575-4C87-A6E0-20B42586FA10}" srcId="{1C2D87CE-CE73-4730-90D6-19D2638025E1}" destId="{B8F9B020-597B-4846-A6E0-9030DA6AFD63}" srcOrd="2" destOrd="0" parTransId="{3E852AD9-01B9-4681-8C97-93543AECA9E2}" sibTransId="{E6D9F67C-0A74-4D72-B12D-52D214C8A8C5}"/>
    <dgm:cxn modelId="{69322DA3-203D-42F3-BDBB-969CF6E6E472}" type="presOf" srcId="{F7A7FC1C-DB96-4A4B-9711-3FC7B44C277D}" destId="{FC6D3116-C7CA-4890-906E-2D0D06C01802}" srcOrd="0" destOrd="0" presId="urn:microsoft.com/office/officeart/2005/8/layout/radial3"/>
    <dgm:cxn modelId="{97300CCA-936E-441F-A194-887D22CDF0EE}" type="presOf" srcId="{D000729D-C338-4BAF-95A2-0B7E0752D894}" destId="{B4F3DE2A-C0D7-4E65-94AF-0CB6254D1E3F}" srcOrd="0" destOrd="0" presId="urn:microsoft.com/office/officeart/2005/8/layout/radial3"/>
    <dgm:cxn modelId="{6F81EC2B-F00C-4A2C-91AB-CC215428DC11}" srcId="{D000729D-C338-4BAF-95A2-0B7E0752D894}" destId="{1C2D87CE-CE73-4730-90D6-19D2638025E1}" srcOrd="0" destOrd="0" parTransId="{E4081F13-0278-40F0-AF7F-E3ECBE1FA9AC}" sibTransId="{E5628046-5ADF-4B24-B765-F1197CA0624D}"/>
    <dgm:cxn modelId="{3F5294CC-48FE-45A0-A6E4-54C27508B581}" srcId="{1C2D87CE-CE73-4730-90D6-19D2638025E1}" destId="{EDA1F8CB-377A-4577-BC10-703770D283C0}" srcOrd="1" destOrd="0" parTransId="{74F5685D-F548-422F-97A6-5A717D7C2256}" sibTransId="{7366CC9A-9D74-44E0-9EC0-ED1B1635A76A}"/>
    <dgm:cxn modelId="{F6D3E06D-CE55-4B71-8A1D-3F7A006B9940}" type="presOf" srcId="{EDA1F8CB-377A-4577-BC10-703770D283C0}" destId="{5F73F080-840A-4D5F-8FA4-BA353B2284B0}" srcOrd="0" destOrd="0" presId="urn:microsoft.com/office/officeart/2005/8/layout/radial3"/>
    <dgm:cxn modelId="{48F25BD2-7595-472A-8CF8-AA5E32948502}" srcId="{1C2D87CE-CE73-4730-90D6-19D2638025E1}" destId="{F7A7FC1C-DB96-4A4B-9711-3FC7B44C277D}" srcOrd="0" destOrd="0" parTransId="{24D5C899-AD5F-477A-8CEF-E0B10B64E53C}" sibTransId="{D3A3DE1E-3412-4A68-835B-1EAD9BEED564}"/>
    <dgm:cxn modelId="{006AF44A-39A1-483D-8E11-9A7002C4F4E4}" type="presOf" srcId="{1C2D87CE-CE73-4730-90D6-19D2638025E1}" destId="{7BC43F04-13CB-4FBE-AB8D-09B3A2848E53}" srcOrd="0" destOrd="0" presId="urn:microsoft.com/office/officeart/2005/8/layout/radial3"/>
    <dgm:cxn modelId="{748CE782-E380-455D-982C-C7A92DB4B20F}" type="presParOf" srcId="{B4F3DE2A-C0D7-4E65-94AF-0CB6254D1E3F}" destId="{BA49AB5B-67E5-4BC4-BF3D-F189C4356501}" srcOrd="0" destOrd="0" presId="urn:microsoft.com/office/officeart/2005/8/layout/radial3"/>
    <dgm:cxn modelId="{571DEAE0-76C4-482D-9CEF-221CE55D450E}" type="presParOf" srcId="{BA49AB5B-67E5-4BC4-BF3D-F189C4356501}" destId="{7BC43F04-13CB-4FBE-AB8D-09B3A2848E53}" srcOrd="0" destOrd="0" presId="urn:microsoft.com/office/officeart/2005/8/layout/radial3"/>
    <dgm:cxn modelId="{5F498A0F-A29B-4069-90B6-D167B7544AA7}" type="presParOf" srcId="{BA49AB5B-67E5-4BC4-BF3D-F189C4356501}" destId="{FC6D3116-C7CA-4890-906E-2D0D06C01802}" srcOrd="1" destOrd="0" presId="urn:microsoft.com/office/officeart/2005/8/layout/radial3"/>
    <dgm:cxn modelId="{1BADE898-E40F-4818-B669-BC0C41A5F9E7}" type="presParOf" srcId="{BA49AB5B-67E5-4BC4-BF3D-F189C4356501}" destId="{5F73F080-840A-4D5F-8FA4-BA353B2284B0}" srcOrd="2" destOrd="0" presId="urn:microsoft.com/office/officeart/2005/8/layout/radial3"/>
    <dgm:cxn modelId="{B6BEB01C-C6D7-4D72-9CD2-5D179B06D30D}" type="presParOf" srcId="{BA49AB5B-67E5-4BC4-BF3D-F189C4356501}" destId="{5C51014A-F4F4-405D-96DE-F2FE97FE1619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F01249-7F34-4563-B70C-DFF7B8EB93B7}" type="doc">
      <dgm:prSet loTypeId="urn:microsoft.com/office/officeart/2005/8/layout/vList4#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08BF90B-820E-486C-BDE1-87B9907F24D1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Сеть учреждений культуры представлена:</a:t>
          </a:r>
        </a:p>
        <a:p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Районный центр культуры и досуга и 23 филиала.</a:t>
          </a:r>
        </a:p>
        <a:p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домов культуры перечислено 22,582 млн.руб.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5D336CB8-BD55-47F6-90BE-2DCE2944239C}" type="parTrans" cxnId="{517DFB81-47FD-4CD7-9B9E-39B536E6C9B4}">
      <dgm:prSet/>
      <dgm:spPr/>
      <dgm:t>
        <a:bodyPr/>
        <a:lstStyle/>
        <a:p>
          <a:endParaRPr lang="ru-RU"/>
        </a:p>
      </dgm:t>
    </dgm:pt>
    <dgm:pt modelId="{4D265087-6F0A-4F5C-9BEC-611339171B66}" type="sibTrans" cxnId="{517DFB81-47FD-4CD7-9B9E-39B536E6C9B4}">
      <dgm:prSet/>
      <dgm:spPr/>
      <dgm:t>
        <a:bodyPr/>
        <a:lstStyle/>
        <a:p>
          <a:endParaRPr lang="ru-RU"/>
        </a:p>
      </dgm:t>
    </dgm:pt>
    <dgm:pt modelId="{085C1C54-077B-4CC9-BD6C-86DEE85527B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МБУК «</a:t>
          </a:r>
          <a:r>
            <a:rPr lang="ru-RU" sz="1800" b="1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Межпоселенческая</a:t>
          </a:r>
          <a:r>
            <a:rPr lang="ru-RU" sz="1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централизованная </a:t>
          </a:r>
          <a:r>
            <a:rPr lang="ru-RU" sz="1800" b="1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бибилиотечная</a:t>
          </a:r>
          <a:r>
            <a:rPr lang="ru-RU" sz="1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система» 20 филиалов в селах района</a:t>
          </a:r>
        </a:p>
        <a:p>
          <a:r>
            <a:rPr lang="ru-RU" sz="1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Детская школа искусств. </a:t>
          </a:r>
          <a:r>
            <a:rPr lang="ru-RU" altLang="ru-RU" sz="1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посещений библиотек -</a:t>
          </a:r>
          <a:r>
            <a:rPr lang="ru-RU" altLang="ru-RU" sz="1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25 286 человек , </a:t>
          </a:r>
          <a:r>
            <a:rPr lang="ru-RU" altLang="ru-RU" sz="1800" b="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sz="1800" b="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оличество читателей библиотек </a:t>
          </a:r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11 580 чел </a:t>
          </a:r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Проведено книжных выставок.</a:t>
          </a:r>
          <a:r>
            <a:rPr lang="ru-RU" sz="1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-746. </a:t>
          </a:r>
          <a:r>
            <a:rPr lang="ru-RU" altLang="ru-RU" sz="1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Посещаемость культурно-массовых мероприятий за год – </a:t>
          </a:r>
          <a:r>
            <a:rPr lang="ru-RU" altLang="ru-RU" sz="1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206,6 тыс.чел.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F2FD8A1A-9ACA-4566-AA5B-ED18BBE25F81}" type="parTrans" cxnId="{F1EEC8B7-70A9-4ADE-9320-3DAA554AB329}">
      <dgm:prSet/>
      <dgm:spPr/>
      <dgm:t>
        <a:bodyPr/>
        <a:lstStyle/>
        <a:p>
          <a:endParaRPr lang="ru-RU"/>
        </a:p>
      </dgm:t>
    </dgm:pt>
    <dgm:pt modelId="{B76A0EF6-3462-41D6-B30D-9B5D69652C4B}" type="sibTrans" cxnId="{F1EEC8B7-70A9-4ADE-9320-3DAA554AB329}">
      <dgm:prSet/>
      <dgm:spPr/>
      <dgm:t>
        <a:bodyPr/>
        <a:lstStyle/>
        <a:p>
          <a:endParaRPr lang="ru-RU"/>
        </a:p>
      </dgm:t>
    </dgm:pt>
    <dgm:pt modelId="{E2962AD7-1EF6-4BAD-8C4E-A1887BBAAE4B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РАСХОДОВ в сфере КУЛЬТУРЫ в расчете </a:t>
          </a:r>
        </a:p>
        <a:p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ОДНОГО ЖИТЕЛЯ  Составил 1 950  рублей  в год  (в 2015 г. </a:t>
          </a:r>
          <a:r>
            <a:rPr lang="ru-RU" b="1" u="sng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1 831 рублей в год, рост 105 %)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988807AE-6759-4433-8E49-784009B4406E}" type="parTrans" cxnId="{591CA62C-CF75-4F77-9DF5-A14C657AC77C}">
      <dgm:prSet/>
      <dgm:spPr/>
      <dgm:t>
        <a:bodyPr/>
        <a:lstStyle/>
        <a:p>
          <a:endParaRPr lang="ru-RU"/>
        </a:p>
      </dgm:t>
    </dgm:pt>
    <dgm:pt modelId="{FC893CA8-EFA5-4D72-AFA3-5713757EAD18}" type="sibTrans" cxnId="{591CA62C-CF75-4F77-9DF5-A14C657AC77C}">
      <dgm:prSet/>
      <dgm:spPr/>
      <dgm:t>
        <a:bodyPr/>
        <a:lstStyle/>
        <a:p>
          <a:endParaRPr lang="ru-RU"/>
        </a:p>
      </dgm:t>
    </dgm:pt>
    <dgm:pt modelId="{C22CB98A-4B13-4403-A1E3-7524193658F3}" type="pres">
      <dgm:prSet presAssocID="{76F01249-7F34-4563-B70C-DFF7B8EB93B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F0C7AE-68F1-4607-8EE0-35632F7815ED}" type="pres">
      <dgm:prSet presAssocID="{508BF90B-820E-486C-BDE1-87B9907F24D1}" presName="comp" presStyleCnt="0"/>
      <dgm:spPr/>
    </dgm:pt>
    <dgm:pt modelId="{699CC7F1-F1C7-4735-90FA-BFF0C647E08D}" type="pres">
      <dgm:prSet presAssocID="{508BF90B-820E-486C-BDE1-87B9907F24D1}" presName="box" presStyleLbl="node1" presStyleIdx="0" presStyleCnt="3"/>
      <dgm:spPr/>
      <dgm:t>
        <a:bodyPr/>
        <a:lstStyle/>
        <a:p>
          <a:endParaRPr lang="ru-RU"/>
        </a:p>
      </dgm:t>
    </dgm:pt>
    <dgm:pt modelId="{5C270231-CFBE-4691-9F7E-DE30BE3502BC}" type="pres">
      <dgm:prSet presAssocID="{508BF90B-820E-486C-BDE1-87B9907F24D1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159F713-A3D9-4796-8DB7-7642382D3BD7}" type="pres">
      <dgm:prSet presAssocID="{508BF90B-820E-486C-BDE1-87B9907F24D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8689F-C150-4BDC-83EC-CAA4DB3B69C0}" type="pres">
      <dgm:prSet presAssocID="{4D265087-6F0A-4F5C-9BEC-611339171B66}" presName="spacer" presStyleCnt="0"/>
      <dgm:spPr/>
    </dgm:pt>
    <dgm:pt modelId="{43B311B4-604F-4489-AAAA-E6E531E6BBC0}" type="pres">
      <dgm:prSet presAssocID="{085C1C54-077B-4CC9-BD6C-86DEE85527B7}" presName="comp" presStyleCnt="0"/>
      <dgm:spPr/>
    </dgm:pt>
    <dgm:pt modelId="{0B7BB7F0-406B-475F-8011-7428677C9933}" type="pres">
      <dgm:prSet presAssocID="{085C1C54-077B-4CC9-BD6C-86DEE85527B7}" presName="box" presStyleLbl="node1" presStyleIdx="1" presStyleCnt="3"/>
      <dgm:spPr/>
      <dgm:t>
        <a:bodyPr/>
        <a:lstStyle/>
        <a:p>
          <a:endParaRPr lang="ru-RU"/>
        </a:p>
      </dgm:t>
    </dgm:pt>
    <dgm:pt modelId="{F89B82B6-B2AE-4BC4-A113-9EFA392466F5}" type="pres">
      <dgm:prSet presAssocID="{085C1C54-077B-4CC9-BD6C-86DEE85527B7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32FDECC-C945-45CD-924E-246E326C766F}" type="pres">
      <dgm:prSet presAssocID="{085C1C54-077B-4CC9-BD6C-86DEE85527B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2D6F1-6F71-426A-AB87-24270701577F}" type="pres">
      <dgm:prSet presAssocID="{B76A0EF6-3462-41D6-B30D-9B5D69652C4B}" presName="spacer" presStyleCnt="0"/>
      <dgm:spPr/>
    </dgm:pt>
    <dgm:pt modelId="{127405B9-75F9-45C4-8051-480A81CADD07}" type="pres">
      <dgm:prSet presAssocID="{E2962AD7-1EF6-4BAD-8C4E-A1887BBAAE4B}" presName="comp" presStyleCnt="0"/>
      <dgm:spPr/>
    </dgm:pt>
    <dgm:pt modelId="{27EC2CAE-6588-4E30-95E4-928F9B03E3A2}" type="pres">
      <dgm:prSet presAssocID="{E2962AD7-1EF6-4BAD-8C4E-A1887BBAAE4B}" presName="box" presStyleLbl="node1" presStyleIdx="2" presStyleCnt="3"/>
      <dgm:spPr/>
      <dgm:t>
        <a:bodyPr/>
        <a:lstStyle/>
        <a:p>
          <a:endParaRPr lang="ru-RU"/>
        </a:p>
      </dgm:t>
    </dgm:pt>
    <dgm:pt modelId="{C17FAE22-60D0-4881-ABB4-937E251FDF34}" type="pres">
      <dgm:prSet presAssocID="{E2962AD7-1EF6-4BAD-8C4E-A1887BBAAE4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0BF8CFB-65A1-4C10-9AE4-5E1B727DE013}" type="pres">
      <dgm:prSet presAssocID="{E2962AD7-1EF6-4BAD-8C4E-A1887BBAAE4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D99EC4-B9E1-4732-A6BE-EABAF14B8665}" type="presOf" srcId="{085C1C54-077B-4CC9-BD6C-86DEE85527B7}" destId="{0B7BB7F0-406B-475F-8011-7428677C9933}" srcOrd="0" destOrd="0" presId="urn:microsoft.com/office/officeart/2005/8/layout/vList4#2"/>
    <dgm:cxn modelId="{591CA62C-CF75-4F77-9DF5-A14C657AC77C}" srcId="{76F01249-7F34-4563-B70C-DFF7B8EB93B7}" destId="{E2962AD7-1EF6-4BAD-8C4E-A1887BBAAE4B}" srcOrd="2" destOrd="0" parTransId="{988807AE-6759-4433-8E49-784009B4406E}" sibTransId="{FC893CA8-EFA5-4D72-AFA3-5713757EAD18}"/>
    <dgm:cxn modelId="{F1EEC8B7-70A9-4ADE-9320-3DAA554AB329}" srcId="{76F01249-7F34-4563-B70C-DFF7B8EB93B7}" destId="{085C1C54-077B-4CC9-BD6C-86DEE85527B7}" srcOrd="1" destOrd="0" parTransId="{F2FD8A1A-9ACA-4566-AA5B-ED18BBE25F81}" sibTransId="{B76A0EF6-3462-41D6-B30D-9B5D69652C4B}"/>
    <dgm:cxn modelId="{A913094C-42D9-4310-96E9-885F890C4D4B}" type="presOf" srcId="{085C1C54-077B-4CC9-BD6C-86DEE85527B7}" destId="{932FDECC-C945-45CD-924E-246E326C766F}" srcOrd="1" destOrd="0" presId="urn:microsoft.com/office/officeart/2005/8/layout/vList4#2"/>
    <dgm:cxn modelId="{897B0B26-679C-40FA-8988-473C001B2EA6}" type="presOf" srcId="{E2962AD7-1EF6-4BAD-8C4E-A1887BBAAE4B}" destId="{27EC2CAE-6588-4E30-95E4-928F9B03E3A2}" srcOrd="0" destOrd="0" presId="urn:microsoft.com/office/officeart/2005/8/layout/vList4#2"/>
    <dgm:cxn modelId="{C46A62D9-C556-457C-8CE0-D77CE750BFE3}" type="presOf" srcId="{508BF90B-820E-486C-BDE1-87B9907F24D1}" destId="{699CC7F1-F1C7-4735-90FA-BFF0C647E08D}" srcOrd="0" destOrd="0" presId="urn:microsoft.com/office/officeart/2005/8/layout/vList4#2"/>
    <dgm:cxn modelId="{EF83EEA5-0E53-483C-A8EB-D632F25D4015}" type="presOf" srcId="{76F01249-7F34-4563-B70C-DFF7B8EB93B7}" destId="{C22CB98A-4B13-4403-A1E3-7524193658F3}" srcOrd="0" destOrd="0" presId="urn:microsoft.com/office/officeart/2005/8/layout/vList4#2"/>
    <dgm:cxn modelId="{924CAF12-9FA0-4BE5-99D9-9815BB5E7F51}" type="presOf" srcId="{508BF90B-820E-486C-BDE1-87B9907F24D1}" destId="{F159F713-A3D9-4796-8DB7-7642382D3BD7}" srcOrd="1" destOrd="0" presId="urn:microsoft.com/office/officeart/2005/8/layout/vList4#2"/>
    <dgm:cxn modelId="{517DFB81-47FD-4CD7-9B9E-39B536E6C9B4}" srcId="{76F01249-7F34-4563-B70C-DFF7B8EB93B7}" destId="{508BF90B-820E-486C-BDE1-87B9907F24D1}" srcOrd="0" destOrd="0" parTransId="{5D336CB8-BD55-47F6-90BE-2DCE2944239C}" sibTransId="{4D265087-6F0A-4F5C-9BEC-611339171B66}"/>
    <dgm:cxn modelId="{6852B9F0-7C38-4DB4-A996-7AF982149EDE}" type="presOf" srcId="{E2962AD7-1EF6-4BAD-8C4E-A1887BBAAE4B}" destId="{60BF8CFB-65A1-4C10-9AE4-5E1B727DE013}" srcOrd="1" destOrd="0" presId="urn:microsoft.com/office/officeart/2005/8/layout/vList4#2"/>
    <dgm:cxn modelId="{2ECE84D1-0317-4F57-8292-3A4B573ABAC4}" type="presParOf" srcId="{C22CB98A-4B13-4403-A1E3-7524193658F3}" destId="{B7F0C7AE-68F1-4607-8EE0-35632F7815ED}" srcOrd="0" destOrd="0" presId="urn:microsoft.com/office/officeart/2005/8/layout/vList4#2"/>
    <dgm:cxn modelId="{80B01DE6-8239-4F93-A9FD-6B544FCAFA1E}" type="presParOf" srcId="{B7F0C7AE-68F1-4607-8EE0-35632F7815ED}" destId="{699CC7F1-F1C7-4735-90FA-BFF0C647E08D}" srcOrd="0" destOrd="0" presId="urn:microsoft.com/office/officeart/2005/8/layout/vList4#2"/>
    <dgm:cxn modelId="{616D1F17-C048-4276-B7F9-BD8C18D14D04}" type="presParOf" srcId="{B7F0C7AE-68F1-4607-8EE0-35632F7815ED}" destId="{5C270231-CFBE-4691-9F7E-DE30BE3502BC}" srcOrd="1" destOrd="0" presId="urn:microsoft.com/office/officeart/2005/8/layout/vList4#2"/>
    <dgm:cxn modelId="{7FFD89FC-D028-4CDA-8762-57CC889194DD}" type="presParOf" srcId="{B7F0C7AE-68F1-4607-8EE0-35632F7815ED}" destId="{F159F713-A3D9-4796-8DB7-7642382D3BD7}" srcOrd="2" destOrd="0" presId="urn:microsoft.com/office/officeart/2005/8/layout/vList4#2"/>
    <dgm:cxn modelId="{BFB50788-8066-41E3-88A6-01A073BDEDC2}" type="presParOf" srcId="{C22CB98A-4B13-4403-A1E3-7524193658F3}" destId="{0A98689F-C150-4BDC-83EC-CAA4DB3B69C0}" srcOrd="1" destOrd="0" presId="urn:microsoft.com/office/officeart/2005/8/layout/vList4#2"/>
    <dgm:cxn modelId="{7C2AF872-276E-49B3-8E4A-520128F8C834}" type="presParOf" srcId="{C22CB98A-4B13-4403-A1E3-7524193658F3}" destId="{43B311B4-604F-4489-AAAA-E6E531E6BBC0}" srcOrd="2" destOrd="0" presId="urn:microsoft.com/office/officeart/2005/8/layout/vList4#2"/>
    <dgm:cxn modelId="{D3341295-951E-4842-A6ED-52FAE4301389}" type="presParOf" srcId="{43B311B4-604F-4489-AAAA-E6E531E6BBC0}" destId="{0B7BB7F0-406B-475F-8011-7428677C9933}" srcOrd="0" destOrd="0" presId="urn:microsoft.com/office/officeart/2005/8/layout/vList4#2"/>
    <dgm:cxn modelId="{65E32247-0A7C-40EA-BA15-BA8F4F028F4A}" type="presParOf" srcId="{43B311B4-604F-4489-AAAA-E6E531E6BBC0}" destId="{F89B82B6-B2AE-4BC4-A113-9EFA392466F5}" srcOrd="1" destOrd="0" presId="urn:microsoft.com/office/officeart/2005/8/layout/vList4#2"/>
    <dgm:cxn modelId="{B5BD91CF-723D-444D-B006-FA1426BF6C0A}" type="presParOf" srcId="{43B311B4-604F-4489-AAAA-E6E531E6BBC0}" destId="{932FDECC-C945-45CD-924E-246E326C766F}" srcOrd="2" destOrd="0" presId="urn:microsoft.com/office/officeart/2005/8/layout/vList4#2"/>
    <dgm:cxn modelId="{CACFB3F8-FB81-4F51-B744-EB2D22D2E8B6}" type="presParOf" srcId="{C22CB98A-4B13-4403-A1E3-7524193658F3}" destId="{E2D2D6F1-6F71-426A-AB87-24270701577F}" srcOrd="3" destOrd="0" presId="urn:microsoft.com/office/officeart/2005/8/layout/vList4#2"/>
    <dgm:cxn modelId="{315BA5D1-871D-4636-A658-152B318D0C4F}" type="presParOf" srcId="{C22CB98A-4B13-4403-A1E3-7524193658F3}" destId="{127405B9-75F9-45C4-8051-480A81CADD07}" srcOrd="4" destOrd="0" presId="urn:microsoft.com/office/officeart/2005/8/layout/vList4#2"/>
    <dgm:cxn modelId="{138D45BA-6E05-402A-8E39-34DE4E084426}" type="presParOf" srcId="{127405B9-75F9-45C4-8051-480A81CADD07}" destId="{27EC2CAE-6588-4E30-95E4-928F9B03E3A2}" srcOrd="0" destOrd="0" presId="urn:microsoft.com/office/officeart/2005/8/layout/vList4#2"/>
    <dgm:cxn modelId="{7A63581D-69B1-4B04-9C9E-C1BD687438A5}" type="presParOf" srcId="{127405B9-75F9-45C4-8051-480A81CADD07}" destId="{C17FAE22-60D0-4881-ABB4-937E251FDF34}" srcOrd="1" destOrd="0" presId="urn:microsoft.com/office/officeart/2005/8/layout/vList4#2"/>
    <dgm:cxn modelId="{67E8FB4B-F1CD-4730-8806-003FAAB48364}" type="presParOf" srcId="{127405B9-75F9-45C4-8051-480A81CADD07}" destId="{60BF8CFB-65A1-4C10-9AE4-5E1B727DE01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0E5EA-23C4-46EF-8134-C0C356852060}">
      <dsp:nvSpPr>
        <dsp:cNvPr id="0" name=""/>
        <dsp:cNvSpPr/>
      </dsp:nvSpPr>
      <dsp:spPr>
        <a:xfrm>
          <a:off x="0" y="493141"/>
          <a:ext cx="8787200" cy="1053000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/>
            <a:t>Обеспечение сбалансированности местного бюджета</a:t>
          </a:r>
          <a:endParaRPr lang="ru-RU" sz="2000" kern="1200" dirty="0"/>
        </a:p>
      </dsp:txBody>
      <dsp:txXfrm>
        <a:off x="51403" y="544544"/>
        <a:ext cx="8684394" cy="950194"/>
      </dsp:txXfrm>
    </dsp:sp>
    <dsp:sp modelId="{8E0F8F30-BBCB-430D-88C9-72E08DD5A348}">
      <dsp:nvSpPr>
        <dsp:cNvPr id="0" name=""/>
        <dsp:cNvSpPr/>
      </dsp:nvSpPr>
      <dsp:spPr>
        <a:xfrm>
          <a:off x="0" y="1686887"/>
          <a:ext cx="8787200" cy="1053000"/>
        </a:xfrm>
        <a:prstGeom prst="round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/>
            <a:t>Обеспечение соотношения со средней заработной платой по экономике в рамках выполнения указов президента Российской Федерации</a:t>
          </a:r>
          <a:endParaRPr lang="ru-RU" sz="2000" kern="1200" dirty="0"/>
        </a:p>
      </dsp:txBody>
      <dsp:txXfrm>
        <a:off x="51403" y="1738290"/>
        <a:ext cx="8684394" cy="950194"/>
      </dsp:txXfrm>
    </dsp:sp>
    <dsp:sp modelId="{E6F5813A-69D2-4B9F-9440-78B4E402BBEC}">
      <dsp:nvSpPr>
        <dsp:cNvPr id="0" name=""/>
        <dsp:cNvSpPr/>
      </dsp:nvSpPr>
      <dsp:spPr>
        <a:xfrm>
          <a:off x="0" y="2656131"/>
          <a:ext cx="8787200" cy="1053000"/>
        </a:xfrm>
        <a:prstGeom prst="round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smtClean="0"/>
            <a:t>Гарантированное выполнение социальных обязательств</a:t>
          </a:r>
          <a:endParaRPr lang="ru-RU" sz="2000" kern="1200"/>
        </a:p>
      </dsp:txBody>
      <dsp:txXfrm>
        <a:off x="51403" y="2707534"/>
        <a:ext cx="8684394" cy="950194"/>
      </dsp:txXfrm>
    </dsp:sp>
    <dsp:sp modelId="{B5D5C9FA-2A92-4472-B39D-6DF9762C1AD5}">
      <dsp:nvSpPr>
        <dsp:cNvPr id="0" name=""/>
        <dsp:cNvSpPr/>
      </dsp:nvSpPr>
      <dsp:spPr>
        <a:xfrm>
          <a:off x="0" y="3787275"/>
          <a:ext cx="8787200" cy="1053000"/>
        </a:xfrm>
        <a:prstGeom prst="roundRect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smtClean="0"/>
            <a:t>Выравнивание бюджетной обеспеченности и обеспечение сбалансированности бюджетов  сельских поселений</a:t>
          </a:r>
          <a:endParaRPr lang="ru-RU" sz="2000" kern="1200"/>
        </a:p>
      </dsp:txBody>
      <dsp:txXfrm>
        <a:off x="51403" y="3838678"/>
        <a:ext cx="8684394" cy="950194"/>
      </dsp:txXfrm>
    </dsp:sp>
    <dsp:sp modelId="{0EFE2883-4390-4581-B3FA-4C98E32B4089}">
      <dsp:nvSpPr>
        <dsp:cNvPr id="0" name=""/>
        <dsp:cNvSpPr/>
      </dsp:nvSpPr>
      <dsp:spPr>
        <a:xfrm>
          <a:off x="0" y="4939395"/>
          <a:ext cx="8787200" cy="1053000"/>
        </a:xfrm>
        <a:prstGeom prst="roundRect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err="1" smtClean="0"/>
            <a:t>Обеспечение</a:t>
          </a:r>
          <a:r>
            <a:rPr lang="en-US" sz="2000" b="1" kern="1200" baseline="0" dirty="0" smtClean="0"/>
            <a:t> </a:t>
          </a:r>
          <a:r>
            <a:rPr lang="en-US" sz="2000" b="1" kern="1200" baseline="0" dirty="0" err="1" smtClean="0"/>
            <a:t>выполнения</a:t>
          </a:r>
          <a:r>
            <a:rPr lang="en-US" sz="2000" b="1" kern="1200" baseline="0" dirty="0" smtClean="0"/>
            <a:t> </a:t>
          </a:r>
          <a:r>
            <a:rPr lang="en-US" sz="2000" b="1" kern="1200" baseline="0" dirty="0" err="1" smtClean="0"/>
            <a:t>муниципальных</a:t>
          </a:r>
          <a:r>
            <a:rPr lang="en-US" sz="2000" b="1" kern="1200" baseline="0" dirty="0" smtClean="0"/>
            <a:t> </a:t>
          </a:r>
          <a:r>
            <a:rPr lang="en-US" sz="2000" b="1" kern="1200" baseline="0" dirty="0" err="1" smtClean="0"/>
            <a:t>программ</a:t>
          </a:r>
          <a:r>
            <a:rPr lang="en-US" sz="2000" b="1" kern="1200" baseline="0" dirty="0" smtClean="0"/>
            <a:t> и</a:t>
          </a:r>
          <a:r>
            <a:rPr lang="ru-RU" sz="2000" b="1" kern="1200" baseline="0" dirty="0" smtClean="0"/>
            <a:t> </a:t>
          </a:r>
          <a:r>
            <a:rPr lang="en-US" sz="2000" b="1" kern="1200" baseline="0" dirty="0" err="1" smtClean="0"/>
            <a:t>мероприятий</a:t>
          </a:r>
          <a:r>
            <a:rPr lang="en-US" sz="2000" b="1" kern="1200" baseline="0" dirty="0" smtClean="0"/>
            <a:t>, в </a:t>
          </a:r>
          <a:r>
            <a:rPr lang="en-US" sz="2000" b="1" kern="1200" baseline="0" dirty="0" err="1" smtClean="0"/>
            <a:t>которых</a:t>
          </a:r>
          <a:r>
            <a:rPr lang="en-US" sz="2000" b="1" kern="1200" baseline="0" dirty="0" smtClean="0"/>
            <a:t>  </a:t>
          </a:r>
          <a:r>
            <a:rPr lang="en-US" sz="2000" b="1" kern="1200" baseline="0" dirty="0" err="1" smtClean="0"/>
            <a:t>районный</a:t>
          </a:r>
          <a:r>
            <a:rPr lang="en-US" sz="2000" b="1" kern="1200" baseline="0" dirty="0" smtClean="0"/>
            <a:t> </a:t>
          </a:r>
          <a:r>
            <a:rPr lang="en-US" sz="2000" b="1" kern="1200" baseline="0" dirty="0" err="1" smtClean="0"/>
            <a:t>бюджет</a:t>
          </a:r>
          <a:r>
            <a:rPr lang="ru-RU" sz="2000" b="1" kern="1200" baseline="0" dirty="0" smtClean="0"/>
            <a:t> </a:t>
          </a:r>
          <a:r>
            <a:rPr lang="en-US" sz="2000" b="1" kern="1200" baseline="0" dirty="0" err="1" smtClean="0"/>
            <a:t>участвует</a:t>
          </a:r>
          <a:r>
            <a:rPr lang="en-US" sz="2000" b="1" kern="1200" baseline="0" dirty="0" smtClean="0"/>
            <a:t> </a:t>
          </a:r>
          <a:r>
            <a:rPr lang="en-US" sz="2000" b="1" kern="1200" baseline="0" dirty="0" err="1" smtClean="0"/>
            <a:t>на</a:t>
          </a:r>
          <a:r>
            <a:rPr lang="en-US" sz="2000" b="1" kern="1200" baseline="0" dirty="0" smtClean="0"/>
            <a:t> </a:t>
          </a:r>
          <a:r>
            <a:rPr lang="en-US" sz="2000" b="1" kern="1200" baseline="0" dirty="0" err="1" smtClean="0"/>
            <a:t>условиях</a:t>
          </a:r>
          <a:r>
            <a:rPr lang="en-US" sz="2000" b="1" kern="1200" baseline="0" dirty="0" smtClean="0"/>
            <a:t> </a:t>
          </a:r>
          <a:r>
            <a:rPr lang="en-US" sz="2000" b="1" kern="1200" baseline="0" dirty="0" err="1" smtClean="0"/>
            <a:t>софинансирования</a:t>
          </a:r>
          <a:r>
            <a:rPr lang="en-US" sz="2000" b="1" kern="1200" baseline="0" dirty="0" smtClean="0"/>
            <a:t> с</a:t>
          </a:r>
          <a:r>
            <a:rPr lang="ru-RU" sz="2000" b="1" kern="1200" baseline="0" dirty="0" smtClean="0"/>
            <a:t> </a:t>
          </a:r>
          <a:r>
            <a:rPr lang="en-US" sz="2000" b="1" kern="1200" baseline="0" dirty="0" err="1" smtClean="0"/>
            <a:t>областным</a:t>
          </a:r>
          <a:r>
            <a:rPr lang="en-US" sz="2000" b="1" kern="1200" baseline="0" dirty="0" smtClean="0"/>
            <a:t> и</a:t>
          </a:r>
          <a:r>
            <a:rPr lang="ru-RU" sz="2000" b="1" kern="1200" baseline="0" dirty="0" smtClean="0"/>
            <a:t> </a:t>
          </a:r>
          <a:r>
            <a:rPr lang="en-US" sz="2000" b="1" kern="1200" baseline="0" dirty="0" err="1" smtClean="0"/>
            <a:t>федеральным</a:t>
          </a:r>
          <a:r>
            <a:rPr lang="ru-RU" sz="2000" b="1" kern="1200" baseline="0" dirty="0" smtClean="0"/>
            <a:t> </a:t>
          </a:r>
          <a:r>
            <a:rPr lang="en-US" sz="2000" b="1" kern="1200" baseline="0" dirty="0" smtClean="0"/>
            <a:t> </a:t>
          </a:r>
          <a:r>
            <a:rPr lang="en-US" sz="2000" b="1" kern="1200" baseline="0" dirty="0" err="1" smtClean="0"/>
            <a:t>бюджетами</a:t>
          </a:r>
          <a:endParaRPr lang="ru-RU" sz="2000" kern="1200" dirty="0"/>
        </a:p>
      </dsp:txBody>
      <dsp:txXfrm>
        <a:off x="51403" y="4990798"/>
        <a:ext cx="8684394" cy="950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43F04-13CB-4FBE-AB8D-09B3A2848E53}">
      <dsp:nvSpPr>
        <dsp:cNvPr id="0" name=""/>
        <dsp:cNvSpPr/>
      </dsp:nvSpPr>
      <dsp:spPr>
        <a:xfrm>
          <a:off x="784166" y="1501716"/>
          <a:ext cx="3117792" cy="1358345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accent2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АКЦИЗ</a:t>
          </a:r>
          <a:endParaRPr lang="ru-RU" sz="5300" kern="1200" dirty="0"/>
        </a:p>
      </dsp:txBody>
      <dsp:txXfrm>
        <a:off x="1240756" y="1700641"/>
        <a:ext cx="2204612" cy="960495"/>
      </dsp:txXfrm>
    </dsp:sp>
    <dsp:sp modelId="{FC6D3116-C7CA-4890-906E-2D0D06C01802}">
      <dsp:nvSpPr>
        <dsp:cNvPr id="0" name=""/>
        <dsp:cNvSpPr/>
      </dsp:nvSpPr>
      <dsp:spPr>
        <a:xfrm>
          <a:off x="2428867" y="766699"/>
          <a:ext cx="2420096" cy="1116527"/>
        </a:xfrm>
        <a:prstGeom prst="ellipse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</a:rPr>
            <a:t>Дизельное топливо</a:t>
          </a:r>
          <a:endParaRPr lang="ru-RU" sz="12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783282" y="930211"/>
        <a:ext cx="1711266" cy="789503"/>
      </dsp:txXfrm>
    </dsp:sp>
    <dsp:sp modelId="{5F73F080-840A-4D5F-8FA4-BA353B2284B0}">
      <dsp:nvSpPr>
        <dsp:cNvPr id="0" name=""/>
        <dsp:cNvSpPr/>
      </dsp:nvSpPr>
      <dsp:spPr>
        <a:xfrm>
          <a:off x="4" y="2518844"/>
          <a:ext cx="2633911" cy="1116527"/>
        </a:xfrm>
        <a:prstGeom prst="ellipse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</a:rPr>
            <a:t>Автомобильный бензин</a:t>
          </a:r>
          <a:endParaRPr lang="ru-RU" sz="12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85731" y="2682356"/>
        <a:ext cx="1862457" cy="789503"/>
      </dsp:txXfrm>
    </dsp:sp>
    <dsp:sp modelId="{5C51014A-F4F4-405D-96DE-F2FE97FE1619}">
      <dsp:nvSpPr>
        <dsp:cNvPr id="0" name=""/>
        <dsp:cNvSpPr/>
      </dsp:nvSpPr>
      <dsp:spPr>
        <a:xfrm>
          <a:off x="-60437" y="766697"/>
          <a:ext cx="2290657" cy="1116527"/>
        </a:xfrm>
        <a:prstGeom prst="ellipse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</a:rPr>
            <a:t>Моторные масла</a:t>
          </a:r>
          <a:endParaRPr lang="ru-RU" sz="1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75022" y="930209"/>
        <a:ext cx="1619739" cy="789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CC7F1-F1C7-4735-90FA-BFF0C647E08D}">
      <dsp:nvSpPr>
        <dsp:cNvPr id="0" name=""/>
        <dsp:cNvSpPr/>
      </dsp:nvSpPr>
      <dsp:spPr>
        <a:xfrm>
          <a:off x="0" y="0"/>
          <a:ext cx="9001155" cy="14833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Сеть учреждений культуры представлена: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Районный центр культуры и досуга и 23 филиала.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домов культуры перечислено 22,582 млн.руб.</a:t>
          </a:r>
          <a:endParaRPr lang="ru-RU" sz="21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948563" y="0"/>
        <a:ext cx="7052592" cy="1483326"/>
      </dsp:txXfrm>
    </dsp:sp>
    <dsp:sp modelId="{5C270231-CFBE-4691-9F7E-DE30BE3502BC}">
      <dsp:nvSpPr>
        <dsp:cNvPr id="0" name=""/>
        <dsp:cNvSpPr/>
      </dsp:nvSpPr>
      <dsp:spPr>
        <a:xfrm>
          <a:off x="148332" y="148332"/>
          <a:ext cx="1800231" cy="11866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BB7F0-406B-475F-8011-7428677C9933}">
      <dsp:nvSpPr>
        <dsp:cNvPr id="0" name=""/>
        <dsp:cNvSpPr/>
      </dsp:nvSpPr>
      <dsp:spPr>
        <a:xfrm>
          <a:off x="0" y="1631658"/>
          <a:ext cx="9001155" cy="1483326"/>
        </a:xfrm>
        <a:prstGeom prst="roundRect">
          <a:avLst>
            <a:gd name="adj" fmla="val 10000"/>
          </a:avLst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МБУК «</a:t>
          </a:r>
          <a:r>
            <a:rPr lang="ru-RU" sz="1800" b="1" kern="1200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Межпоселенческая</a:t>
          </a: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централизованная </a:t>
          </a:r>
          <a:r>
            <a:rPr lang="ru-RU" sz="1800" b="1" kern="1200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бибилиотечная</a:t>
          </a: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система» 20 филиалов в селах района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Детская школа искусств. </a:t>
          </a:r>
          <a:r>
            <a:rPr lang="ru-RU" alt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посещений библиотек -</a:t>
          </a:r>
          <a:r>
            <a:rPr lang="ru-RU" altLang="ru-RU" sz="18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25 286 человек , </a:t>
          </a:r>
          <a:r>
            <a:rPr lang="ru-RU" altLang="ru-RU" sz="1800" b="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sz="1800" b="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оличество читателей библиотек </a:t>
          </a: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11 580 чел </a:t>
          </a: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Проведено книжных выставок.</a:t>
          </a: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-746. </a:t>
          </a:r>
          <a:r>
            <a:rPr lang="ru-RU" alt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Посещаемость культурно-массовых мероприятий за год – </a:t>
          </a:r>
          <a:r>
            <a:rPr lang="ru-RU" altLang="ru-RU" sz="18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206,6 тыс.чел.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948563" y="1631658"/>
        <a:ext cx="7052592" cy="1483326"/>
      </dsp:txXfrm>
    </dsp:sp>
    <dsp:sp modelId="{F89B82B6-B2AE-4BC4-A113-9EFA392466F5}">
      <dsp:nvSpPr>
        <dsp:cNvPr id="0" name=""/>
        <dsp:cNvSpPr/>
      </dsp:nvSpPr>
      <dsp:spPr>
        <a:xfrm>
          <a:off x="148332" y="1779991"/>
          <a:ext cx="1800231" cy="11866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C2CAE-6588-4E30-95E4-928F9B03E3A2}">
      <dsp:nvSpPr>
        <dsp:cNvPr id="0" name=""/>
        <dsp:cNvSpPr/>
      </dsp:nvSpPr>
      <dsp:spPr>
        <a:xfrm>
          <a:off x="0" y="3263317"/>
          <a:ext cx="9001155" cy="1483326"/>
        </a:xfrm>
        <a:prstGeom prst="roundRect">
          <a:avLst>
            <a:gd name="adj" fmla="val 1000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РАСХОДОВ в сфере КУЛЬТУРЫ в расчете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ОДНОГО ЖИТЕЛЯ  Составил 1 950  рублей  в год  (в 2015 г. </a:t>
          </a:r>
          <a:r>
            <a:rPr lang="ru-RU" sz="2100" b="1" u="sng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1 831 рублей в год, рост 105 %)</a:t>
          </a:r>
          <a:endParaRPr lang="ru-RU" sz="21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948563" y="3263317"/>
        <a:ext cx="7052592" cy="1483326"/>
      </dsp:txXfrm>
    </dsp:sp>
    <dsp:sp modelId="{C17FAE22-60D0-4881-ABB4-937E251FDF34}">
      <dsp:nvSpPr>
        <dsp:cNvPr id="0" name=""/>
        <dsp:cNvSpPr/>
      </dsp:nvSpPr>
      <dsp:spPr>
        <a:xfrm>
          <a:off x="148332" y="3411650"/>
          <a:ext cx="1800231" cy="11866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0.63934</cdr:x>
      <cdr:y>0.6199</cdr:y>
    </cdr:from>
    <cdr:to>
      <cdr:x>0.9918</cdr:x>
      <cdr:y>0.89146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16624" y="3414184"/>
          <a:ext cx="3096344" cy="1495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Темп роста фактического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поступления доходов в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бюджет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составил 100,007 %,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или  49 тыс. рублей</a:t>
          </a:r>
          <a:endParaRPr lang="ru-RU" sz="1600" b="1" dirty="0">
            <a:solidFill>
              <a:schemeClr val="tx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0.09027</cdr:x>
      <cdr:y>0.03271</cdr:y>
    </cdr:from>
    <cdr:to>
      <cdr:x>0.16453</cdr:x>
      <cdr:y>0.08452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3867" y="148063"/>
          <a:ext cx="644769" cy="234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0.06391</cdr:x>
      <cdr:y>0.0411</cdr:y>
    </cdr:from>
    <cdr:to>
      <cdr:x>0.16922</cdr:x>
      <cdr:y>0.21505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4958" y="2160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0.17902</cdr:x>
      <cdr:y>0.05736</cdr:y>
    </cdr:from>
    <cdr:to>
      <cdr:x>0.28432</cdr:x>
      <cdr:y>0.21594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54432" y="3307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0.06345</cdr:x>
      <cdr:y>0.22461</cdr:y>
    </cdr:from>
    <cdr:to>
      <cdr:x>0.31263</cdr:x>
      <cdr:y>0.40378</cdr:y>
    </cdr:to>
    <cdr:sp macro="" textlink="">
      <cdr:nvSpPr>
        <cdr:cNvPr id="5" name="TextBox 4"/>
        <cdr:cNvSpPr txBox="1"/>
      </cdr:nvSpPr>
      <cdr:spPr>
        <a:xfrm xmlns:a="http://schemas.openxmlformats.org/drawingml/2006/main" rot="20627757">
          <a:off x="550973" y="1295197"/>
          <a:ext cx="2163652" cy="103315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FF00"/>
              </a:solidFill>
            </a:rPr>
            <a:t>Рост 108 %, </a:t>
          </a:r>
        </a:p>
        <a:p xmlns:a="http://schemas.openxmlformats.org/drawingml/2006/main">
          <a:r>
            <a:rPr lang="ru-RU" sz="1200" b="1" dirty="0" smtClean="0">
              <a:solidFill>
                <a:srgbClr val="FFFF00"/>
              </a:solidFill>
            </a:rPr>
            <a:t>или 10 200 </a:t>
          </a:r>
          <a:r>
            <a:rPr lang="ru-RU" sz="1200" b="1" dirty="0" err="1" smtClean="0">
              <a:solidFill>
                <a:srgbClr val="FFFF00"/>
              </a:solidFill>
            </a:rPr>
            <a:t>т.р</a:t>
          </a:r>
          <a:r>
            <a:rPr lang="ru-RU" sz="1050" dirty="0" smtClean="0">
              <a:solidFill>
                <a:srgbClr val="FFFF00"/>
              </a:solidFill>
            </a:rPr>
            <a:t>. </a:t>
          </a:r>
          <a:endParaRPr lang="ru-RU" sz="105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0.41121</cdr:x>
      <cdr:y>0.52547</cdr:y>
    </cdr:from>
    <cdr:to>
      <cdr:x>0.51652</cdr:x>
      <cdr:y>0.68405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70656" y="30300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0.34482</cdr:x>
      <cdr:y>0.41777</cdr:y>
    </cdr:from>
    <cdr:to>
      <cdr:x>0.55662</cdr:x>
      <cdr:y>0.57635</cdr:y>
    </cdr:to>
    <cdr:sp macro="" textlink="">
      <cdr:nvSpPr>
        <cdr:cNvPr id="7" name="TextBox 6"/>
        <cdr:cNvSpPr txBox="1"/>
      </cdr:nvSpPr>
      <cdr:spPr>
        <a:xfrm xmlns:a="http://schemas.openxmlformats.org/drawingml/2006/main" rot="20260176">
          <a:off x="2994185" y="2409032"/>
          <a:ext cx="1839054" cy="914400"/>
        </a:xfrm>
        <a:prstGeom xmlns:a="http://schemas.openxmlformats.org/drawingml/2006/main" prst="rightArrow">
          <a:avLst>
            <a:gd name="adj1" fmla="val 50000"/>
            <a:gd name="adj2" fmla="val 52597"/>
          </a:avLst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rgbClr val="FFFF00"/>
              </a:solidFill>
            </a:rPr>
            <a:t>Рост 110 %, </a:t>
          </a:r>
        </a:p>
        <a:p xmlns:a="http://schemas.openxmlformats.org/drawingml/2006/main">
          <a:r>
            <a:rPr lang="ru-RU" b="1" dirty="0" smtClean="0">
              <a:solidFill>
                <a:srgbClr val="FFFF00"/>
              </a:solidFill>
            </a:rPr>
            <a:t>или 9 170  </a:t>
          </a:r>
          <a:r>
            <a:rPr lang="ru-RU" b="1" dirty="0" err="1" smtClean="0">
              <a:solidFill>
                <a:srgbClr val="FFFF00"/>
              </a:solidFill>
            </a:rPr>
            <a:t>т.р</a:t>
          </a:r>
          <a:r>
            <a:rPr lang="ru-RU" sz="1000" dirty="0" smtClean="0">
              <a:solidFill>
                <a:srgbClr val="FFFF00"/>
              </a:solidFill>
            </a:rPr>
            <a:t>. </a:t>
          </a:r>
          <a:endParaRPr lang="ru-RU" sz="10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0.60936</cdr:x>
      <cdr:y>0.63235</cdr:y>
    </cdr:from>
    <cdr:to>
      <cdr:x>0.82497</cdr:x>
      <cdr:y>0.79457</cdr:y>
    </cdr:to>
    <cdr:sp macro="" textlink="">
      <cdr:nvSpPr>
        <cdr:cNvPr id="8" name="TextBox 7"/>
        <cdr:cNvSpPr txBox="1"/>
      </cdr:nvSpPr>
      <cdr:spPr>
        <a:xfrm xmlns:a="http://schemas.openxmlformats.org/drawingml/2006/main" rot="20375115">
          <a:off x="5291215" y="3646366"/>
          <a:ext cx="1872208" cy="935411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rgbClr val="FFFF00"/>
              </a:solidFill>
            </a:rPr>
            <a:t>Рост 103 %, </a:t>
          </a:r>
        </a:p>
        <a:p xmlns:a="http://schemas.openxmlformats.org/drawingml/2006/main">
          <a:r>
            <a:rPr lang="ru-RU" b="1" dirty="0" smtClean="0">
              <a:solidFill>
                <a:srgbClr val="FFFF00"/>
              </a:solidFill>
            </a:rPr>
            <a:t>или 1 034т.р</a:t>
          </a:r>
          <a:r>
            <a:rPr lang="ru-RU" sz="1000" dirty="0" smtClean="0">
              <a:solidFill>
                <a:srgbClr val="FFFF00"/>
              </a:solidFill>
            </a:rPr>
            <a:t>. </a:t>
          </a:r>
          <a:endParaRPr lang="ru-RU" sz="1000" dirty="0">
            <a:solidFill>
              <a:srgbClr val="FFFF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0.41065</cdr:x>
      <cdr:y>0.29932</cdr:y>
    </cdr:from>
    <cdr:to>
      <cdr:x>0.6045</cdr:x>
      <cdr:y>0.46355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908827">
          <a:off x="3533441" y="1357862"/>
          <a:ext cx="1667972" cy="745030"/>
        </a:xfrm>
        <a:prstGeom xmlns:a="http://schemas.openxmlformats.org/drawingml/2006/main" prst="rightArrow">
          <a:avLst>
            <a:gd name="adj1" fmla="val 46667"/>
            <a:gd name="adj2" fmla="val 13768"/>
          </a:avLst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рост 103,8 %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0.39648</cdr:x>
      <cdr:y>0.18216</cdr:y>
    </cdr:from>
    <cdr:to>
      <cdr:x>0.60869</cdr:x>
      <cdr:y>0.35498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984240">
          <a:off x="3169011" y="800127"/>
          <a:ext cx="1696217" cy="759119"/>
        </a:xfrm>
        <a:prstGeom xmlns:a="http://schemas.openxmlformats.org/drawingml/2006/main" prst="rightArrow">
          <a:avLst>
            <a:gd name="adj1" fmla="val 46667"/>
            <a:gd name="adj2" fmla="val 71781"/>
          </a:avLst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/>
            <a:t>93,8</a:t>
          </a:r>
          <a:r>
            <a:rPr lang="ru-RU" dirty="0"/>
            <a:t>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0.99254</cdr:x>
      <cdr:y>0.95226</cdr:y>
    </cdr:to>
    <cdr:sp macro="" textlink="">
      <cdr:nvSpPr>
        <cdr:cNvPr id="2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3999" cy="1107996"/>
        </a:xfrm>
        <a:prstGeom xmlns:a="http://schemas.openxmlformats.org/drawingml/2006/main" prst="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altLang="ru-RU" sz="2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Расходы бюджета муниципального образования </a:t>
          </a:r>
          <a:r>
            <a:rPr lang="ru-RU" altLang="ru-RU" sz="22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«</a:t>
          </a:r>
          <a:r>
            <a:rPr lang="ru-RU" altLang="ru-RU" sz="2200" b="1" dirty="0" err="1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Кожевниковский</a:t>
          </a:r>
          <a:r>
            <a:rPr lang="ru-RU" altLang="ru-RU" sz="22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» на </a:t>
          </a:r>
          <a:endParaRPr lang="ru-RU" altLang="ru-RU" sz="2200" b="1" dirty="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  <a:p xmlns:a="http://schemas.openxmlformats.org/drawingml/2006/main">
          <a:pPr algn="ctr"/>
          <a:r>
            <a:rPr lang="ru-RU" altLang="ru-RU" sz="2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образование </a:t>
          </a:r>
          <a:r>
            <a:rPr lang="ru-RU" altLang="ru-RU" sz="22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за 2016 год составили  370 589 т.р., рост относительно 2015 года 102 % (361 404 тысяч рублей ) </a:t>
          </a:r>
          <a:endParaRPr lang="ru-RU" altLang="ru-RU" sz="2200" b="1" dirty="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BE971-CE9D-40AC-912F-250071B52579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EED4E-007E-488F-B041-0A73ECCFEE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9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 txBox="1">
            <a:spLocks noGrp="1"/>
          </p:cNvSpPr>
          <p:nvPr/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3213B4-98F8-48B5-A744-3959CDA8A5F8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8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A254B-5B79-4358-8179-3CCEAF6A2EF7}" type="slidenum">
              <a:rPr lang="ru-RU" smtClean="0"/>
              <a:pPr/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5133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176012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chart" Target="../charts/chart9.xml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5183"/>
            <a:ext cx="9144000" cy="68634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на основе решения Думы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134 от 30.05.2017г.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исполнении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год»</a:t>
            </a:r>
          </a:p>
          <a:p>
            <a:pPr algn="ctr">
              <a:defRPr/>
            </a:pPr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0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D\Desktop\Для бюджета для граждан\презентация\деньги\images (4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" y="4543425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07963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3100" b="1" dirty="0">
              <a:latin typeface="Arial Black" pitchFamily="34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60257459"/>
              </p:ext>
            </p:extLst>
          </p:nvPr>
        </p:nvGraphicFramePr>
        <p:xfrm>
          <a:off x="979547" y="1052736"/>
          <a:ext cx="8229600" cy="5113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1714" y="0"/>
            <a:ext cx="823228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Доходы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районного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бюджета за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2016 год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655 103 тыс. руб.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88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49448397"/>
              </p:ext>
            </p:extLst>
          </p:nvPr>
        </p:nvGraphicFramePr>
        <p:xfrm>
          <a:off x="458434" y="830998"/>
          <a:ext cx="8683224" cy="576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8230" y="1"/>
            <a:ext cx="823577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доходной части бюджета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2016 году, тыс. руб. (налоговые и неналоговые)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1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142984"/>
          <a:ext cx="8929718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14883" y="0"/>
            <a:ext cx="9021613" cy="981074"/>
            <a:chOff x="0" y="0"/>
            <a:chExt cx="9144000" cy="9807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5666" y="160282"/>
              <a:ext cx="7274742" cy="52303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Основные налоговые доходы в 2016 году</a:t>
              </a:r>
              <a:endPara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1714" y="65766"/>
            <a:ext cx="8232286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Исполнение доходов от налога на доходы физических лиц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-32" y="1071546"/>
          <a:ext cx="9144032" cy="10972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333269"/>
                <a:gridCol w="2778262"/>
                <a:gridCol w="2081691"/>
                <a:gridCol w="19508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План , тыс. руб.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Объем поступлений,   </a:t>
                      </a:r>
                    </a:p>
                    <a:p>
                      <a:pPr algn="ctr"/>
                      <a:r>
                        <a:rPr lang="ru-RU" sz="2000" dirty="0" smtClean="0"/>
                        <a:t> тыс.руб.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Отклонение (+;-)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Исполнение плана, %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71 083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79 725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8</a:t>
                      </a:r>
                      <a:r>
                        <a:rPr lang="ru-RU" sz="2000" baseline="0" dirty="0" smtClean="0">
                          <a:latin typeface="Arial Black" pitchFamily="34" charset="0"/>
                        </a:rPr>
                        <a:t> 643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112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2500306"/>
            <a:ext cx="5429256" cy="1214446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Темп роста поступлений относительно 2015 года составил 112 %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4000504"/>
            <a:ext cx="5500694" cy="20002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Совокупная сумма задолженности по состоянию на  01 января 2017 г. составила  370 т.р. , на 01 января 2016 г. задолженность  была меньше на 1,6 тыс. руб.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5008" y="2786058"/>
            <a:ext cx="3214710" cy="30003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Рост поступлений обусловлен доначислениями по результатам налоговых проверок за 2014-2015 годы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1714" y="0"/>
            <a:ext cx="8232286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Исполнение доходов от акцизов на нефтепродукты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1142984"/>
          <a:ext cx="9144032" cy="10972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333269"/>
                <a:gridCol w="2778262"/>
                <a:gridCol w="2081691"/>
                <a:gridCol w="19508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План , тыс. руб.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Объем поступлений,   </a:t>
                      </a:r>
                    </a:p>
                    <a:p>
                      <a:pPr algn="ctr"/>
                      <a:r>
                        <a:rPr lang="ru-RU" sz="2000" dirty="0" smtClean="0"/>
                        <a:t> тыс.руб.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Отклонение (+;-)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Исполнение плана, %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1</a:t>
                      </a:r>
                      <a:r>
                        <a:rPr lang="ru-RU" sz="2000" baseline="0" dirty="0" smtClean="0">
                          <a:latin typeface="Arial Black" pitchFamily="34" charset="0"/>
                        </a:rPr>
                        <a:t> 797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1 891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+94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105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0" y="2285992"/>
            <a:ext cx="4572000" cy="13573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Темп роста поступлений относительно 2015 года составил 139% по причине роста ставок акцизов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0320" y="2285992"/>
            <a:ext cx="4493680" cy="3643338"/>
          </a:xfrm>
          <a:prstGeom prst="rect">
            <a:avLst/>
          </a:prstGeom>
          <a:noFill/>
        </p:spPr>
      </p:pic>
      <p:graphicFrame>
        <p:nvGraphicFramePr>
          <p:cNvPr id="12" name="Схема 11"/>
          <p:cNvGraphicFramePr/>
          <p:nvPr/>
        </p:nvGraphicFramePr>
        <p:xfrm>
          <a:off x="0" y="3222628"/>
          <a:ext cx="4857752" cy="363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Выгнутая влево стрелка 19"/>
          <p:cNvSpPr/>
          <p:nvPr/>
        </p:nvSpPr>
        <p:spPr>
          <a:xfrm>
            <a:off x="357158" y="5000636"/>
            <a:ext cx="428628" cy="500066"/>
          </a:xfrm>
          <a:prstGeom prst="curv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>
            <a:off x="3929058" y="5000636"/>
            <a:ext cx="428628" cy="500066"/>
          </a:xfrm>
          <a:prstGeom prst="curved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 rot="19229884">
            <a:off x="2571736" y="6143644"/>
            <a:ext cx="1143008" cy="571504"/>
          </a:xfrm>
          <a:prstGeom prst="curvedUpArrow">
            <a:avLst>
              <a:gd name="adj1" fmla="val 25000"/>
              <a:gd name="adj2" fmla="val 50000"/>
              <a:gd name="adj3" fmla="val 2781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1714" y="0"/>
            <a:ext cx="8232286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Исполнение доходов от налогов на совокупный доход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1071546"/>
          <a:ext cx="9144031" cy="40233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857620"/>
                <a:gridCol w="1205156"/>
                <a:gridCol w="1704828"/>
                <a:gridCol w="1161982"/>
                <a:gridCol w="1214445"/>
              </a:tblGrid>
              <a:tr h="7715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доходов</a:t>
                      </a:r>
                      <a:endParaRPr lang="ru-RU" sz="18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 , тыс. руб.</a:t>
                      </a:r>
                      <a:endParaRPr lang="ru-RU" sz="18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поступлений,   </a:t>
                      </a:r>
                    </a:p>
                    <a:p>
                      <a:pPr algn="ctr"/>
                      <a:r>
                        <a:rPr lang="ru-RU" sz="1800" dirty="0" smtClean="0"/>
                        <a:t> тыс.руб.</a:t>
                      </a:r>
                      <a:endParaRPr lang="ru-RU" sz="18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Отклонение (+;-)</a:t>
                      </a:r>
                      <a:endParaRPr lang="ru-RU" sz="18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Исполнение плана, %</a:t>
                      </a:r>
                      <a:endParaRPr lang="ru-RU" sz="18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взимаемый в связи с применением упрощенной системы налогообложения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570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1 593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+23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6 499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6 504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6972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Патентная система налогообложения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D23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D23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D23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D23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D237C"/>
                    </a:solidFill>
                  </a:tcPr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0" y="5143512"/>
            <a:ext cx="9144000" cy="17144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Поступления относительно 2015 года составили 98 % по причине общего снижения экономики, что повлекло снижение доходов субъектов малого бизнеса и закрытие индивидуальных предпринимателей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14883" y="0"/>
            <a:ext cx="9021613" cy="1114446"/>
            <a:chOff x="0" y="0"/>
            <a:chExt cx="9144000" cy="111405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5666" y="160282"/>
              <a:ext cx="7274742" cy="95377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Структура основных неналоговых доходов в 2016 году</a:t>
              </a:r>
              <a:endPara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/>
        </p:nvGraphicFramePr>
        <p:xfrm>
          <a:off x="0" y="1071546"/>
          <a:ext cx="900115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1714" y="0"/>
            <a:ext cx="823228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Исполнение неналоговых доходов в 2016 г.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-32" y="1071546"/>
          <a:ext cx="9144032" cy="10972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333269"/>
                <a:gridCol w="2778262"/>
                <a:gridCol w="2081691"/>
                <a:gridCol w="19508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План , тыс. руб.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Объем поступлений,   </a:t>
                      </a:r>
                    </a:p>
                    <a:p>
                      <a:pPr algn="ctr"/>
                      <a:r>
                        <a:rPr lang="ru-RU" sz="2000" dirty="0" smtClean="0"/>
                        <a:t> тыс.руб.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Отклонение (+;-)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Исполнение плана, %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8 840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9 204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364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104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2571744"/>
            <a:ext cx="9144000" cy="3143272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Темп роста поступлений относительно 2015 года составил  120 %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Причины: увеличились доходы от компенсации затрат бюджетов муниципальных районов в связи с принятием решения о возмещении расходов понесенных в связи с окончанием услуг по ведению бухгалтерского учета в общеобразовательных организациях района, финансируемых за счет средств областных субвенций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9144000" y="914400"/>
            <a:ext cx="0" cy="0"/>
          </a:xfrm>
          <a:prstGeom prst="line">
            <a:avLst/>
          </a:prstGeom>
          <a:noFill/>
          <a:ln w="28575">
            <a:solidFill>
              <a:schemeClr val="accent3">
                <a:lumMod val="50000"/>
                <a:alpha val="79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47813" y="188913"/>
            <a:ext cx="7596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ru-RU" sz="160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3184525" y="207963"/>
            <a:ext cx="361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908230" y="15814"/>
            <a:ext cx="823577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межбюджетных трансфертов из областного бюджета за 2015-2016 гг.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92280" y="804068"/>
            <a:ext cx="1800225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. рублей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289114"/>
              </p:ext>
            </p:extLst>
          </p:nvPr>
        </p:nvGraphicFramePr>
        <p:xfrm>
          <a:off x="493420" y="1192221"/>
          <a:ext cx="8208144" cy="543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97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340768"/>
            <a:ext cx="8640960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об исполнении бюджета по расходам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340768"/>
            <a:ext cx="8640960" cy="25545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об итогах исполнения местного бюджета в 2016 году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674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433324"/>
              </p:ext>
            </p:extLst>
          </p:nvPr>
        </p:nvGraphicFramePr>
        <p:xfrm>
          <a:off x="0" y="1340768"/>
          <a:ext cx="903649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11714" y="0"/>
            <a:ext cx="8232286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Исполнение по расходам консолидированного бюджета 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146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8756" y="-6300"/>
            <a:ext cx="8232286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Исполнение районного бюджета по расходам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2016 год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68750"/>
              </p:ext>
            </p:extLst>
          </p:nvPr>
        </p:nvGraphicFramePr>
        <p:xfrm>
          <a:off x="899592" y="1052736"/>
          <a:ext cx="7704856" cy="386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952980"/>
            <a:ext cx="9144000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Основные причины невыполнение плана по расходам бюджета: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/>
              <a:t>Оптимизация расходов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/>
              <a:t>Экономия средств по результатам проведения торгов, аукционов в соответствии с ФЗ №44;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/>
              <a:t>Позднее перечисление межбюджетных трансфертов из вышестоящего бюджета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07623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1714" y="0"/>
            <a:ext cx="823228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расходов районного бюджета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412898"/>
              </p:ext>
            </p:extLst>
          </p:nvPr>
        </p:nvGraphicFramePr>
        <p:xfrm>
          <a:off x="0" y="1161759"/>
          <a:ext cx="8812213" cy="492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Лист" r:id="rId5" imgW="6149394" imgH="3436548" progId="Excel.Sheet.8">
                  <p:embed/>
                </p:oleObj>
              </mc:Choice>
              <mc:Fallback>
                <p:oleObj name="Лист" r:id="rId5" imgW="6149394" imgH="3436548" progId="Excel.Shee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61759"/>
                        <a:ext cx="8812213" cy="492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Овал 46"/>
          <p:cNvSpPr/>
          <p:nvPr/>
        </p:nvSpPr>
        <p:spPr>
          <a:xfrm>
            <a:off x="73554" y="2334401"/>
            <a:ext cx="3421063" cy="2592387"/>
          </a:xfrm>
          <a:prstGeom prst="ellipse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899593" y="80946"/>
            <a:ext cx="824440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районного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2016 </a:t>
            </a:r>
            <a:r>
              <a:rPr lang="ru-RU" sz="20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 по отраслям</a:t>
            </a:r>
          </a:p>
        </p:txBody>
      </p:sp>
      <p:sp>
        <p:nvSpPr>
          <p:cNvPr id="16" name="Овал 15"/>
          <p:cNvSpPr/>
          <p:nvPr/>
        </p:nvSpPr>
        <p:spPr bwMode="auto">
          <a:xfrm>
            <a:off x="73554" y="1168778"/>
            <a:ext cx="2088232" cy="720080"/>
          </a:xfrm>
          <a:prstGeom prst="ellipse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370 590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25" name="Овал 24"/>
          <p:cNvSpPr/>
          <p:nvPr/>
        </p:nvSpPr>
        <p:spPr bwMode="auto">
          <a:xfrm>
            <a:off x="2161786" y="1452277"/>
            <a:ext cx="1656184" cy="64807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42 951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26" name="Овал 25"/>
          <p:cNvSpPr/>
          <p:nvPr/>
        </p:nvSpPr>
        <p:spPr bwMode="auto">
          <a:xfrm>
            <a:off x="3239968" y="2099555"/>
            <a:ext cx="1584176" cy="720080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39 693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27" name="Овал 26"/>
          <p:cNvSpPr/>
          <p:nvPr/>
        </p:nvSpPr>
        <p:spPr bwMode="auto">
          <a:xfrm>
            <a:off x="3520525" y="5543935"/>
            <a:ext cx="1656184" cy="57606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28 743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28" name="Овал 27"/>
          <p:cNvSpPr/>
          <p:nvPr/>
        </p:nvSpPr>
        <p:spPr bwMode="auto">
          <a:xfrm>
            <a:off x="4811371" y="3440741"/>
            <a:ext cx="1656184" cy="504056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25 459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29" name="Овал 28"/>
          <p:cNvSpPr/>
          <p:nvPr/>
        </p:nvSpPr>
        <p:spPr bwMode="auto">
          <a:xfrm>
            <a:off x="4836917" y="4112714"/>
            <a:ext cx="1656184" cy="5760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38 360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30" name="Овал 29"/>
          <p:cNvSpPr/>
          <p:nvPr/>
        </p:nvSpPr>
        <p:spPr bwMode="auto">
          <a:xfrm>
            <a:off x="4148497" y="4771821"/>
            <a:ext cx="1728192" cy="6480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112 914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31" name="Овал 30"/>
          <p:cNvSpPr/>
          <p:nvPr/>
        </p:nvSpPr>
        <p:spPr bwMode="auto">
          <a:xfrm>
            <a:off x="4248830" y="2704801"/>
            <a:ext cx="1584176" cy="5760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4 911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33" name="Овал 32"/>
          <p:cNvSpPr/>
          <p:nvPr/>
        </p:nvSpPr>
        <p:spPr bwMode="auto">
          <a:xfrm>
            <a:off x="2188057" y="6054534"/>
            <a:ext cx="1584176" cy="576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1 139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34851" name="TextBox 33"/>
          <p:cNvSpPr txBox="1">
            <a:spLocks noChangeArrowheads="1"/>
          </p:cNvSpPr>
          <p:nvPr/>
        </p:nvSpPr>
        <p:spPr bwMode="auto">
          <a:xfrm>
            <a:off x="-501791" y="2819635"/>
            <a:ext cx="45717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Расходы бюджета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 2016 году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Исполнены в сумме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664 873 тыс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руб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.,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или 97% от плана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4852" name="TextBox 34"/>
          <p:cNvSpPr txBox="1">
            <a:spLocks noChangeArrowheads="1"/>
          </p:cNvSpPr>
          <p:nvPr/>
        </p:nvSpPr>
        <p:spPr bwMode="auto">
          <a:xfrm>
            <a:off x="1851753" y="1000626"/>
            <a:ext cx="20431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Образование</a:t>
            </a:r>
          </a:p>
        </p:txBody>
      </p:sp>
      <p:sp>
        <p:nvSpPr>
          <p:cNvPr id="34853" name="TextBox 35"/>
          <p:cNvSpPr txBox="1">
            <a:spLocks noChangeArrowheads="1"/>
          </p:cNvSpPr>
          <p:nvPr/>
        </p:nvSpPr>
        <p:spPr bwMode="auto">
          <a:xfrm>
            <a:off x="3883142" y="1549133"/>
            <a:ext cx="45450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Общегосударственные вопросы</a:t>
            </a:r>
          </a:p>
        </p:txBody>
      </p:sp>
      <p:sp>
        <p:nvSpPr>
          <p:cNvPr id="34854" name="TextBox 36"/>
          <p:cNvSpPr txBox="1">
            <a:spLocks noChangeArrowheads="1"/>
          </p:cNvSpPr>
          <p:nvPr/>
        </p:nvSpPr>
        <p:spPr bwMode="auto">
          <a:xfrm>
            <a:off x="4939448" y="2165332"/>
            <a:ext cx="1425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Культура</a:t>
            </a:r>
          </a:p>
        </p:txBody>
      </p:sp>
      <p:sp>
        <p:nvSpPr>
          <p:cNvPr id="34855" name="TextBox 37"/>
          <p:cNvSpPr txBox="1">
            <a:spLocks noChangeArrowheads="1"/>
          </p:cNvSpPr>
          <p:nvPr/>
        </p:nvSpPr>
        <p:spPr bwMode="auto">
          <a:xfrm>
            <a:off x="5378697" y="5732968"/>
            <a:ext cx="2797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Межбюджетные трансферты</a:t>
            </a:r>
          </a:p>
        </p:txBody>
      </p:sp>
      <p:sp>
        <p:nvSpPr>
          <p:cNvPr id="34856" name="TextBox 38"/>
          <p:cNvSpPr txBox="1">
            <a:spLocks noChangeArrowheads="1"/>
          </p:cNvSpPr>
          <p:nvPr/>
        </p:nvSpPr>
        <p:spPr bwMode="auto">
          <a:xfrm>
            <a:off x="6584604" y="347910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Calibri" pitchFamily="34" charset="0"/>
              </a:rPr>
              <a:t>ЖКХ</a:t>
            </a:r>
            <a:endParaRPr lang="ru-RU" sz="16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4857" name="TextBox 39"/>
          <p:cNvSpPr txBox="1">
            <a:spLocks noChangeArrowheads="1"/>
          </p:cNvSpPr>
          <p:nvPr/>
        </p:nvSpPr>
        <p:spPr bwMode="auto">
          <a:xfrm>
            <a:off x="6584604" y="4112714"/>
            <a:ext cx="2135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Calibri" pitchFamily="34" charset="0"/>
              </a:rPr>
              <a:t>Социальная политика</a:t>
            </a:r>
          </a:p>
        </p:txBody>
      </p:sp>
      <p:sp>
        <p:nvSpPr>
          <p:cNvPr id="34858" name="TextBox 40"/>
          <p:cNvSpPr txBox="1">
            <a:spLocks noChangeArrowheads="1"/>
          </p:cNvSpPr>
          <p:nvPr/>
        </p:nvSpPr>
        <p:spPr bwMode="auto">
          <a:xfrm>
            <a:off x="5979171" y="4926788"/>
            <a:ext cx="2519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Национальная экономика</a:t>
            </a:r>
          </a:p>
        </p:txBody>
      </p:sp>
      <p:sp>
        <p:nvSpPr>
          <p:cNvPr id="34859" name="TextBox 41"/>
          <p:cNvSpPr txBox="1">
            <a:spLocks noChangeArrowheads="1"/>
          </p:cNvSpPr>
          <p:nvPr/>
        </p:nvSpPr>
        <p:spPr bwMode="auto">
          <a:xfrm>
            <a:off x="5910189" y="2819635"/>
            <a:ext cx="2774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Физическая культура и спорт</a:t>
            </a:r>
          </a:p>
        </p:txBody>
      </p:sp>
      <p:sp>
        <p:nvSpPr>
          <p:cNvPr id="34861" name="TextBox 43"/>
          <p:cNvSpPr txBox="1">
            <a:spLocks noChangeArrowheads="1"/>
          </p:cNvSpPr>
          <p:nvPr/>
        </p:nvSpPr>
        <p:spPr bwMode="auto">
          <a:xfrm>
            <a:off x="3894865" y="6355794"/>
            <a:ext cx="2305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Национальная оборона</a:t>
            </a:r>
          </a:p>
        </p:txBody>
      </p:sp>
      <p:pic>
        <p:nvPicPr>
          <p:cNvPr id="34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 bwMode="auto">
          <a:xfrm>
            <a:off x="267577" y="5419893"/>
            <a:ext cx="1584176" cy="5760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104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35" name="TextBox 43"/>
          <p:cNvSpPr txBox="1">
            <a:spLocks noChangeArrowheads="1"/>
          </p:cNvSpPr>
          <p:nvPr/>
        </p:nvSpPr>
        <p:spPr bwMode="auto">
          <a:xfrm>
            <a:off x="0" y="6071105"/>
            <a:ext cx="21617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Здравоохранение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1714" y="0"/>
            <a:ext cx="823228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Раздел 0100 «Общегосударственные расходы», тыс.руб.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500042"/>
          <a:ext cx="9144001" cy="635795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{BDBED569-4797-4DF1-A0F4-6AAB3CD982D8}</a:tableStyleId>
              </a:tblPr>
              <a:tblGrid>
                <a:gridCol w="4554683"/>
                <a:gridCol w="1402773"/>
                <a:gridCol w="1402773"/>
                <a:gridCol w="952500"/>
                <a:gridCol w="831272"/>
              </a:tblGrid>
              <a:tr h="936146">
                <a:tc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год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отклонен.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/>
                </a:tc>
              </a:tr>
              <a:tr h="882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муниципального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432.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262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432.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262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693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739.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648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739.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613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0,035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873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высших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исполнительных органов 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местных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администраций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 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573.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066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 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556.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257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16. 809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solidFill>
                      <a:srgbClr val="FFC000"/>
                    </a:solidFill>
                  </a:tcPr>
                </a:tc>
              </a:tr>
              <a:tr h="436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21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финансовых</a:t>
                      </a:r>
                      <a:r>
                        <a:rPr lang="ru-RU" sz="16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рганов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474.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474.981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0.09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solidFill>
                      <a:srgbClr val="00B0F0"/>
                    </a:solidFill>
                  </a:tcPr>
                </a:tc>
              </a:tr>
              <a:tr h="6277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80.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80.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6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8 299 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.888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659.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888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640. 000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68,2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1714" y="0"/>
            <a:ext cx="823228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Раздел 0200 «Национальная оборона»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-32" y="1071546"/>
          <a:ext cx="9144032" cy="10972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021022"/>
                <a:gridCol w="3597181"/>
                <a:gridCol w="25258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План , тыс. руб.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Исполнение,   </a:t>
                      </a:r>
                    </a:p>
                    <a:p>
                      <a:pPr algn="ctr"/>
                      <a:r>
                        <a:rPr lang="ru-RU" sz="2000" dirty="0" smtClean="0"/>
                        <a:t> тыс.руб.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Исполнение плана, %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1 136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1 136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100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0" y="2214554"/>
            <a:ext cx="5429256" cy="4643446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Предоставление субвенций бюджетам сельских поселений для организации первичного учета в связи с отсутствием на их территориях военных комиссариатов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8850" name="Picture 2" descr="E:\презентация\военкомат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7" y="2214554"/>
            <a:ext cx="3714744" cy="2087214"/>
          </a:xfrm>
          <a:prstGeom prst="rect">
            <a:avLst/>
          </a:prstGeom>
          <a:noFill/>
        </p:spPr>
      </p:pic>
      <p:pic>
        <p:nvPicPr>
          <p:cNvPr id="78851" name="Picture 3" descr="E:\презентация\военкомат\images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6849" y="4286256"/>
            <a:ext cx="3667151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1714" y="0"/>
            <a:ext cx="8232286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Раздел 0400 «НАЦИОНАЛЬНАЯ ЭКОНОМИКА»,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112 914  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659648"/>
              </p:ext>
            </p:extLst>
          </p:nvPr>
        </p:nvGraphicFramePr>
        <p:xfrm>
          <a:off x="0" y="2714620"/>
          <a:ext cx="9144000" cy="396858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571868"/>
                <a:gridCol w="1785950"/>
                <a:gridCol w="1928826"/>
                <a:gridCol w="1857356"/>
              </a:tblGrid>
              <a:tr h="7557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 доходов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План , тыс. руб.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исполнение,   </a:t>
                      </a:r>
                    </a:p>
                    <a:p>
                      <a:pPr algn="ctr"/>
                      <a:r>
                        <a:rPr lang="ru-RU" sz="2000" dirty="0" smtClean="0"/>
                        <a:t> тыс.руб.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Исполнение плана, %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881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 и рыболовство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76 296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75 742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6829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35 003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35 003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829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3 493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2 067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8813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D23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114 893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D23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112 914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D23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D237C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5" descr="D:\DD\Desktop\Для бюджета для граждан\презентация\сельское хозяйство\TNews738_35CMY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13" y="1000108"/>
            <a:ext cx="3138087" cy="16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DD\Desktop\Для бюджета для граждан\презентация\дорожный фонд\P62467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290032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2420" y="1052736"/>
            <a:ext cx="7990060" cy="15841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предоставление субсидий на возмещение части процентной ставки по долгосрочным, среднесрочным и краткосрочным кредитам, взятым малыми формами хозяйствования:</a:t>
            </a:r>
          </a:p>
          <a:p>
            <a:r>
              <a:rPr lang="ru-RU" dirty="0">
                <a:solidFill>
                  <a:srgbClr val="002060"/>
                </a:solidFill>
              </a:rPr>
              <a:t>* из областного бюджета при плане 89,5 тыс. рублей,  исполнение 74% или 66,2 тыс. рублей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5120" y="2924944"/>
            <a:ext cx="7992888" cy="15841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предоставление субсидий на поддержку малых форм хозяйствования, при плане 13 414 тыс.  рублей, исполнение составило 100 %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725144"/>
            <a:ext cx="7992888" cy="15841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-  предоставление субсидий на 1 килограмм реализованного и (или) отгруженного на собственную переработку молока:</a:t>
            </a:r>
          </a:p>
          <a:p>
            <a:r>
              <a:rPr lang="ru-RU" dirty="0">
                <a:solidFill>
                  <a:srgbClr val="002060"/>
                </a:solidFill>
              </a:rPr>
              <a:t>* из областного бюджета при плане 42 773,1 тыс. рублей, исполнение составило 100%; </a:t>
            </a:r>
          </a:p>
          <a:p>
            <a:r>
              <a:rPr lang="ru-RU" dirty="0">
                <a:solidFill>
                  <a:srgbClr val="002060"/>
                </a:solidFill>
              </a:rPr>
              <a:t>* из федерального бюджета при плане 13 648,3 тыс. рублей, исполнение составило 100%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1714" y="0"/>
            <a:ext cx="8232286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подраздел 0401 «СЕЛЬСКОЕ ХОЗЯЙСТВО», 75 742,2 тыс.руб.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" y="-3954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303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7020" y="970236"/>
            <a:ext cx="7630020" cy="12961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осуществление управленческих функций органами местного самоуправления при плане 4 025,0 тыс. руб., исполнение </a:t>
            </a:r>
            <a:r>
              <a:rPr lang="ru-RU" dirty="0" smtClean="0">
                <a:solidFill>
                  <a:schemeClr val="bg1"/>
                </a:solidFill>
              </a:rPr>
              <a:t>100</a:t>
            </a:r>
            <a:r>
              <a:rPr lang="ru-RU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7216" y="2297460"/>
            <a:ext cx="7632848" cy="14401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МБТ </a:t>
            </a:r>
            <a:r>
              <a:rPr lang="ru-RU" dirty="0">
                <a:solidFill>
                  <a:srgbClr val="002060"/>
                </a:solidFill>
              </a:rPr>
              <a:t>на премирование победителей  областного конкурса  в АПК ТО при плане 100,0 тыс. рублей, исполнение составило 100,0 тыс. рублей или 100,0 %, из них безвозмездные перечисления в бюджет </a:t>
            </a:r>
            <a:r>
              <a:rPr lang="ru-RU" dirty="0" err="1">
                <a:solidFill>
                  <a:srgbClr val="002060"/>
                </a:solidFill>
              </a:rPr>
              <a:t>Уртамского</a:t>
            </a:r>
            <a:r>
              <a:rPr lang="ru-RU" dirty="0">
                <a:solidFill>
                  <a:srgbClr val="002060"/>
                </a:solidFill>
              </a:rPr>
              <a:t> сельского поселения – 100,0 тыс. 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831828"/>
            <a:ext cx="7630020" cy="1469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-  предоставление субсидий на 1 килограмм реализованного и (или) отгруженного на собственную переработку молока:</a:t>
            </a:r>
          </a:p>
          <a:p>
            <a:r>
              <a:rPr lang="ru-RU" dirty="0">
                <a:solidFill>
                  <a:srgbClr val="002060"/>
                </a:solidFill>
              </a:rPr>
              <a:t>* из областного бюджета при плане 42 773,1 тыс. рублей, исполнение составило 100%; </a:t>
            </a:r>
          </a:p>
          <a:p>
            <a:r>
              <a:rPr lang="ru-RU" dirty="0">
                <a:solidFill>
                  <a:srgbClr val="002060"/>
                </a:solidFill>
              </a:rPr>
              <a:t>* из федерального бюджета при плане 13 648,3 тыс. рублей, </a:t>
            </a:r>
            <a:r>
              <a:rPr lang="ru-RU" dirty="0" smtClean="0">
                <a:solidFill>
                  <a:srgbClr val="002060"/>
                </a:solidFill>
              </a:rPr>
              <a:t>100</a:t>
            </a:r>
            <a:r>
              <a:rPr lang="ru-RU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7216" y="5445224"/>
            <a:ext cx="7632848" cy="12961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на проведение Всероссийской сельскохозяйственной переписи в 2016 году при плане </a:t>
            </a:r>
            <a:r>
              <a:rPr lang="ru-RU" dirty="0" smtClean="0"/>
              <a:t> </a:t>
            </a:r>
            <a:r>
              <a:rPr lang="ru-RU" dirty="0"/>
              <a:t>808,8 тыс. рублей, исполнение составило 374,0 тыс. рублей или 46,2 %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" y="-3954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11714" y="0"/>
            <a:ext cx="8232286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подраздел 0401 «СЕЛЬСКОЕ ХОЗЯЙСТВО», 75 742,2 тыс.руб.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02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Картинки по запросу деньги жкх рис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285860"/>
            <a:ext cx="2143108" cy="18752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11714" y="0"/>
            <a:ext cx="8232286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Исполнение бюджета по расходам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Раздел 0500 «Жилищно-коммунальное хозяйство»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003732"/>
              </p:ext>
            </p:extLst>
          </p:nvPr>
        </p:nvGraphicFramePr>
        <p:xfrm>
          <a:off x="0" y="3356992"/>
          <a:ext cx="9144000" cy="31761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982046"/>
                <a:gridCol w="1843555"/>
                <a:gridCol w="1696070"/>
                <a:gridCol w="1622329"/>
              </a:tblGrid>
              <a:tr h="7557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доходов</a:t>
                      </a:r>
                      <a:endParaRPr lang="ru-RU" sz="18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 , тыс. руб.</a:t>
                      </a:r>
                      <a:endParaRPr lang="ru-RU" sz="18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исполнение,   </a:t>
                      </a:r>
                    </a:p>
                    <a:p>
                      <a:pPr algn="ctr"/>
                      <a:r>
                        <a:rPr lang="ru-RU" sz="1800" dirty="0" smtClean="0"/>
                        <a:t> тыс.руб.</a:t>
                      </a:r>
                      <a:endParaRPr lang="ru-RU" sz="18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Исполнение плана, %</a:t>
                      </a:r>
                      <a:endParaRPr lang="ru-RU" sz="18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88136"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692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20 661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91,1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6829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4 572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4 447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829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ЖКХ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602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3881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27 866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25 459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10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14418"/>
            <a:ext cx="1785950" cy="1714512"/>
          </a:xfrm>
          <a:prstGeom prst="rect">
            <a:avLst/>
          </a:prstGeom>
          <a:noFill/>
        </p:spPr>
      </p:pic>
      <p:pic>
        <p:nvPicPr>
          <p:cNvPr id="55308" name="Picture 12" descr="Картинки по запросу ремонт водопроводв рисун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3770" y="1500174"/>
            <a:ext cx="1436924" cy="1708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5885"/>
            <a:ext cx="824440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ОБ ИТОГАХ ИСПОЛНЕНИЯ МЕСТНОГО БЮДЖЕТА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562402"/>
              </p:ext>
            </p:extLst>
          </p:nvPr>
        </p:nvGraphicFramePr>
        <p:xfrm>
          <a:off x="0" y="1268760"/>
          <a:ext cx="9108504" cy="55892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28637"/>
                <a:gridCol w="4064531"/>
                <a:gridCol w="1975416"/>
                <a:gridCol w="1939920"/>
              </a:tblGrid>
              <a:tr h="123961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4038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</a:t>
                      </a:r>
                    </a:p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20 351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04038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основной капитал по крупным и средним предприятиям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307,248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73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введенного жилья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3 027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04038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номинальная заработная плата по крупным и средним предприятиям района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24 701,3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2573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зарегистрированной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безработицы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4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010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44603" y="188640"/>
              <a:ext cx="5680466" cy="52303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Муниципальный дорожный фонд</a:t>
              </a:r>
              <a:endPara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Овал 25"/>
          <p:cNvSpPr/>
          <p:nvPr/>
        </p:nvSpPr>
        <p:spPr>
          <a:xfrm>
            <a:off x="2699792" y="1268760"/>
            <a:ext cx="3888432" cy="374193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Муниципальный дорожный фонд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за 2016 год составил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35 097 т. руб. исполнение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35 003 тыс. руб., 100 %,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251520" y="2132856"/>
            <a:ext cx="2736304" cy="86409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Доходы фонда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7504" y="2928934"/>
            <a:ext cx="3035736" cy="129215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Акцизы на автомобильный бензин, прямогонный бензин, дизельное топливо, моторные масла для дизельных и (или карбюраторных двигателей, производимые на территории Российской Федерации)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7504" y="4365104"/>
            <a:ext cx="3035736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Доходы бюджета, получаемые в виде арендной платы за земельные участки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7504" y="5085183"/>
            <a:ext cx="3035736" cy="170046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Межбюджетные трансферты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6156176" y="2204864"/>
            <a:ext cx="2736304" cy="86409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Расходы фонда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36722" y="3140968"/>
            <a:ext cx="2736304" cy="14401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Предоставление межбюджетных трансфертов бюджетам поселений на ремонт автомобильных дорог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18593" y="4906779"/>
            <a:ext cx="2808312" cy="12961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Содержание и ремонт автомобильных дорог общего пользования местного значения и искусственных сооружений на них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" y="-3954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D\Desktop\Для бюджета для граждан\презентация\дорожный фонд\скачанные файлы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40" y="987821"/>
            <a:ext cx="2327122" cy="13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D\Desktop\Для бюджета для граждан\презентация\дорожный фонд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47" y="5022615"/>
            <a:ext cx="2862621" cy="183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D\Desktop\Для бюджета для граждан\презентация\дорожный фонд\скачанные файлы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54" y="1010892"/>
            <a:ext cx="2238819" cy="119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3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D\Desktop\Для бюджета для граждан\презентация\дорожный фонд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7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298036"/>
              </p:ext>
            </p:extLst>
          </p:nvPr>
        </p:nvGraphicFramePr>
        <p:xfrm>
          <a:off x="25042" y="1253008"/>
          <a:ext cx="9118958" cy="560499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249300"/>
                <a:gridCol w="1945849"/>
                <a:gridCol w="1945849"/>
                <a:gridCol w="1977960"/>
              </a:tblGrid>
              <a:tr h="60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en-US" sz="160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2015 год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en-US" sz="160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 2016 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 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%)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641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формирования дорожного фонда, всего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8 246,8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35 003,2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69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1 359,6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1 797,0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132,7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8926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на финансовое обеспечение дорожной деятельности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656,1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26 863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40 раза больше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54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6 177,2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6 340,9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641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за счет дорожного фонда, всего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8 216,3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31 611,2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раза больше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926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автомобильных дорог местного значения общего пользования</a:t>
                      </a:r>
                      <a:endParaRPr lang="ru-RU" sz="18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7 708,9</a:t>
                      </a:r>
                      <a:endParaRPr lang="ru-RU" sz="18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4 745,9</a:t>
                      </a:r>
                      <a:endParaRPr lang="ru-RU" sz="18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128,2</a:t>
                      </a:r>
                      <a:endParaRPr lang="ru-RU" sz="18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714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и ремонт автомобильных дорог</a:t>
                      </a:r>
                      <a:endParaRPr lang="ru-RU" sz="18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507,4</a:t>
                      </a:r>
                      <a:endParaRPr lang="ru-RU" sz="18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26 865,3</a:t>
                      </a:r>
                      <a:endParaRPr lang="ru-RU" sz="18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198,5</a:t>
                      </a:r>
                      <a:endParaRPr lang="ru-RU" sz="18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714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 средств дорожного фонда на конец года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-16968"/>
            <a:ext cx="8244408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муниципального образования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район» </a:t>
            </a:r>
          </a:p>
          <a:p>
            <a:pPr lvl="0"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2015-2016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годах, тыс. рублей</a:t>
            </a:r>
          </a:p>
        </p:txBody>
      </p:sp>
      <p:pic>
        <p:nvPicPr>
          <p:cNvPr id="8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Работа etc\ФОТО\КСОШ_2_15_сен_2014\IMG_3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6" y="1349204"/>
            <a:ext cx="3090838" cy="22958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5842" name="Группа 6"/>
          <p:cNvGrpSpPr>
            <a:grpSpLocks/>
          </p:cNvGrpSpPr>
          <p:nvPr/>
        </p:nvGrpSpPr>
        <p:grpSpPr bwMode="auto">
          <a:xfrm>
            <a:off x="870882" y="-21064"/>
            <a:ext cx="8273117" cy="660958"/>
            <a:chOff x="867561" y="-168391"/>
            <a:chExt cx="8283318" cy="80805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15616" y="0"/>
              <a:ext cx="8028384" cy="63966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7561" y="-168391"/>
              <a:ext cx="8283318" cy="639666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3">
                  <a:shade val="30000"/>
                  <a:satMod val="120000"/>
                </a:schemeClr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905"/>
                  <a:solidFill>
                    <a:schemeClr val="accent1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Расходы на образование</a:t>
              </a:r>
            </a:p>
          </p:txBody>
        </p:sp>
      </p:grpSp>
      <p:sp>
        <p:nvSpPr>
          <p:cNvPr id="35849" name="TextBox 24"/>
          <p:cNvSpPr txBox="1">
            <a:spLocks noChangeArrowheads="1"/>
          </p:cNvSpPr>
          <p:nvPr/>
        </p:nvSpPr>
        <p:spPr bwMode="auto">
          <a:xfrm>
            <a:off x="899591" y="502156"/>
            <a:ext cx="8237537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Оказание услуг в сфере образования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осуществляют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32  муниципальных образовательных организаций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276980249"/>
              </p:ext>
            </p:extLst>
          </p:nvPr>
        </p:nvGraphicFramePr>
        <p:xfrm>
          <a:off x="0" y="5554909"/>
          <a:ext cx="9212683" cy="1163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3643314"/>
            <a:ext cx="2788164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в сфере ОБРАЗОВАНИЯ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НА ОДНОГО ЖИТЕЛЯ 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18,209 тыс.руб.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17,608  </a:t>
            </a:r>
            <a:r>
              <a:rPr lang="ru-RU" b="1" u="sng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Documents and Settings\Вячеслав\Рабочий стол\Презент_Крайсман\IMG_4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8410" y="1357298"/>
            <a:ext cx="2955590" cy="19370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" name="Picture 4" descr="IMG_89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2719" y="1361026"/>
            <a:ext cx="3018562" cy="190044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" name="Picture 5" descr="DSC013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1" y="3391667"/>
            <a:ext cx="2786083" cy="203598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" name="Picture 6" descr="DSC013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34349" y="3374818"/>
            <a:ext cx="2723931" cy="204294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82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00" y="1071546"/>
            <a:ext cx="8861612" cy="498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endParaRPr lang="ru-RU" sz="3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07547748"/>
              </p:ext>
            </p:extLst>
          </p:nvPr>
        </p:nvGraphicFramePr>
        <p:xfrm>
          <a:off x="0" y="714356"/>
          <a:ext cx="9144000" cy="551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870883" y="0"/>
            <a:ext cx="8273117" cy="523220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pic>
        <p:nvPicPr>
          <p:cNvPr id="9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1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DD\Desktop\Для бюджета для граждан\презентация\школа\13192453-Счастливые-дети-и-красочные-лестницы-с-карандаш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38" y="3217235"/>
            <a:ext cx="2145686" cy="214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DD\Desktop\Для бюджета для граждан\презентация\школа\medium4755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4" y="1162935"/>
            <a:ext cx="1833210" cy="190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0702" y="0"/>
            <a:ext cx="827329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в месяц отдельных категорий работников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6489" y="83468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образовательных организаций общего образования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30972" y="1796599"/>
            <a:ext cx="2592288" cy="61287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25 610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1818760"/>
            <a:ext cx="2664296" cy="5958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26 239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884" y="2977365"/>
            <a:ext cx="8430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0935" y="3501008"/>
            <a:ext cx="2592288" cy="6532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21 646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60649" y="3501007"/>
            <a:ext cx="2664296" cy="6532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21 991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796" y="506077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дополнительного образования детей (по отрасли образование)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91680" y="5992464"/>
            <a:ext cx="2592288" cy="6480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19 413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66429" y="5992465"/>
            <a:ext cx="2664296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24 675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2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917846" y="1"/>
            <a:ext cx="7452320" cy="9810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19064" y="113"/>
            <a:ext cx="8424936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Расходы бюджета муниципального </a:t>
            </a:r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образования</a:t>
            </a:r>
          </a:p>
          <a:p>
            <a:pPr algn="ctr"/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«</a:t>
            </a:r>
            <a:r>
              <a:rPr lang="ru-RU" altLang="ru-RU" sz="2400" b="1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Кожевниковский</a:t>
            </a:r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район» на  культуру за 2016 год составили </a:t>
            </a:r>
          </a:p>
          <a:p>
            <a:pPr algn="ctr"/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39 693 тысяч рублей, или 99,9 % от плана на год</a:t>
            </a:r>
            <a:endParaRPr lang="ru-RU" altLang="ru-RU" sz="2400" b="1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15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08116145"/>
              </p:ext>
            </p:extLst>
          </p:nvPr>
        </p:nvGraphicFramePr>
        <p:xfrm>
          <a:off x="0" y="1397000"/>
          <a:ext cx="9001156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78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DD\Desktop\Для бюджета для граждан\презентация\культура\P912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96" y="848456"/>
            <a:ext cx="2455204" cy="131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16632"/>
            <a:ext cx="81724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в месяц отдельных категорий работников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190191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культуры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8662" y="2571744"/>
            <a:ext cx="2592288" cy="73908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2015год</a:t>
            </a:r>
            <a:endParaRPr lang="ru-RU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18 558 </a:t>
            </a:r>
            <a:r>
              <a:rPr lang="ru-RU" b="1" dirty="0" smtClean="0">
                <a:solidFill>
                  <a:schemeClr val="tx1"/>
                </a:solidFill>
              </a:rPr>
              <a:t>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14942" y="2643182"/>
            <a:ext cx="2592288" cy="73908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2016 год</a:t>
            </a:r>
          </a:p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19 563 </a:t>
            </a:r>
            <a:r>
              <a:rPr lang="ru-RU" b="1" dirty="0" smtClean="0">
                <a:solidFill>
                  <a:schemeClr val="tx1"/>
                </a:solidFill>
              </a:rPr>
              <a:t>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4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4883" y="0"/>
            <a:ext cx="9021613" cy="981074"/>
            <a:chOff x="0" y="0"/>
            <a:chExt cx="9144000" cy="98072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15666" y="160282"/>
              <a:ext cx="7274742" cy="52303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Раздел 900 «Здравоохранение»</a:t>
              </a:r>
              <a:endPara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1000108"/>
            <a:ext cx="9144000" cy="32861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в рамках МП «Поддержка специалистов в системе здравоохранения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района» на создание условий для проживания специалистов системы здравоохранения. Возмещены расходы за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жилья  четырем специалистам здравоохранения в сумме 104,1 тыс. рублей, или 100 %. 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4" descr="E:\презентация\сироты\Вызов-врача-на-д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395841"/>
            <a:ext cx="3286148" cy="2462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D\Desktop\Для бюджета для граждан\презентация\инвалиды\фото-2-к-нов-В-Изм-11-08-15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57386"/>
            <a:ext cx="2270522" cy="227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4883" y="0"/>
            <a:ext cx="9021613" cy="981074"/>
            <a:chOff x="0" y="0"/>
            <a:chExt cx="9144000" cy="9807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5666" y="160282"/>
              <a:ext cx="7274742" cy="52303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Расходы на социальную политику</a:t>
              </a:r>
              <a:endPara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475656" y="1268760"/>
            <a:ext cx="6210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области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политики</a:t>
            </a:r>
          </a:p>
        </p:txBody>
      </p:sp>
      <p:sp>
        <p:nvSpPr>
          <p:cNvPr id="11" name="AutoShape 6" descr="data:image/jpeg;base64,/9j/4AAQSkZJRgABAQAAAQABAAD/2wCEAAkGBhQSERUUEhQWFRUVGBcUFBUYGRcYFxUXFBcVFBQXFBYYGyYfFxojHBUUHy8gIycpLCwsFR4xNTAqNSYrLCkBCQoKDgwOGg8PGiwkHyQsLCwsLC0sKSwsLCksLCwsLCwsLCwsLCwsLCwsLCwsLCwsLCwsLCwpLCwsLCwpLCwsLP/AABEIALcBFAMBIgACEQEDEQH/xAAbAAACAgMBAAAAAAAAAAAAAAAEBQMGAAECB//EAEUQAAEDAgQCBwMICQMDBQAAAAECAxEAIQQFEjFBUQYTImFxgZEyobEHI1JyssHR8BQVM0JigpKi4SRTwhaz8UNjc5PS/8QAGQEAAwEBAQAAAAAAAAAAAAAAAQIDAAQF/8QALhEAAgIBBAEBBQgDAAAAAAAAAAECEQMSITFRQRMiMmGR8BRxgaGx0eHxBEJS/9oADAMBAAIRAxEAPwCqN4a/ZJT4GPUbGusTkiSmShJtJI7Cj4lNvUGiU0ycHYPhXBqZ30VZGGWj9k6tP8KxqT/UmYH8oolGavp9toOJG6mzq9wk+sUwGHrZwQN4vz4+RrauxmgfDdIGF21aDxCrf4pkgyJEEUtxWXatwF/XGqPBXte+g05RoPzZcaP8CtSfEoXH2qOzFosArsCk7OLxCP8AbeHCfm1n+qB6TRac8bBh5DjJ/iB0nwI3oNGoYReTvzrquEJSsfNrC/qm9abZUmxJ89+VABOmuwahU2DxPkaxlsj96Ryt8aJiZSKicRAlPZI9PMVMKeZSy0lpTp0rUmUqZX7Kkq5GOyreLnY7UyjYG6K61iTHaTI5j7xRbJSrYg1yGQPZECZjeJ76xWFCtxfmLGhRiR3BA8KCdwhG1GoUtOx1jkbH1H310cWkmD2TyP3HY1mkw2JlIPG1YE0Zj2lE9nTHfXKMEqJsTx5eVI4hsgiuSKmIHGxrmRQoxFpoRzLUkkkqvff8xRqq1WMRhusiuyKjcWAJO1YxpQrk1jb6VbGa6IomIyK0akrg1gEahQeJxukxpUT3C3rRxrg0DEDaiQCQRPA10U12a1RMRFFZXdbogJ0oimDzXZNcdXU7jdjWQ4C2L1KTWFmuotShRwYmtpTPf8a70VtxvuoWGjQSLR5it6REARzA2807H0optiwkV0cHaNvfTWChO7k7dlBASfpNktkf09n+2pGuvR7D2pNuy8mf70SfUCmTuH0pueG9L8XnzDZha0g8uPoL0VZm+yVOZQJdw6k81tEOJ8ezMVJhscy5+zeSr+E9lXob0Dh+kWFWoAOJB2BMpPkSB7qNxeVIcEqCV8ioSfJYhf8AdTfeLs+ArSRwrtDnfvv3+NJF5Wtu7TriP4ZDif6VwQPM1wnM30mFoS53oOlX9C4J8pogosClECwnumK7Q5O4I8Yjyg0mY6RNE6VEtq+isFJ99MkYgHYzRsDROqp15G4tlTlkhMEBcp1/UkQo7WoPXReJzt1TakLKlgkL7wQIkeUDlaimvIHYGrDx7J8jcf4rEvxuI79x61yy/q4EeIijMIwVqCUiSZ4gbCTv3A0vIQRxueFBvlKTcx407xuWrRoVOnVqSRxSURZaT3H31F1se0kH+JN/VO48poNGsVFryqMpp4vFJIggEUvfaSLg+tLQbAwK0U1OlIO1cqTWoxBoitFNTxUL7BIsSO8f5rUAjUKjNdIZgbk95rZRQCQE3rCKkKa5NAxA6hXAx41y20RuZNTmoXVEbAnwrGMrdcomLiO6sogGfSHHqYZWtISSBaRxkDn31WWvlAXEONJPMpUR6JIPxqwdPVfMK4bfbTXnGmunHFNbkskmnsXZjpqwfaC0eKZ4c0E0yazzDrsHm5PAkJPoqK840VooovDFgWWSPWmCDxB8KI6i4rx9klN0EpPNJKT7qZ4bpHiUbPKI5KhXvUJ99J6HTKLP2j1lGFsLcK7DF688wXyi4lHtobcHgpB9ZPwq9vZhqy8YkjTraC9MzGoTE2mpyg4jxmpcFJ6YdJCVFpsxHtEfCq3lWXdcpQJVbSZET2tW8gztURlRJO5MnxN6f9CsNqW8eXVgeYd/x610Vojsc965bi9zo3eAvebKTHqUk/Ci8ozZ7BEByFsEwQFBWnvbHtDwiPOrO5lwJO3s8RaARSLpaxpQLQCR52J+73Uik5bMZxUd0XdCEuISpBBCgFA8CDcEUC/hOdKfk3xxUlxgn2O2ifoqMKSO4Kv/AD1bl4bnUpRp0XjK1ZX3sGCIIkciAR/SZHupf+ptMFsqbN/YUQNyB2VSn0irWnLirhUy8hMSKKs1lOTjMQ3xS4ORGhXqJT8Kma6SAftEKb7yJT/WmRTXHZSpFyKBThAT9+x9aAQvD5ihYlKgocwZ+FEsY7QpKhEpIUJuJBkSONV3GZMkGQIO+pPZV6pifOag+fQOyvUOSxNrR2k35/u1q6FZasbmq3XCtdyrc28rchUYeqtoz0j221DvT2x/bceYFG4bNkLEoUFeBrO/IEWg5U4WC8dOiJTJAUqFBJ0cbTtypctsEXEihTmbhSElZKUzpTwE7wKiOJPOhaNQfoSRAHpXDzYRGo78ONCJd2M0Q48HFdgFE7JJKhMfS3E99GgWZ1yRtXC3hVbx+PxGtSUpSAkxJkz4XoWcSrdyPAD8KFjUWdShTfHZ5hOp0IwwSuAOsU4oweJAsP8AzVCTlbqvacV6n8aJa6Lg3USaylQrjfIavNGpjrETy1CpA6DsZpPmGQITzoXCLW2oI3BMD8/dQpPgJY4rYbnaumWANyTU3XgbUVFeWLYKppX0SfMfjWVOXu+so6YmtnPygN/6cnvQP70154Kv/T9//THj2kfbBqpZGwFm4BPCeFXg9MRJx1ToXiugmrDi8s7clxtOr2ZJE6QAeFSMZNP+2rwUk/EzW9V9BWKP/SK5orrq6uLHRpB9pB8ifuqRfRFo7KUk/WB+IresvKY32aT4af4lK0RXrObNBOQNDj+jtA//AFiqq90DJ9l31RPvChVuzk9blqcM3+0ShCO1ZJ0JCSZva1SyZoNrcrD/ABcqT9k8nCatfyfIBGInfW3HgEmY8lGq3isIppam1wFJgGDIuAoX8CKs/wAnqZDw/wDcBB7w3t7zVsjuNnLFNSplnGH7ZnYg/wDEz3/4iq305wwDaY2623k2qftVacIg6zfYQL7WBt6VXenYgNoJJuVX3AgAT6+6ow95FZ8CXoCdOYMj6YcQfDq1L+KBXob/AEhwbbymnH0oWn2tWoATwKojlx41S/k9y5Ssyw5CeykuFRsIHUupG+9yLCoOmOTPfp2IV1S4UsFB0q7SdCRIttIPpVZRUpfgJGWmJ6bhMY04PmnG3J4oUlXwNEvIUB5V4YMF2u0LjmLj12p9l2Lfbuh95NojWopj6hJT7qPpdMHq9nqWKRYJUOFV3F4AoVbY1voXmuIxOJ6l5YcT1a1yUpCpSUxdIFrnhVmzHLYqMlpdMrGSa2KY+z3UG+iBTvMEEG1JXXptBmORHAE+UyKWrC5JCwsAnyoR7LwTcX4Hj/Vv76ZaZIqR9u1BNjNAmHwziY0q1dyr+hkEec04DfdXGBa7XkfupnjcKlBAStK5EynVA7jqSL0ZOhELvIelOcr6QJYZUlLSS8VSl4gEpBABEEcp7u0aVhscK11VKptBcUxfiWCtVh4+dbaypXI0S49oJMTbw40G+HXdp+qJj0its+QNtbIOZwAETHfJFEMtp21JnjcUiGUYgj9mv0/GpEYFbZBdEcttxzpfZX9g3fkmzxqFEcwDSzL2/nBzg0zzrFoU2SFgrCY3vx9aW9F87LGISu5MFIAAJJVYQOJoxpsNuhqMKv6KjeLJO52FdHK3f9pz+hX4VYnemzzgSCh2EqCxISIKbjnUg6R4h5QT1apNrqA8zVlDH2S1z6Kt+rnPoK9DW6fZlnrTDhbeSoLG4kcfGKyjox9m1T6Kt8oOGKcN/Mj7X+KrnRpiQY5D4mrj8qEfotvpo+1VV6Hmy7xYD4mnj7gZP2wjOU2bnkv7RH3V1l+ROPI1I0jklQIn+bh6Heh+k6ll1ptAKipCuykSSS4sWjapUZXjUMl0rUhKL9mAEjilUJsRPEjzpN0tnX9jJx3tWMcXk68OUhcAkSCk+FuHMetYMUseypQ/mPwmk7ecrWRrlRsLkk0wdzAIAJTvvuIPK4vVEnW5NuLZFmOLdj2yJm4AmwJ3ieA416zlGV4PCsJ/SEuuqcW2AsrUohTuhAAIUNKdR2HM15Dj3daA72Qka0xqSVyUqM6AdQT2dyOIr2bpMyAwz3PYX3PNVLK6orjfNM8MzR0qfdUTMuLg/wAIUUoHkkJHlReRZ0rChYShKwtWq6imOyExsZFhyoF1QKieZJ9TNaCh3V0OKaojqd2Xfo90g61TmpsAQkC+o982EbC+9zzqDP8AFtlyAgWgEmZm0RBoXociS4fq/fQebKl8xvrjxiPdSKKT2C3a3LB0NCP0xCp6tKdUqKrXSQkRvvUvTFvqsSlwOE9ZJGqQQUgAiOVxG+/cRRmQdElu4Z3UwoLgrYeKgntoSdKJ3SCqCTHwpX0nyLqXsICFnUyFLKu0guSrXpVJBNhqHOOdDfVZttNA6MydUmZ1JmLwftcKe9KX8EcOyMKgJekdbCVCexe+x7QG1KmWdI7MplUER2YMmb2ijMcnREoQoXAltBnv2ms21xRoqPlMJ+TPFITjtS1pSCy4AVEASSiBJ42PpV76QYd11A/RXGgQZUVDWFJg2EEQZi9eVYQMuYpDLiOqSoXUgWST7Mhbm2+wJ2tV9wXQhlpZ1vOBMHtAJEHhsknnU5Sk3Tr5llGCV21+H8iZ7KMfuvDIWOba9/I7Umx2K0Eh1tbRAkg6THHcGna3oJBJItxP0QeBA50BmKk9Wsx+4ve//pqNciypv4fXwGpoTIUlwakKBHPb4102wo238L/Ci2mkhgaQB7A/sRNcYVF66VETVZp7DEoISopVAgiJHaTzFCIXikD2kuD+IQT5i3up4ts6Z5Xv4ipl4VShGgyN4ExxvWyV5DBiBvP1JI6xlQ70woem/uqx9W4+yX0NHTBSNKNICohMgCBcjhelWOwMESCPKjGelbrTfUJchE7RfcSJ+6jjjB8gyOX+pWWcKtT4L7kaFAFKgbm5IASIFgauGVZ40VJDSSsoOohOqFp0kEEae8G44VWMWuXVqPFalf2r/GuujT2LaDjmEbCirq0SpKlTdZIAHO3a2EDnTTxQbsSEpN03semP9JsIWUKUphsqJCkqWolETvCZ4e+qN0mxbLplCwpCVEBTYMKOlKj7fKSPKqWp1aipTgKVKUpWk7jUSYuBPjxij8IuGAP41H3JFF4MfhE/UmvLAcwgG0wRN4ncjh4Vasp+T95l7CvuRpDjDsAoMgKQqPat6VU8yV2h9UfFVO8sASpkjgps+9NTxwWqXwKZJPSi/ZvjcPiHUqaTpSvsk6CntCJ1WjiDPfU6sqTh8S2A4hYVpPZi2+/54VXi/DKQP910/wBrQqLK8RLqDOyhTa0S0sm6VlDuJUpN47JtsUkgj1rKjzIy4o95+JrKW0PQu+VbC6MMBM9tHxNVjoZhipKvEfCrh8rqIw44y4n/AJGqt0DT2V9xH2R+NWj7gZe+PcHhwH0qkBWkp4SR1i5F/E1a3MElQUQASJSqTZQG0gC/Ed80ky3J0uOBat5CQe4LcWamwjKiChBJWpYPZ2SmUklZuBY7V4OTPWZ0+H+R3xitG4jxmTttvhIQNKtK0WB7Kri8cwR5VHn+WamvmkiQoE7CwB577i1EdJElrFaZlISCgk/u6ljyEhQjurjC5m51etC0p1A2gEEeEX4R4V7Mcl4lNbnHoTnpK4/gSmyxCiD6FJivcOlsdQmODrH9rqD91eR5sVLdbKtN0wdICYUPaBSNrq48K9c6XJ+Yn+Nv7aanllqimNGOmTR4ElFqHdbog7CoSLmu45i19Am7O+KfgahIUnHIJSY64ESLEa4m+4/CpOhIkO+KR7jTdTcrwwE3cVflc+nLzqTdS+uiiVx+uy/Jz1vC4dlp/wBl1LhIgknUo7xw7SRS3FPNP4VxCFBZaKX0SCFIlYbVBKj+6ulfTPFhS8KkmdGHaJH8SyVH3aaBybHhK3R9JtaPPS2se9NOsa02c8srWRr4kGbOkkoSQnSfHwFu4mhs/wAYUlCkxMrB79JArvFNuKWpaWnFAqPaQhRTa24EcKW5vPWsyFJ1OuWIIlMBUieHZ3pa8lEyAtu/pjThUpkp0mJcAWEq1CdII0kyDNe0YzES2pRESgqA5GL/AJFeSZiorDHbSCdwTYAqURN7bRJ21GvT1YnrGFKkHsBQI4pKAkeZ0nztSPco9kUcY8LMjaYMg8Ex8aHzN75pUclf9s1CwuJJsZ/41BmC+wrwP2DXjv3TvUQvAOyzH1fspqZpqgsqV82Pj/Kmm+Ganyr1ce8UcktmwlLxb0qHMBXeCbi9WXB9KfmgOrM6gkgxCwoLJkQLn7xVWzN3Q2DAPaG/nwpfhs8RrW1ClagjSTFlSfSwjetkjvdGx1VMt+a52y4pt0tSdUqSrSUn2U8rilmNzbDuIWE4ZsELBBJJVKluBUHfZCT3knwpXjcWhTKS0sK0FCVjktQTqTcDYlI++kCMaSpU2lSN+5ThqUYLe15LZaVaXtRHi3/b/nPuVVyyDMGgwhtRWrqhGtpNjYBSFuR7WoHsjl31Q8ZdLg5hY9yq9H6P5ilrBQLJSFd90k3rq5OW62aKX0yfQvQtDqSG1nD9WYS4AWw4glEDsgpcvHFNKMIolIH8R+CaYdNcrcezJbjSEklDZV2m0k2WCYUoE2SNp2oXA5U6CQpEKBkjUiQCExsq0i/nTPgny7As2TDhHID8asGDWkJRa4LZk/WTVdzc/OK9PQRTFnHgaBeZRfwUk2qGPmVlci9mJNm2erQEaSkArdJ0gKmzUXI8aYZTm7Sw2UFXWa9K0kEAAxoIUbKJ7VhtFVrNoVp1KIMq2GrfTxBttW8jGlaQkk/Op3EbJJ2p9KWO6Fk250XjELlRrK562sqCQ4L8qxjCt97o+w4fuqsdDv2a/rj7Caf/ACpj/Ttf/KP+25Vd6Jj5tf1h9lNdUfcJv3y24LOUthYKu2EqUlAF1EkgQeEk1YcmxxDB0skfNqidIkosBIJ/IqoZewCtwn/ahN4vqNu6nuW4cfo1wAShaQFvqIlUQInj+d68L/Iw44u2rvv+JRO+Ek1TbVdKwPpohT+JYStKUBQdBKVaiUpDalFXZGnc8/aNDKxpc0sBCWW02aAiVxCNWqbggzbhUeaYhr9IYIU0NaXWjoEQXG2UpKid+2gp8SaS5HgENuBCEuANOIDinFdoklIjq09hIO49om166Me2JJKqWy37fbf6sZJJ7eXu/PC6LEMQp93Q8gBOsdQ6dKVmIkXMuAwoyBAr0Dper/TKPej7YrzTImuvxhxDoUkIWAXdRKXNQAbgLBJJBREKAExHL0Ppc7OEX3afcoVR7OkI91b+J4cBYUO8qDROqAKCxxr1Tzy19BPZd8U/A0TmGKUlOHUkkEKcIPgaA6CvAId+sn4VrM8WrS2FQUpUooPGFAEpPcDqPmedSauX10Vi0o/XaL+3hyoNLcbDy+yCtSkidIkC8bCBvwrnNM0CP01sKwyTpSsIQSpXsJ5akz2eYqjrxg0oIT1i0lQkuxuLRpXNrHhtRqs1ZC1h1hPWFIQVJOpKSU2J+cJMEzvPZNqnX3jOzMq6QvlKUpdCEzcCxvYyBz76bZrqfUjrHAoI1BMJBISREAk28ap2WOaCQYkKM+R+FWnBY0lShA4i3nUss3F7D443yK+i+XtL0620KlsFUgEErWBN+4RT/oywoJfvCQEJ0JACdRUolQAuD2jEfSqnZU682B1akgEBPtp2BsDMxXoXRrBaWHlKIKllCjBkWNoI4/4pk3dFsiWhu+hH+h6EkX53MzY+tA4xPza5MmD7kH8acYjDqVcEiAPgfz50lzOUocvPZV59givKTtF2qCsma7AP52FOcMm5pX0fVLYPjTbDmTv+b16+JeyjgyPdnHSho/o6Y+mn4Kqs4LCJDgWsTxi942ChNx6bmrFn4W4hKUrSk6gZUkqEAEbBSb3HGlbeUq4vX/hQB8SajnnNSqLK4IxatkCGVdUpsdkqcS5INrET3j2Raol5K5rC9SbrQYvNpSb+Kppk3k4/3nT5Nj/hXGZ4cNtFQccKhESRHtDgAK545MifKOiUINeRBjjAc7tXxIrpjOlpYSErUAUpEcDI7UTveo3TqCgbzv60CcnaIjT/AHK+811vJGqZyxjJSbSTDsvxqnMelSyVktlJuNhqtbx99F5hmJQ+52gntbKUJ2TvP52pMMpbGwPqeFQZlhwrSDNhzue8nifwo+pFhqSd0jMU/qUVHjPxNR4d2QAAZkgi0SNiD+Y764CYAHIVJgjCgNxNpiRuYmNr0IyStgnFyo6xrqQEzEx38hO/h8KKyRztt8Pnht3NrP3Uvzz2kCEiEm95OpRPa4W2ERapMkxY1olUkOFXGw6sge+avqvGQpqReUPiN6yvP8VillajrXuY7SuZ2vYVlSUBrPS+n+TOYllCWxJS5qIttpWnie+q5keWKYQpK/aKpItaAE/dXoOKVCaqeIVK1Re5vVIt1QrS5E+ZJvIBlKZkRMau8UxyopLQOl1RJA0p0b37hH+aq3SRxQfgLUBpTYKIG6uAP5ipMtUpTahqWb2GpUegNCMLRT1dJ30tblwgBUJSDdU3JUrhxuPxp/0ezZx1jVilAhotkOaEqWpOsBAXcfvaYJB38TSHD9GXoIOnQTqibxMxtT/J8r+ZfRiCUa1sFIbhRhpS12CrESE0meCcUhsORqbYyy51L+OYaBPUBovtthIQkFtUJ7ImYPA7EbCrT0tEYRz+X7QqsZY81hlakkqKSso6wIQEpd060JKVGxKQq+xB50zxvSnDvNFDlp0yQoKEBQKoi+wPCuXZV8C9Sk3tyeUOqoXGq28K9ed6O4AJBRhye9RX62pdneBYB+aw6Ei3Da1/avauj7bC6JfZJ1ZS+jWapblAbkquVEyDECwi1OcXnTZADjKCBx0wdo3F6kzjENpaJSEpV2YACB+8mZi/OqxicQVVvV1bjRxaUNWTgFKKlthIFzKnFA3sNJO0kf5rtGPy9B7MwNgELjeYMmDVdAJCvAfaTUPUnkfSnU+xXi+qX7Fnd6Q4MGUMrPcBA5AXVtTTKcxDgC0p0gn94ibGLxtVF6k8jVhyzIVuNJV1ulJmEwSRcj6Ue7jU8so1uNDG7AcW2+DAEpHsk6RHEcRtPGrllvStpOFbQ85LgSjVMGCCCQNHAbeVIf8ApZAN3F94hIHwmm+AyRDYCkoCjuCq+8j763qp8GeKuX+g2WoxdKTbeL7c6SY7DEpULCQRseI8abOP0K8+L1xKuizXxBMubWhEAzvw76KZDk2XHkKkw7gipkKFdsXaOeS3BMbl5c06nHJBsUqKSJ32rr9SOTCcS6OXsK+0k0a4mYjnThnAK1JsJVtxppbCxK41lWJHs4nV3LabP2QKBx+DxWkhamlC0whSTYg27VXfBYFRe0gCbkgiBYXmYpfmzBTMxvwNjSrceWx5xiMSpsHUkzEwAefh4UB/1IgWKFj0+8ir06AbEUMvBo5VnFeUJb8MqbeftH6Q8h9yq5fxiFAEExfgedWZzK2ju2g+IFQqyXD2+bA8CR8KWodMNz7K066BF+Q48dqjwmZN6wSqwkmx5eHhVnXkGHP7h/qV/wDqtsdFcMDOjhxKj37EkUYqPT/IzlL4EOBxDTgstPnblwNxR+GwSZEQd+XKpEZe0nZCfQV2crZV+4mhTrZAteWCryiTtWVN+oGuGofzK/Gso0wbDfMMwcUk6dXnpHuE1Sf1i6ybjSOYJWPMcPSr69iUxtStxxHFKfQVD1ZLk6ljXgq6+kQUd2ye4SfiambzN0+why/0WTHroqwpxKU+yAPAAVL+se+l9V+E/mVUEuvkIEoxatmnv6kJ/wCU1J+osWr9xA+u6fuSadfrY8DUrWOUpKt7Rx74pHKXS/P9x7S8/p+wpa6Jv8XGkeCVK9+ofCnGC6PtJjrClcb2UAfRdqxt+SAeNFYtISgxS1JoOtLv5h68ySLDhbyoLGZog7++IpAp1U71ypcm9K8YPUC8bh2nbHSaT4joshXsq0+R/Gj22RuJrtWocDTR1R4Yr0vlAGA6IgKPzpNoI0jmDvPdR6OjLY3Kj529wHxrvDvESTRH6WIvRbk+WZNLgjTkLI/cHnJ+JNGs4ZKUgJgAbCAPhQRxg4GakRi7XFDcDaOHcOOVMGG/mo5RS1LoJ3o9p8Bs73NXg2SnVAbrR50I8DFEOOnhQrijU/JrJWXBFENuCgEqqdo11RIyG+CSFuJSTEnern1KevUAkQhBF1KEwnc+J4d9UXBDtC8U7XiVaipJG0HcGCIppKxUx50W/aOyIOlXbBsAOFIs1BM+M7ijMhdUNW0KEEmI9K6x+XGCYSRe6SKvjxkpzop7s1EpdEYpu5rks2pZx3DFg2sVC6ruqfRc1CRepNFDhKONTsxNRkUTh2rjh408RJM4cQJqdTGkp7xPrUysP4eI2rakbTygVdrYje4Mo99ZXTiTNZSUNZxjH4FLesmp8wVbegm5NcLO5MlcPwqRlFq0hsmjGWrVO6GBlJvaimbCK0puCKwq50bsIS2AVDupnjEjRShCr2pq+72O+sgMQrTXJSDW3HO6oVKPClMENpra6FbJG9FIVMU6iDUdtuW29a04nefhRLgTIFROp3otJCarF5TwraZ2muigzWpINbkJPhxemKkwmKX4dUmj1m1OuBGCOpqFxNqncVQy1cql5HMAqRuKi6w12lVUTYjGOFTfep1qg71rKWpV3e616ixLnaNdUeCD5LFkElUEap4UxzvLU6SoBSbXHLx40s6JPHrE2O8VcemGHT1MosrkJ/M12RWxyye55TiXjq3nxqZKjHOoMQIVReHY1WFQlyXjwLVkyaiUaMxLEGhVKqEuSqIULvR2HdoKZ5UbhmhO9NBCzYxm2wHhWpPcaZYPK9Seyq43SYHpeoXWQkkFNdDWxBPcUOm9ZUzumeP58qyplLE2OoZtNEYsztQqDXmNncgxKv8AxRDTlqBSn8zUqFRUWOTPPxwqMvE7Vw8q3fUZXFUjdAYS2szvTDEOnTSxoTR6k2im4AKHjfv41EHanfauaHUxxo3ZiZpyaJbNxegG08eAolpZ50fuANXEce6hXKmD1rmoHnO+jYlEIJFbDgNcDxrRF6yQQpmKJL1jQbO1dlwjjRNRwomolqrFu1wVUj5GO9Q51sRz91RC1YimTA0O8nx3VncwRBqB9faPeaCacipd+Jnj/iuiE9qIuG9lx6IEhxB2SVaSRfyPn8as/TnFSgJBHG178vCvN8rxOhQO44iYnup7nOc9ckGIi3tTXoRao45RdlZxCiTemmUIQSNUeZI94FqUvb7U3yBAU4kKMCdxc+nH8+NQv2i1eyB5q8nUQlMD19b0pdNWPpXp60wD3zPnE8O7h3VXFLqWXZjQ4OW1XpngzcWpaFDlRuBXB+PLz7qOMGQ9AyDLtSDA7USkzB481ClWevKSYUgDvAifS3pVo6CLBSd9UcRI3Jsf3d9u4Ui6aY09YoQQJuANztJ/PCux8HIuSnrfE1lDuOXrVSpFRQ84DzrlCh31usrypI9BE6F1IF99ZWVDyUI1mo0XrKyrx4EZO2u9vKilvxE1lZRaRkwNbgnasS4OVZWVNrcZGiQdrVk1lZToDCELtUZE1lZTCnLY8PSpigd3pWVlZmR0hFaWk1lZS2MDu1zWVlBhR0mukmtVlZGZ3XaFGbVlZTxYjDMHJMRvwFGYttQgcvdFz8ffW6yu+L2OWS3FylzvXbGKKTKSQe6tVlSvcetjeLxWu5UTPOglt99ZWUs2FHGrzorCPQoR4x48jwrKynxMTIeq9E8ybLWrYkBGoAyCdgofePdVV6WK+cJJM+JIPvtW6yu7wca5Kk6TNZWVlT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285720" y="2143116"/>
            <a:ext cx="4071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Социальное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обеспечение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9 272 тыс. руб.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(2015 г.-7 951,5  тыс. руб.)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5214942" y="2214554"/>
            <a:ext cx="39290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Calibri" pitchFamily="34" charset="0"/>
              </a:rPr>
              <a:t>Охрана семьи и </a:t>
            </a: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</a:rPr>
              <a:t>детства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</a:rPr>
              <a:t>29 088 тыс. руб.(в 2015 г.- 43 219,4 тыс. руб.) </a:t>
            </a:r>
            <a:endParaRPr lang="ru-RU" sz="24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0" y="5279766"/>
            <a:ext cx="9236053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</a:t>
            </a:r>
            <a:r>
              <a:rPr lang="ru-RU" alt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</a:p>
          <a:p>
            <a:pPr algn="ctr"/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социальную политику в 2016 году исполнены 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endParaRPr lang="ru-RU" altLang="ru-RU" sz="2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38 360 тысяч рублей.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D\Desktop\Для бюджета для граждан\презентация\сироты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33" y="3430647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8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4883" y="0"/>
            <a:ext cx="9021613" cy="1114446"/>
            <a:chOff x="0" y="0"/>
            <a:chExt cx="9144000" cy="111405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15666" y="160282"/>
              <a:ext cx="7274742" cy="95377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Раздел 1100 «Физическая культура и спорт»</a:t>
              </a:r>
              <a:endPara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0" y="1214422"/>
            <a:ext cx="6500826" cy="2643206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</a:rPr>
              <a:t>Подраздел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1101 «Физическая культура»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2016 год, при плановых ассигнованиях  в сумме 5 095,0 тыс. рублей, расходы составили 4 855,0 тыс. рублей (95,3%). Исполнение средств приходится на МАУ КР "СОЦ "Колос" и фактическое исполнение в автономном учреждении составило 4 827,5 тыс. рублей или 99,4%.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0" y="4000504"/>
            <a:ext cx="9144000" cy="242886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1103 «Спорт высших достижений»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состоит из субсидии автономному учреждению в сумме 56,0 тыс. рублей. Субсидия перечислена Муниципальному автономному учреждению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"Спортивно - оздоровительный центр "Колос" в полном объеме.  Фактическое исполнение в автономном учреждении составляет 100%.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586" name="Picture 2" descr="E:\презентация\молодежная политика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25" y="1142984"/>
            <a:ext cx="2619375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accent3">
                <a:lumMod val="50000"/>
                <a:alpha val="79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71600" y="44624"/>
            <a:ext cx="8172400" cy="869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при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местного бюджета за 2016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18271844"/>
              </p:ext>
            </p:extLst>
          </p:nvPr>
        </p:nvGraphicFramePr>
        <p:xfrm>
          <a:off x="285720" y="649841"/>
          <a:ext cx="8787200" cy="6647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D:\DD\Desktop\Для бюджета для граждан\презентация\деньги\698208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650" y="2996952"/>
            <a:ext cx="1771659" cy="21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227166"/>
              </p:ext>
            </p:extLst>
          </p:nvPr>
        </p:nvGraphicFramePr>
        <p:xfrm>
          <a:off x="1712" y="908720"/>
          <a:ext cx="9106792" cy="583264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02336"/>
                <a:gridCol w="1368152"/>
                <a:gridCol w="1584176"/>
                <a:gridCol w="1152128"/>
              </a:tblGrid>
              <a:tr h="783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394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МП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малого  и среднего предпринимательства на территории 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 период 2014-2018 годы".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645,679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645,679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22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праздника "День предпринимателя» 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19,956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19,956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33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развитие деятельности МБУ "Кожевниковский бизнес-инкубатор"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463,423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463,423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164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 расходов на создание, развитие  и обеспечение деятельности  МБУ "Кожевниковский бизнес-инкубатор"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33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предпринимательских проектов  стартующего бизнеса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19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862888"/>
              </p:ext>
            </p:extLst>
          </p:nvPr>
        </p:nvGraphicFramePr>
        <p:xfrm>
          <a:off x="37208" y="980728"/>
          <a:ext cx="8999288" cy="621167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86720"/>
                <a:gridCol w="2016224"/>
                <a:gridCol w="1656184"/>
                <a:gridCol w="1440160"/>
              </a:tblGrid>
              <a:tr h="792088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22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МП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"Обеспечение  условий устойчивого развития  личного подсобного хозяйства в 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на 2014-2017 годы".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33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конкурса на лучшее предприятие среди  малого и среднего сельского бизнеса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03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Искусственное осеменение коров 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Ярмарки сельских поселений на творческих отчетах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8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33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МП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"Информирование населения о деятельности органов местного самоуправления муниципального образования 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район"  на 2014-2018 годы".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755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Печатные СМИ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2 300,00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2 300,00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1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633867"/>
              </p:ext>
            </p:extLst>
          </p:nvPr>
        </p:nvGraphicFramePr>
        <p:xfrm>
          <a:off x="37208" y="980728"/>
          <a:ext cx="9071296" cy="581658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542904"/>
                <a:gridCol w="1224136"/>
                <a:gridCol w="1224136"/>
                <a:gridCol w="1080120"/>
              </a:tblGrid>
              <a:tr h="947316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774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"Устойчивое развитие сельских территорий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на 2014-2017 годы и на период до 2020 года"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6 077,22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4 146,72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11690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Реконструкция наружных сетей водопровода по ул. Ленина  в с. Старая Ювала Кожевниковского района Томской области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02980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Реконструкция  сетей водопровода  по ул. Лесная в с.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Уртам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Томской области (с подключением объектов жилого фонда на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ул.Зелёная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7750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Разработка ПСД на реконструкцию наружных сетей водопровода в с. Базой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11690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Разработка ПСД для реконструкции сетей водоснабжения в с.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Уртам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ул.Пушкина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Кирова, Дзержинского, Почтовая, 8 марта, Советская, Береговая, Комсомольская)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908,383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908,383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04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723878"/>
              </p:ext>
            </p:extLst>
          </p:nvPr>
        </p:nvGraphicFramePr>
        <p:xfrm>
          <a:off x="37208" y="980728"/>
          <a:ext cx="9071296" cy="622347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254872"/>
                <a:gridCol w="1368152"/>
                <a:gridCol w="1368152"/>
                <a:gridCol w="1080120"/>
              </a:tblGrid>
              <a:tr h="947316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774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Реконструкция наружных сетей водопровода по ул. Ленина  в с. Старая Ювала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Томской области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362,562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362,562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42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Реконструкция  сетей водопровода  по ул. Лесная в с.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Уртам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Томской области (с подключением объектов жилого фонда на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ул.Зелёная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389,889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389,889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029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Разработка ПСД и работы по инженерным изысканиям на объекте "Реконструкция сетей водопровода по улицам Тельмана, Фрунзе, 1-е Мая, Ленина, Пушкина и улице Дзержинского с подключением в магистраль 3-х водонапорных башен и жилого фонда в с.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Уртам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Томской области. Насосная станция II подъема" 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298,5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7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Разработка ПСД на строительство газопровода  микрорайона "Северный" в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с.Кожевниково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1 080,00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714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Газоснабжение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с.Кожевниково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II очередь, 2 этап 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544,954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544,954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63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554693"/>
              </p:ext>
            </p:extLst>
          </p:nvPr>
        </p:nvGraphicFramePr>
        <p:xfrm>
          <a:off x="37208" y="980728"/>
          <a:ext cx="9143304" cy="568863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254872"/>
                <a:gridCol w="1440160"/>
                <a:gridCol w="1224136"/>
                <a:gridCol w="1224136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274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Уличное освещение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Староювалинского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сельского поселения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Томской области с применением энергосберегающих технологий. Реконструкция.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208,28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208,28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174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Уличное освещение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Песочнодубровского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сельского поселения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Томской области с применением энергосберегающих технологий. Реконструкция.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84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на улучшение жилищных условий  граждан, проживающих в сельской местности, в том числе молодых семей и молодых специалистов 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1 264,65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1 264,65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274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Уличное освещение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Староювалинского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сельского поселения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Томской области с применением энергосберегающих технологий. Реконструкция.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208,28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208,28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640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583328"/>
              </p:ext>
            </p:extLst>
          </p:nvPr>
        </p:nvGraphicFramePr>
        <p:xfrm>
          <a:off x="37208" y="980728"/>
          <a:ext cx="8999288" cy="523309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254872"/>
                <a:gridCol w="1512168"/>
                <a:gridCol w="1296144"/>
                <a:gridCol w="936104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274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образования  в 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районе  на 2016-2020 годы". 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11 043,17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11 043,17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 по предупреждению чрезвычайных ситуаций в образовательных учреждениях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108,681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108,681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84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Укрепление и совершенствование материально-технической базы муниципальных образовательных учреждений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161,748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161,748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Капитальный и текущий ремонт образовательных учреждений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81,89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81,89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Обследование технического состояния здания для проведения капитального ремонта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59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619151"/>
              </p:ext>
            </p:extLst>
          </p:nvPr>
        </p:nvGraphicFramePr>
        <p:xfrm>
          <a:off x="37208" y="980728"/>
          <a:ext cx="8999288" cy="593133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254872"/>
                <a:gridCol w="1512168"/>
                <a:gridCol w="1296144"/>
                <a:gridCol w="936104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274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образования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районе  на 2016-2020 годы". 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11 043,17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11 043,17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Повышение квалификации работников общеобразовательных организаций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84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Установка и вывод дублирующего сигнала на пульт пожарной охраны в образовательных учреждениях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365,45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365,45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 по предупреждению чрезвычайных ситуаций в образовательных учреждениях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307,358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307,358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Разработка ПСД для кап.ремонта образовательных учреждений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1 033,40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1 033,40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оценки соответствия ПСД требованиям технических регламентов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686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154064"/>
              </p:ext>
            </p:extLst>
          </p:nvPr>
        </p:nvGraphicFramePr>
        <p:xfrm>
          <a:off x="37208" y="980728"/>
          <a:ext cx="9071296" cy="606367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254872"/>
                <a:gridCol w="1512168"/>
                <a:gridCol w="1296144"/>
                <a:gridCol w="1008112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274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образования  в 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районе  на 2016-2020 годы". 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11 043,17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11 043,17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Установка и вывод дублирующего сигнала на пульт пожарной охраны в образовательных учреждениях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1 388,71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1 388,71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84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Повышение квалификации работников общеобразовательных организаций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116,305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116,305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Укрепление и совершенствование материально-технической базы муниципальных образовательных учреждений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291,385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291,385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Разработка ПСД для строительства общеобразовательных учреждений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4,897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4,897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Установка и вывод дублирующего сигнала на пульт пожарной охраны в образовательных учреждениях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1 388,71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1 388,71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699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453046"/>
              </p:ext>
            </p:extLst>
          </p:nvPr>
        </p:nvGraphicFramePr>
        <p:xfrm>
          <a:off x="37208" y="980728"/>
          <a:ext cx="9071296" cy="606367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254872"/>
                <a:gridCol w="1512168"/>
                <a:gridCol w="1296144"/>
                <a:gridCol w="1008112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274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5.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образования  в 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районе  на 2016-2020 годы". 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11 043,17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11 043,17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Повышение квалификации работников общеобразовательных организаций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116,305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116,305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84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Укрепление и совершенствование материально-технической базы муниципальных образовательных учреждений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291,385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291,385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Разработка ПСД для строительства общеобразовательных учреждений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4,897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4,897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Повышение квалификации работников общеобразовательных организаций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116,305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116,305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Укрепление и совершенствование материально-технической базы муниципальных образовательных учреждений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291,385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291,385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41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76128"/>
              </p:ext>
            </p:extLst>
          </p:nvPr>
        </p:nvGraphicFramePr>
        <p:xfrm>
          <a:off x="37208" y="980728"/>
          <a:ext cx="9071296" cy="569510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254872"/>
                <a:gridCol w="1512168"/>
                <a:gridCol w="1296144"/>
                <a:gridCol w="1008112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274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образования  в 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районе  на 2016-2020 годы". 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11 043,17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11 043,17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Разработка ПСД для строительства общеобразовательных учреждений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4,897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4,897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Капитальный и текущий ремонт образовательных учреждений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836,824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836,824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Оснащение пищеблоков образовательных учреждений 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80,337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80,337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Пополнение и обновление фондов школьных библиотек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103,988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103,988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автотранспортных средств 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3 786,07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3 786,07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D\Desktop\Для бюджета для граждан\презентация\деньги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2" y="12541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578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77683" y="116632"/>
              <a:ext cx="3765583" cy="64633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Доходы бюджета</a:t>
              </a:r>
            </a:p>
          </p:txBody>
        </p:sp>
      </p:grpSp>
      <p:sp>
        <p:nvSpPr>
          <p:cNvPr id="24580" name="TextBox 10"/>
          <p:cNvSpPr txBox="1">
            <a:spLocks noChangeArrowheads="1"/>
          </p:cNvSpPr>
          <p:nvPr/>
        </p:nvSpPr>
        <p:spPr bwMode="auto">
          <a:xfrm>
            <a:off x="1403350" y="908050"/>
            <a:ext cx="6480175" cy="7080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Доходы бюджета </a:t>
            </a:r>
            <a:r>
              <a:rPr lang="ru-RU" sz="2000" dirty="0">
                <a:latin typeface="Calibri" pitchFamily="34" charset="0"/>
              </a:rPr>
              <a:t>– это безвозмездные и безвозвратные </a:t>
            </a:r>
          </a:p>
          <a:p>
            <a:pPr algn="ctr"/>
            <a:r>
              <a:rPr lang="ru-RU" sz="2000" dirty="0">
                <a:latin typeface="Calibri" pitchFamily="34" charset="0"/>
              </a:rPr>
              <a:t>поступления денежных средств в бюджет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203848" y="1628800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2300" dirty="0">
                <a:solidFill>
                  <a:schemeClr val="bg1"/>
                </a:solidFill>
                <a:latin typeface="Segoe" pitchFamily="34" charset="0"/>
              </a:rPr>
              <a:t> бюджета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572000" y="2276475"/>
            <a:ext cx="0" cy="7207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 bwMode="auto">
          <a:xfrm>
            <a:off x="6228184" y="2780928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203848" y="2780928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79512" y="2780928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76375" y="2420938"/>
            <a:ext cx="619125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76375" y="2420938"/>
            <a:ext cx="0" cy="36036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667625" y="2420938"/>
            <a:ext cx="0" cy="36036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 bwMode="auto">
          <a:xfrm>
            <a:off x="194828" y="3429000"/>
            <a:ext cx="2736850" cy="3024188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Российской Федерации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defTabSz="914099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algn="ctr" defTabSz="914099">
              <a:defRPr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совокупный доход</a:t>
            </a:r>
          </a:p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3203575" y="3429000"/>
            <a:ext cx="2736850" cy="3024188"/>
          </a:xfrm>
          <a:prstGeom prst="roundRect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200" b="1" dirty="0">
                <a:solidFill>
                  <a:schemeClr val="tx1"/>
                </a:solidFill>
                <a:latin typeface="Segoe" pitchFamily="34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</a:p>
          <a:p>
            <a:pPr algn="ctr" defTabSz="914099">
              <a:defRPr/>
            </a:pPr>
            <a:r>
              <a:rPr lang="ru-RU" sz="1200" dirty="0">
                <a:solidFill>
                  <a:schemeClr val="tx1"/>
                </a:solidFill>
                <a:latin typeface="Segoe" pitchFamily="34" charset="0"/>
              </a:rPr>
              <a:t>например:</a:t>
            </a:r>
          </a:p>
          <a:p>
            <a:pPr algn="ctr" defTabSz="914099">
              <a:defRPr/>
            </a:pPr>
            <a:endParaRPr lang="ru-RU" sz="1200" dirty="0">
              <a:solidFill>
                <a:schemeClr val="tx1"/>
              </a:solidFill>
              <a:latin typeface="Segoe" pitchFamily="34" charset="0"/>
            </a:endParaRPr>
          </a:p>
          <a:p>
            <a:pPr marL="171450" indent="-171450" algn="ctr" defTabSz="914099"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solidFill>
                  <a:schemeClr val="tx1"/>
                </a:solidFill>
                <a:latin typeface="Segoe" pitchFamily="34" charset="0"/>
              </a:rPr>
              <a:t>Доходы от использования </a:t>
            </a:r>
            <a:r>
              <a:rPr lang="ru-RU" sz="1200" dirty="0" smtClean="0">
                <a:solidFill>
                  <a:schemeClr val="tx1"/>
                </a:solidFill>
                <a:latin typeface="Segoe" pitchFamily="34" charset="0"/>
              </a:rPr>
              <a:t>муниципального </a:t>
            </a:r>
            <a:r>
              <a:rPr lang="ru-RU" sz="1200" dirty="0">
                <a:solidFill>
                  <a:schemeClr val="tx1"/>
                </a:solidFill>
                <a:latin typeface="Segoe" pitchFamily="34" charset="0"/>
              </a:rPr>
              <a:t>имущества и земли</a:t>
            </a:r>
          </a:p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solidFill>
                  <a:schemeClr val="tx1"/>
                </a:solidFill>
                <a:latin typeface="Segoe" pitchFamily="34" charset="0"/>
              </a:rPr>
              <a:t> Штрафные санкции</a:t>
            </a:r>
          </a:p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solidFill>
                  <a:schemeClr val="tx1"/>
                </a:solidFill>
                <a:latin typeface="Segoe" pitchFamily="34" charset="0"/>
              </a:rPr>
              <a:t>Плата за негативное воздействие на окружающую среду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227763" y="3429000"/>
            <a:ext cx="2736850" cy="3024188"/>
          </a:xfrm>
          <a:prstGeom prst="roundRect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 (межбюджетные трансферты), организаций, граждан</a:t>
            </a:r>
          </a:p>
        </p:txBody>
      </p:sp>
      <p:pic>
        <p:nvPicPr>
          <p:cNvPr id="2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8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0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5994"/>
              </p:ext>
            </p:extLst>
          </p:nvPr>
        </p:nvGraphicFramePr>
        <p:xfrm>
          <a:off x="37208" y="980728"/>
          <a:ext cx="9071296" cy="582745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542904"/>
                <a:gridCol w="1440160"/>
                <a:gridCol w="1080120"/>
                <a:gridCol w="1008112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274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образования  в 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районе  на 2016-2020 годы". 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11 043,17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11 043,17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организации подвоза обучающихся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509,765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509,765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 по предупреждению чрезвычайных ситуаций в образовательных учреждениях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126,585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126,585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Установка и вывод дублирующего сигнала на пульт пожарной охраны в образовательных учреждениях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219,27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219,27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Укрепление и совершенствование материально-технической базы муниципальных образовательных учреждений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72,64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72,64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Разработка ПСД для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кап.ремонта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образовательных учреждений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399,693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399,693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968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181101"/>
              </p:ext>
            </p:extLst>
          </p:nvPr>
        </p:nvGraphicFramePr>
        <p:xfrm>
          <a:off x="37208" y="980728"/>
          <a:ext cx="8783264" cy="499687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822824"/>
                <a:gridCol w="1512168"/>
                <a:gridCol w="1152128"/>
                <a:gridCol w="1296144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274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образования  в 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районе 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2016-2020 годы". 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11 043,17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11 043,17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Капитальный и текущий ремонт образовательных учреждений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584,605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584,605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Повышение квалификации работников общеобразовательных организаций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4,97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4,97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трудоустройства несовершеннолетних подростков.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166,241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166,241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трудоустройства несовершеннолетних подростков.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133,759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133,759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2729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47872"/>
              </p:ext>
            </p:extLst>
          </p:nvPr>
        </p:nvGraphicFramePr>
        <p:xfrm>
          <a:off x="144712" y="980728"/>
          <a:ext cx="8999288" cy="592914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651424"/>
                <a:gridCol w="1115616"/>
                <a:gridCol w="1296144"/>
                <a:gridCol w="936104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007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6.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«Патриотическое воспитание граждан на территории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на 2016-2020 годы».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604,25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604,25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работы по шефству за содержанием памятников погибшим воинам-землякам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843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 и проведение мероприятий, в том числе поездок, направленных на поддержку  и развитие  социального туризма с познавательной целью о Родине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8,56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8,56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Оснащение, обслуживание стенда о гражданах, внёсших значительный вклад в социально-экономическое развитие Кожевниковского района (доска почёта)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3,798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3,798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и проведение мероприятий, посвященных событиям на Чернобыльской АЭС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 и проведение мероприятий, в том числе поездок, направленных на поддержку  и развитие  социального туризма с познавательной целью о Родине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5,392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5,392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174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3666"/>
              </p:ext>
            </p:extLst>
          </p:nvPr>
        </p:nvGraphicFramePr>
        <p:xfrm>
          <a:off x="37208" y="980728"/>
          <a:ext cx="8999288" cy="600546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254872"/>
                <a:gridCol w="1512168"/>
                <a:gridCol w="1296144"/>
                <a:gridCol w="936104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274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«Патриотическое воспитание граждан на территории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района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2016-2020 годы».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604,25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604,25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поддержка общественных объединений, ведущих работу по военно-патриотическому воспитанию молодёжи. (Совет ветеранов)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428,5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428,5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843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Участие  в областном конкурсе ветеранских хоров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 и проведение мероприятий, посвященных локальным войнам и военным конфликтам 1950-2000гг, создание памятников и др.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и проведение мероприятий по празднованию знаменательных и памятных  дат отечественной истории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273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761"/>
              </p:ext>
            </p:extLst>
          </p:nvPr>
        </p:nvGraphicFramePr>
        <p:xfrm>
          <a:off x="37208" y="980728"/>
          <a:ext cx="8999288" cy="591408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254872"/>
                <a:gridCol w="1512168"/>
                <a:gridCol w="1296144"/>
                <a:gridCol w="936104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274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культуры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на 2015-2019 годы".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2 892,59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2 892,59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противопожарной безопасности объектов культуры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28,367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28,367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84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материально-технической базы учреждений культуры и дополнительного образования (техническое переоснащение отрасли)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32,68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32,68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участия самодеятельных артистов,  коллективов, обучающихся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Кожевниковской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ДШИ  в конкурсах, </a:t>
                      </a:r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фестивалях и праздниках различного уровня </a:t>
                      </a:r>
                    </a:p>
                    <a:p>
                      <a:pPr algn="ctr" fontAlgn="ctr"/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условий для поддержки одаренных  детей и подростков, самореализации молодежи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58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67520"/>
              </p:ext>
            </p:extLst>
          </p:nvPr>
        </p:nvGraphicFramePr>
        <p:xfrm>
          <a:off x="37208" y="980728"/>
          <a:ext cx="9071296" cy="593133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470896"/>
                <a:gridCol w="1512168"/>
                <a:gridCol w="1080120"/>
                <a:gridCol w="1008112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274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культуры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на 2015-2019 годы".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2 892,59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2 892,59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Государственные и календарные  праздники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84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районных конкурсов и праздников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32,45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32,45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Творческие отчеты  сельских поселений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283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283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противопожарной безопасности объектов культуры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171,633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171,633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районных конкурсов и праздников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83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963595"/>
              </p:ext>
            </p:extLst>
          </p:nvPr>
        </p:nvGraphicFramePr>
        <p:xfrm>
          <a:off x="37208" y="980728"/>
          <a:ext cx="9071296" cy="577210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470896"/>
                <a:gridCol w="1512168"/>
                <a:gridCol w="1080120"/>
                <a:gridCol w="1008112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274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культуры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района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2015-2019 годы".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2 892,59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2 892,59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Государственные и календарные  праздники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84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Творческие отчеты  сельских поселений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материально-технической базы учреждений культуры и дополнительного образования (техническое переоснащение отрасли)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участия самодеятельных артистов,  коллективов, обучающихся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Кожевниковской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ДШИ  в конкурсах, </a:t>
                      </a:r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фестивалях и праздниках различного уровня </a:t>
                      </a:r>
                    </a:p>
                    <a:p>
                      <a:pPr algn="ctr" fontAlgn="ctr"/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951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46102"/>
              </p:ext>
            </p:extLst>
          </p:nvPr>
        </p:nvGraphicFramePr>
        <p:xfrm>
          <a:off x="37208" y="980728"/>
          <a:ext cx="9071296" cy="453486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470896"/>
                <a:gridCol w="1512168"/>
                <a:gridCol w="1080120"/>
                <a:gridCol w="1008112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274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культуры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на 2015-2019 годы".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2 892,59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2 892,59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 национально-культурной направленности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84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Капитальный и текущий ремонт домов культуры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1 322,76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1 322,76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условий для поддержки одаренных  детей и подростков, самореализации молодежи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017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414273"/>
              </p:ext>
            </p:extLst>
          </p:nvPr>
        </p:nvGraphicFramePr>
        <p:xfrm>
          <a:off x="37208" y="980728"/>
          <a:ext cx="9071296" cy="593133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470896"/>
                <a:gridCol w="1512168"/>
                <a:gridCol w="1080120"/>
                <a:gridCol w="1008112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274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 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 физической культуры и спорта на территории  муниципального образования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Кожевниковский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район  на 2015-2019 годы"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1 339,80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1 099,80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Оснащение спортивным инвентарём сельских поселений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75,25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75,25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84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районных спортивно-массовых мероприятий, конкурсов и праздников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233,901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233,901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Участие в областных и всероссийских соревнованиях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516,6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516,6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Финансирование членов сборной района за выступления на районных и областных играх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Капитальный и текущий ремонт СОЦ КОЛОС (площадки, трибуны)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27,831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27,831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412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869909"/>
              </p:ext>
            </p:extLst>
          </p:nvPr>
        </p:nvGraphicFramePr>
        <p:xfrm>
          <a:off x="37208" y="980728"/>
          <a:ext cx="9071296" cy="610177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902944"/>
                <a:gridCol w="1080120"/>
                <a:gridCol w="1080120"/>
                <a:gridCol w="1008112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274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 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 физической культуры и спорта на территории  муниципального образования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Кожевниковский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район  на 2015-2019 годы"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1 339,80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1 099,80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Разработка ПСД для капитального ремонта  СОЦ КОЛОС (площадки, трибуны)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Оснащение пункта проката коньков "СОЦ "Колос"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заливки и уборки ледовых катков, заточка коньков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19,999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19,999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хоккейного движения в Кожевниковском районе 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и функционирование  Центра тестирования по выполнению видов испытаний (тестов), нормативов, требований к оценке уровня знаний и умений в области  физической культуры и спорта 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78,621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78,621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0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Группа 6"/>
          <p:cNvGrpSpPr>
            <a:grpSpLocks/>
          </p:cNvGrpSpPr>
          <p:nvPr/>
        </p:nvGrpSpPr>
        <p:grpSpPr bwMode="auto">
          <a:xfrm>
            <a:off x="870701" y="44013"/>
            <a:ext cx="8093787" cy="933797"/>
            <a:chOff x="-451067" y="-1"/>
            <a:chExt cx="9560957" cy="1059464"/>
          </a:xfrm>
          <a:noFill/>
        </p:grpSpPr>
        <p:sp>
          <p:nvSpPr>
            <p:cNvPr id="4" name="Прямоугольник 3"/>
            <p:cNvSpPr/>
            <p:nvPr/>
          </p:nvSpPr>
          <p:spPr>
            <a:xfrm>
              <a:off x="-451067" y="-1"/>
              <a:ext cx="9560957" cy="9807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8635" y="116633"/>
              <a:ext cx="6270763" cy="94283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ln w="1905"/>
                  <a:solidFill>
                    <a:schemeClr val="bg2">
                      <a:lumMod val="2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Виды безвозмездных поступлений местного бюджета</a:t>
              </a:r>
              <a:endParaRPr lang="ru-RU" sz="2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724" name="TextBox 12"/>
          <p:cNvSpPr txBox="1">
            <a:spLocks noChangeArrowheads="1"/>
          </p:cNvSpPr>
          <p:nvPr/>
        </p:nvSpPr>
        <p:spPr bwMode="auto">
          <a:xfrm>
            <a:off x="251521" y="1196975"/>
            <a:ext cx="88630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денежные средства, перечисляемые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бюджета бюджетной системы Российской Федерации другому</a:t>
            </a:r>
          </a:p>
        </p:txBody>
      </p:sp>
      <p:pic>
        <p:nvPicPr>
          <p:cNvPr id="3074" name="Picture 2" descr="D:\DD\Desktop\Для бюджета для граждан\презентация\деньги\1939824021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" y="4844805"/>
            <a:ext cx="2004814" cy="20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523693"/>
              </p:ext>
            </p:extLst>
          </p:nvPr>
        </p:nvGraphicFramePr>
        <p:xfrm>
          <a:off x="1331640" y="1904862"/>
          <a:ext cx="7648094" cy="454847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91528"/>
                <a:gridCol w="3856566"/>
              </a:tblGrid>
              <a:tr h="6424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межбюджетных трансфертов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2068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 латинского «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Dotatio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дар, пожертвование)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 без определения конкретной цели использования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559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 латинского «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Subvenire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приходить на помощь)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6610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 латинского «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Subsidium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63246">
                <a:tc gridSpan="2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граждан и юридических лиц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6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756409"/>
              </p:ext>
            </p:extLst>
          </p:nvPr>
        </p:nvGraphicFramePr>
        <p:xfrm>
          <a:off x="37208" y="980728"/>
          <a:ext cx="9071296" cy="57606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902944"/>
                <a:gridCol w="1080120"/>
                <a:gridCol w="1080120"/>
                <a:gridCol w="1008112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7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"Повышение общественной  безопасности в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районе (2014-2018 годы )" 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безопасного участия детей в дорожном движении                             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оповещения  вызова экстренных оперативных служб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 Непрерывное  экологическое образование и просвещение населения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на 2016-2020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г.г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."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607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Экологические акции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15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дней защиты от экологической опасности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Районный конкурс "Зеленый наряд ОУ"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и деятельность экологического центра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993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043730"/>
              </p:ext>
            </p:extLst>
          </p:nvPr>
        </p:nvGraphicFramePr>
        <p:xfrm>
          <a:off x="37208" y="980728"/>
          <a:ext cx="9071296" cy="601386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902944"/>
                <a:gridCol w="1080120"/>
                <a:gridCol w="1080120"/>
                <a:gridCol w="1008112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7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"Повышение  эффективности бюджетных расходов  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на 2014- 2016 годы" 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информационной системы управления муниципальными финансами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транспортной системы в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районе на 2016-2021 годы"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7 025,74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7 025,73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Софинансирование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ремонт автомобильных дорог общего пользования местного значения в рамках государственной программы "Развитие транспортной системы в Томской области"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1 413,963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1 413,963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60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дорожную деятельность в отношении автомобильных дорог местного значения, а также осуществление иных полномочий в области использования автомобильных дорог и осуществление дорожной деятельности (содержание дорог)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5 430,72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5 430,72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157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капитальный ремонт и ремонт автомобильных дорог общего пользования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181,055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181,055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599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961871"/>
              </p:ext>
            </p:extLst>
          </p:nvPr>
        </p:nvGraphicFramePr>
        <p:xfrm>
          <a:off x="37208" y="980728"/>
          <a:ext cx="9071296" cy="622235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902944"/>
                <a:gridCol w="1080120"/>
                <a:gridCol w="1080120"/>
                <a:gridCol w="1008112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7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13.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«Поддержка  специалистов в системе здравоохранения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района».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104,052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104,052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условий для проживания специалистов системы здравоохранения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104,052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104,052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14.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"Улучшение условий и охраны труда в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районе на 2014-2016 годы".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обучения специалистов по охране труда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районного смотра - конкурса по "Организации работы по улучшению условий и охраны труда в Кожевниковском районе"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конкурса "Я рисую безопасный мир"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607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 районного конкурса "Лучший коллективный договор" 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1572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проведения специальной оценки условий труда  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344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74866"/>
              </p:ext>
            </p:extLst>
          </p:nvPr>
        </p:nvGraphicFramePr>
        <p:xfrm>
          <a:off x="37208" y="980728"/>
          <a:ext cx="9071296" cy="551607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902944"/>
                <a:gridCol w="1080120"/>
                <a:gridCol w="1080120"/>
                <a:gridCol w="1008112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7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15.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муниципальной службы в Администрации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на   2015-2017 годы"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Программно-техническое сопровождение сайта ОМС ООО "Студия-15"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Программно-техническое сопровождение АИС "Реестр муниципальных услуг " ОГБУ "Областной центр автоматизированных информационных ресурсов"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16.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"Профилактика террористической и экстремистской деятельности в муниципальном образовании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Кожевниковский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 на 2015-2017 годы"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1 436,91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1 436,91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Ограждение территорий образовательных учреждений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79,898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79,898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и установка систем видеонаблюдения 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1 357,01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1 357,01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715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794131"/>
              </p:ext>
            </p:extLst>
          </p:nvPr>
        </p:nvGraphicFramePr>
        <p:xfrm>
          <a:off x="37208" y="980728"/>
          <a:ext cx="9071296" cy="607276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902944"/>
                <a:gridCol w="1080120"/>
                <a:gridCol w="1080120"/>
                <a:gridCol w="1008112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7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"Организация отдыха и оздоровления детей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на 2015-2019 годы"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388,6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388,6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условий для оздоровления детей (летние оздоровительные лагеря)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388,6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388,6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Подготовка документации по планировке и  межеванию территорий 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с.Кожевниково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Улучшение жилищных условий молодых семей Кожевниковского района 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158,949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158,949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"Модернизация коммунальной инфраструктуры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в 2014-2017 годах"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891,905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891,905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 количества аварий в системах отопления в отопительный сезон, водоснабжения и водоотведения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194,447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194,447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607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Приведение объектов коммунальной инфраструктуры в соответствие с современными требованиями к надёжности, качеству их работы и энергетической эффективности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209,438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209,438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48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64829"/>
              </p:ext>
            </p:extLst>
          </p:nvPr>
        </p:nvGraphicFramePr>
        <p:xfrm>
          <a:off x="37208" y="980728"/>
          <a:ext cx="9071296" cy="578970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902944"/>
                <a:gridCol w="1080120"/>
                <a:gridCol w="1080120"/>
                <a:gridCol w="1008112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7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 МП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"Модернизация коммунальной инфраструктуры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в 2014-2017 годах"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891,905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891,905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 количества аварий в системах отопления в отопительный сезон, водоснабжения и водоотведения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139,12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139,12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Приведение объектов коммунальной инфраструктуры в соответствие с современными требованиями к надёжности, качеству их работы и энергетической эффективности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348,9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348,9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 ВЦП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«Информационное   и техническое обслуживание процесса реформирования муниципальных финансов».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Закупка товаров, работ и услуг в сфере информационно-коммуникационных технологий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607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.ВЦП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"Владение, пользование и распоряжение имуществом, находящимся в собственности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(земельные ресурсы)"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64,45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64,45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582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777432"/>
              </p:ext>
            </p:extLst>
          </p:nvPr>
        </p:nvGraphicFramePr>
        <p:xfrm>
          <a:off x="37208" y="980728"/>
          <a:ext cx="9071296" cy="606402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902944"/>
                <a:gridCol w="1080120"/>
                <a:gridCol w="1080120"/>
                <a:gridCol w="1008112"/>
              </a:tblGrid>
              <a:tr h="1080811">
                <a:tc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7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21.ВЦП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"Приватизация муниципального имущества"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42,52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42,52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 ВЦП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"Автоматизированный учет муниципального имущества"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164,4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164,4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 ВЦП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"Организация различных форм воспитания, содействующих формированию здорового образа жизни и законопослушного поведения".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547,194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547,194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24.ВЦП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"Формирование позитивного  социального имиджа образовательных учреждений, повышение престижа работников системы образования".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208,213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208,213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9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ВЦП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"Формирование здорового образа жизни обучающихся и достижение спортивных результатов".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482,539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482,539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607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 ВЦП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"Поддержание минимально гарантированного уровня бюджетной обеспеченности сельских поселений при распределении дотации на выравнивание бюджетной обеспеченности между поселениями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района"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4 602,40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4 602,40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702" y="0"/>
            <a:ext cx="82732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2016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463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Группа 6"/>
          <p:cNvGrpSpPr>
            <a:grpSpLocks/>
          </p:cNvGrpSpPr>
          <p:nvPr/>
        </p:nvGrpSpPr>
        <p:grpSpPr bwMode="auto">
          <a:xfrm>
            <a:off x="683569" y="88986"/>
            <a:ext cx="8280920" cy="747726"/>
            <a:chOff x="0" y="0"/>
            <a:chExt cx="9144000" cy="9807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7324" y="188643"/>
              <a:ext cx="8497647" cy="60552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ln w="1905"/>
                  <a:solidFill>
                    <a:schemeClr val="accent1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Межбюджетные трансферты бюджетам </a:t>
              </a:r>
              <a:r>
                <a:rPr lang="ru-RU" sz="2400" b="1" dirty="0">
                  <a:ln w="1905"/>
                  <a:solidFill>
                    <a:schemeClr val="accent1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поселений</a:t>
              </a:r>
            </a:p>
          </p:txBody>
        </p:sp>
      </p:grpSp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827100" y="692695"/>
            <a:ext cx="8064897" cy="3053074"/>
          </a:xfrm>
          <a:prstGeom prst="roundRect">
            <a:avLst>
              <a:gd name="adj" fmla="val 1145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sz="2000" dirty="0">
                <a:solidFill>
                  <a:srgbClr val="006600"/>
                </a:solidFill>
                <a:latin typeface="Times New Roman" pitchFamily="18" charset="0"/>
              </a:rPr>
              <a:t>   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Из бюджета муниципального 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района  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бюджетам 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сельских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поселений могут предоставляться 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межбюджетные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трансферты в форме: </a:t>
            </a:r>
            <a:endParaRPr lang="ru-RU" alt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Дотаций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 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(без целевого назначения) и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Иных 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межбюджетных трансфертов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(на конкретные цели)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100" y="3745769"/>
            <a:ext cx="5426745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межбюджетных трансфертов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4 602 тыс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</a:p>
          <a:p>
            <a:pPr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ОБ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23 124 тыс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5524560"/>
            <a:ext cx="91440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</a:rPr>
              <a:t>Расходы 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</a:rPr>
              <a:t>местного бюджета на предоставление межбюджетных трансфертов бюджетам поселений за 2016 год составили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28 742,6тысяч рублей.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DD\Desktop\Для бюджета для граждан\презентация\деньги\13097315-Хорошая-дол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45" y="3655609"/>
            <a:ext cx="2890155" cy="19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900113" y="908050"/>
            <a:ext cx="8243887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решением Думы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района «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за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 год», можно ознакомится на официальном сайте Администрации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en-US" altLang="ru-RU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www.kogtomskinvest.ru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разделе Администрация района - Финансы </a:t>
            </a:r>
            <a:r>
              <a:rPr lang="en-US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для граждан.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</a:rPr>
              <a:t> </a:t>
            </a:r>
            <a:endParaRPr lang="ru-RU" altLang="ru-RU" sz="1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для граждан» подготовлен Управлением финансов Администрации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с.Кожевниково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ул. Гагарина,17</a:t>
            </a:r>
            <a:endParaRPr lang="ru-RU" alt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работы  Управления финансов:</a:t>
            </a:r>
            <a:endParaRPr lang="ru-RU" alt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понедельника  по пятницу - с 9-00 до 17-00;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суббота, воскресенье - выходные дни.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Обеденный перерыв - с 13-00 до 14-00.</a:t>
            </a:r>
            <a:endParaRPr lang="en-US" alt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kojevnik@findep.org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8(38244) 2-12-16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Леонидовна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Вильт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финансов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8(38244) 2- 13-45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Елена Николаевна Михайлова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бюджетного отдела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8(38244) 2-21-69   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Екатерина Витальевна Негонов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главный специалист по доходам консолидированного бюджета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0825" y="115888"/>
            <a:ext cx="8569325" cy="792162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-15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lang="ru-RU" sz="2800" b="1" spc="-15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Уважаемые жители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800" b="1" spc="-15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района!</a:t>
            </a:r>
            <a:endParaRPr lang="ru-RU" sz="2800" b="1" spc="-15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4820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275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340768"/>
            <a:ext cx="8640960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об исполнении бюджета по доходам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7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19572"/>
              </p:ext>
            </p:extLst>
          </p:nvPr>
        </p:nvGraphicFramePr>
        <p:xfrm>
          <a:off x="251520" y="1166944"/>
          <a:ext cx="8784976" cy="550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993276" y="0"/>
            <a:ext cx="8150724" cy="707886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КОНСОЛИДИРОВАННОГО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за 2015-16 годы (тыс. руб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58521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DD\Desktop\Для бюджета для граждан\презентация\деньги\11859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04" y="4481015"/>
            <a:ext cx="1799862" cy="236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Скругленный прямоугольник 49"/>
          <p:cNvSpPr/>
          <p:nvPr/>
        </p:nvSpPr>
        <p:spPr>
          <a:xfrm>
            <a:off x="6291466" y="2043371"/>
            <a:ext cx="2016224" cy="659177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286512" y="3000372"/>
            <a:ext cx="2071702" cy="6251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313006" y="3845492"/>
            <a:ext cx="1973144" cy="661392"/>
          </a:xfrm>
          <a:prstGeom prst="roundRect">
            <a:avLst/>
          </a:prstGeom>
          <a:solidFill>
            <a:srgbClr val="66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851920" y="2075527"/>
            <a:ext cx="1944216" cy="659179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851920" y="2964822"/>
            <a:ext cx="1944216" cy="5981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</a:t>
            </a: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840233" y="3784730"/>
            <a:ext cx="1944216" cy="661392"/>
          </a:xfrm>
          <a:prstGeom prst="roundRect">
            <a:avLst/>
          </a:prstGeom>
          <a:solidFill>
            <a:srgbClr val="66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382" name="TextBox 22"/>
          <p:cNvSpPr txBox="1">
            <a:spLocks noChangeArrowheads="1"/>
          </p:cNvSpPr>
          <p:nvPr/>
        </p:nvSpPr>
        <p:spPr bwMode="auto">
          <a:xfrm>
            <a:off x="885772" y="12699"/>
            <a:ext cx="8258228" cy="1200329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БЮДЖЕТА муниципального образования «</a:t>
            </a:r>
            <a:r>
              <a:rPr lang="ru-RU" alt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за 2015-16 годы (тыс. руб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95509" y="2162379"/>
            <a:ext cx="1871933" cy="659178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3446" y="1415086"/>
            <a:ext cx="1973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года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9705" y="1387593"/>
            <a:ext cx="1973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году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88" y="1415086"/>
            <a:ext cx="1820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9485" name="Прямоугольник 23"/>
          <p:cNvSpPr>
            <a:spLocks noChangeArrowheads="1"/>
          </p:cNvSpPr>
          <p:nvPr/>
        </p:nvSpPr>
        <p:spPr bwMode="auto">
          <a:xfrm>
            <a:off x="215900" y="2282299"/>
            <a:ext cx="13796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9486" name="Прямоугольник 24"/>
          <p:cNvSpPr>
            <a:spLocks noChangeArrowheads="1"/>
          </p:cNvSpPr>
          <p:nvPr/>
        </p:nvSpPr>
        <p:spPr bwMode="auto">
          <a:xfrm>
            <a:off x="107504" y="2985206"/>
            <a:ext cx="1557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19487" name="Прямоугольник 25"/>
          <p:cNvSpPr>
            <a:spLocks noChangeArrowheads="1"/>
          </p:cNvSpPr>
          <p:nvPr/>
        </p:nvSpPr>
        <p:spPr bwMode="auto">
          <a:xfrm>
            <a:off x="107505" y="3937825"/>
            <a:ext cx="13926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(дефицит-</a:t>
            </a:r>
          </a:p>
          <a:p>
            <a:pPr eaLnBrk="1" hangingPunct="1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профицит+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95509" y="2964822"/>
            <a:ext cx="1882615" cy="6215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95508" y="3828286"/>
            <a:ext cx="1931823" cy="678598"/>
          </a:xfrm>
          <a:prstGeom prst="roundRect">
            <a:avLst/>
          </a:prstGeom>
          <a:solidFill>
            <a:srgbClr val="66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494" name="Прямоугольник 34"/>
          <p:cNvSpPr>
            <a:spLocks noChangeArrowheads="1"/>
          </p:cNvSpPr>
          <p:nvPr/>
        </p:nvSpPr>
        <p:spPr bwMode="auto">
          <a:xfrm>
            <a:off x="3907945" y="2142128"/>
            <a:ext cx="1813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646 875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5" name="Прямоугольник 35"/>
          <p:cNvSpPr>
            <a:spLocks noChangeArrowheads="1"/>
          </p:cNvSpPr>
          <p:nvPr/>
        </p:nvSpPr>
        <p:spPr bwMode="auto">
          <a:xfrm>
            <a:off x="6319358" y="3033694"/>
            <a:ext cx="1853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664 873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61395" y="3033694"/>
            <a:ext cx="1934742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684 455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9" name="Прямоугольник 38"/>
          <p:cNvSpPr>
            <a:spLocks noChangeArrowheads="1"/>
          </p:cNvSpPr>
          <p:nvPr/>
        </p:nvSpPr>
        <p:spPr bwMode="auto">
          <a:xfrm>
            <a:off x="6319358" y="2142128"/>
            <a:ext cx="1997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655 103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0" name="Прямоугольник 39"/>
          <p:cNvSpPr>
            <a:spLocks noChangeArrowheads="1"/>
          </p:cNvSpPr>
          <p:nvPr/>
        </p:nvSpPr>
        <p:spPr bwMode="auto">
          <a:xfrm>
            <a:off x="1675973" y="2142128"/>
            <a:ext cx="181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659 702</a:t>
            </a:r>
            <a:endParaRPr lang="ru-RU" alt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1" name="Прямоугольник 41"/>
          <p:cNvSpPr>
            <a:spLocks noChangeArrowheads="1"/>
          </p:cNvSpPr>
          <p:nvPr/>
        </p:nvSpPr>
        <p:spPr bwMode="auto">
          <a:xfrm>
            <a:off x="1595508" y="2985207"/>
            <a:ext cx="1892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645 796</a:t>
            </a:r>
            <a:endParaRPr lang="ru-RU" alt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2" name="Прямоугольник 42"/>
          <p:cNvSpPr>
            <a:spLocks noChangeArrowheads="1"/>
          </p:cNvSpPr>
          <p:nvPr/>
        </p:nvSpPr>
        <p:spPr bwMode="auto">
          <a:xfrm>
            <a:off x="3861395" y="3897710"/>
            <a:ext cx="1860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-37 580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3" name="Прямоугольник 43"/>
          <p:cNvSpPr>
            <a:spLocks noChangeArrowheads="1"/>
          </p:cNvSpPr>
          <p:nvPr/>
        </p:nvSpPr>
        <p:spPr bwMode="auto">
          <a:xfrm>
            <a:off x="6319358" y="3904230"/>
            <a:ext cx="1925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-9 770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4" name="Прямоугольник 45"/>
          <p:cNvSpPr>
            <a:spLocks noChangeArrowheads="1"/>
          </p:cNvSpPr>
          <p:nvPr/>
        </p:nvSpPr>
        <p:spPr bwMode="auto">
          <a:xfrm>
            <a:off x="1714500" y="3871716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+13 906</a:t>
            </a:r>
            <a:endParaRPr lang="ru-RU" alt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8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3081</TotalTime>
  <Words>5159</Words>
  <Application>Microsoft Office PowerPoint</Application>
  <PresentationFormat>Экран (4:3)</PresentationFormat>
  <Paragraphs>1293</Paragraphs>
  <Slides>68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0" baseType="lpstr">
      <vt:lpstr>Воздушный поток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Уважаемые жители Кожевниковского района!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301</cp:revision>
  <cp:lastPrinted>2017-04-26T06:58:58Z</cp:lastPrinted>
  <dcterms:created xsi:type="dcterms:W3CDTF">2016-05-27T10:35:00Z</dcterms:created>
  <dcterms:modified xsi:type="dcterms:W3CDTF">2017-07-19T10:25:57Z</dcterms:modified>
</cp:coreProperties>
</file>