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charts/chart7.xml" ContentType="application/vnd.openxmlformats-officedocument.drawingml.chart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diagrams/layout13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charts/chart8.xml" ContentType="application/vnd.openxmlformats-officedocument.drawingml.char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charts/chart9.xml" ContentType="application/vnd.openxmlformats-officedocument.drawingml.char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charts/chart5.xml" ContentType="application/vnd.openxmlformats-officedocument.drawingml.chart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charts/chart6.xml" ContentType="application/vnd.openxmlformats-officedocument.drawingml.chart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89" r:id="rId2"/>
    <p:sldId id="316" r:id="rId3"/>
    <p:sldId id="314" r:id="rId4"/>
    <p:sldId id="315" r:id="rId5"/>
    <p:sldId id="267" r:id="rId6"/>
    <p:sldId id="302" r:id="rId7"/>
    <p:sldId id="264" r:id="rId8"/>
    <p:sldId id="301" r:id="rId9"/>
    <p:sldId id="257" r:id="rId10"/>
    <p:sldId id="263" r:id="rId11"/>
    <p:sldId id="318" r:id="rId12"/>
    <p:sldId id="258" r:id="rId13"/>
    <p:sldId id="259" r:id="rId14"/>
    <p:sldId id="260" r:id="rId15"/>
    <p:sldId id="262" r:id="rId16"/>
    <p:sldId id="266" r:id="rId17"/>
    <p:sldId id="308" r:id="rId18"/>
    <p:sldId id="291" r:id="rId19"/>
    <p:sldId id="294" r:id="rId20"/>
    <p:sldId id="292" r:id="rId21"/>
    <p:sldId id="319" r:id="rId22"/>
    <p:sldId id="293" r:id="rId23"/>
    <p:sldId id="295" r:id="rId24"/>
    <p:sldId id="329" r:id="rId25"/>
    <p:sldId id="320" r:id="rId26"/>
    <p:sldId id="322" r:id="rId27"/>
    <p:sldId id="284" r:id="rId28"/>
    <p:sldId id="272" r:id="rId29"/>
    <p:sldId id="271" r:id="rId30"/>
    <p:sldId id="323" r:id="rId31"/>
    <p:sldId id="273" r:id="rId32"/>
    <p:sldId id="324" r:id="rId33"/>
    <p:sldId id="275" r:id="rId34"/>
    <p:sldId id="277" r:id="rId35"/>
    <p:sldId id="325" r:id="rId36"/>
    <p:sldId id="276" r:id="rId37"/>
    <p:sldId id="326" r:id="rId38"/>
    <p:sldId id="328" r:id="rId39"/>
    <p:sldId id="327" r:id="rId40"/>
    <p:sldId id="286" r:id="rId41"/>
    <p:sldId id="279" r:id="rId42"/>
    <p:sldId id="283" r:id="rId43"/>
    <p:sldId id="281" r:id="rId44"/>
    <p:sldId id="282" r:id="rId45"/>
    <p:sldId id="300" r:id="rId46"/>
    <p:sldId id="288" r:id="rId47"/>
    <p:sldId id="311" r:id="rId48"/>
    <p:sldId id="330" r:id="rId49"/>
    <p:sldId id="335" r:id="rId50"/>
    <p:sldId id="334" r:id="rId51"/>
    <p:sldId id="332" r:id="rId52"/>
    <p:sldId id="333" r:id="rId53"/>
    <p:sldId id="337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33"/>
    <a:srgbClr val="F2907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3;&#1072;&#1095;&#1072;&#1083;&#1100;&#1085;&#1080;&#1082;\Desktop\&#1044;&#1054;&#1061;&#1054;&#1044;&#1067;%20&#1055;&#1054;&#1057;&#1045;&#1051;&#1045;&#1053;&#1048;&#1049;%20&#1053;&#1040;%202018\&#1048;&#1052;&#1059;&#1065;&#1045;&#1057;&#1058;&#1042;&#1045;&#1053;&#1053;&#1067;&#1045;%20&#1053;&#1040;&#1051;&#1054;&#1043;&#1048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95;&#1072;&#1083;&#1100;&#1085;&#1080;&#1082;\Desktop\&#1044;&#1054;&#1061;&#1054;&#1044;&#1067;%20&#1055;&#1054;&#1057;&#1045;&#1051;&#1045;&#1053;&#1048;&#1049;%20&#1053;&#1040;%202018\&#1048;&#1052;&#1059;&#1065;&#1045;&#1057;&#1058;&#1042;&#1045;&#1053;&#1053;&#1067;&#1045;%20&#1053;&#1040;&#1051;&#1054;&#1043;&#1048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95;&#1072;&#1083;&#1100;&#1085;&#1080;&#1082;\Desktop\&#1044;&#1054;&#1061;&#1054;&#1044;&#1067;%20&#1055;&#1054;&#1057;&#1045;&#1051;&#1045;&#1053;&#1048;&#1049;%20&#1053;&#1040;%202018\&#1048;&#1052;&#1059;&#1065;&#1045;&#1057;&#1058;&#1042;&#1045;&#1053;&#1053;&#1067;&#1045;%20&#1053;&#1040;&#1051;&#1054;&#1043;&#104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floor>
      <c:spPr>
        <a:noFill/>
      </c:spPr>
    </c:floor>
    <c:plotArea>
      <c:layout>
        <c:manualLayout>
          <c:layoutTarget val="inner"/>
          <c:xMode val="edge"/>
          <c:yMode val="edge"/>
          <c:x val="0.16566390177855481"/>
          <c:y val="7.4074074074074084E-2"/>
          <c:w val="0.75599029879194979"/>
          <c:h val="0.77658974919801671"/>
        </c:manualLayout>
      </c:layout>
      <c:bar3DChart>
        <c:barDir val="col"/>
        <c:grouping val="standard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'[Диаграмма в Microsoft PowerPoint]осн.характ бюдж. (2)'!$A$3:$A$8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(-), профицит (+)</c:v>
                </c:pt>
              </c:strCache>
            </c:strRef>
          </c:cat>
          <c:val>
            <c:numRef>
              <c:f>'[Диаграмма в Microsoft PowerPoint]осн.характ бюдж. (2)'!$B$3:$B$8</c:f>
              <c:numCache>
                <c:formatCode>#,##0</c:formatCode>
                <c:ptCount val="3"/>
                <c:pt idx="0">
                  <c:v>626215.147</c:v>
                </c:pt>
                <c:pt idx="1">
                  <c:v>626215.147</c:v>
                </c:pt>
                <c:pt idx="2">
                  <c:v>0</c:v>
                </c:pt>
              </c:numCache>
            </c:numRef>
          </c:val>
        </c:ser>
        <c:shape val="cylinder"/>
        <c:axId val="139870208"/>
        <c:axId val="139871744"/>
        <c:axId val="128152896"/>
      </c:bar3DChart>
      <c:catAx>
        <c:axId val="139870208"/>
        <c:scaling>
          <c:orientation val="minMax"/>
        </c:scaling>
        <c:axPos val="b"/>
        <c:tickLblPos val="nextTo"/>
        <c:spPr>
          <a:noFill/>
          <a:ln w="38100" cap="flat" cmpd="sng" algn="ctr">
            <a:solidFill>
              <a:schemeClr val="accent4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871744"/>
        <c:crosses val="autoZero"/>
        <c:auto val="1"/>
        <c:lblAlgn val="ctr"/>
        <c:lblOffset val="100"/>
      </c:catAx>
      <c:valAx>
        <c:axId val="139871744"/>
        <c:scaling>
          <c:orientation val="minMax"/>
        </c:scaling>
        <c:delete val="1"/>
        <c:axPos val="l"/>
        <c:numFmt formatCode="#,##0" sourceLinked="1"/>
        <c:tickLblPos val="nextTo"/>
        <c:crossAx val="139870208"/>
        <c:crosses val="autoZero"/>
        <c:crossBetween val="between"/>
      </c:valAx>
      <c:serAx>
        <c:axId val="128152896"/>
        <c:scaling>
          <c:orientation val="minMax"/>
        </c:scaling>
        <c:delete val="1"/>
        <c:axPos val="b"/>
        <c:tickLblPos val="nextTo"/>
        <c:crossAx val="139871744"/>
        <c:crosses val="autoZero"/>
      </c:ser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200"/>
      <c:perspective val="30"/>
    </c:view3D>
    <c:plotArea>
      <c:layout>
        <c:manualLayout>
          <c:layoutTarget val="inner"/>
          <c:xMode val="edge"/>
          <c:yMode val="edge"/>
          <c:x val="6.2835196297325964E-3"/>
          <c:y val="0"/>
          <c:w val="0.99371648037026616"/>
          <c:h val="0.97558011611995477"/>
        </c:manualLayout>
      </c:layout>
      <c:pie3DChart>
        <c:varyColors val="1"/>
        <c:ser>
          <c:idx val="0"/>
          <c:order val="0"/>
          <c:spPr>
            <a:ln>
              <a:solidFill>
                <a:srgbClr val="002060"/>
              </a:solidFill>
            </a:ln>
          </c:spPr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explosion val="5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8.5238625679688262E-2"/>
                  <c:y val="0.1686384405273384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</a:t>
                    </a:r>
                    <a:r>
                      <a:rPr lang="ru-RU" dirty="0" smtClean="0"/>
                      <a:t>8,5%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7.3388623200851474E-2"/>
                  <c:y val="5.033254727986022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solidFill>
                          <a:srgbClr val="002060"/>
                        </a:solidFill>
                      </a:rPr>
                      <a:t>Национальная оборона
</a:t>
                    </a:r>
                    <a:r>
                      <a:rPr lang="ru-RU" sz="1400" dirty="0" smtClean="0">
                        <a:solidFill>
                          <a:srgbClr val="002060"/>
                        </a:solidFill>
                      </a:rPr>
                      <a:t>0,2</a:t>
                    </a:r>
                    <a:r>
                      <a:rPr lang="ru-RU" sz="1400" baseline="0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ru-RU" sz="1400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ru-RU" sz="1100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4.7711856454094634E-2"/>
                  <c:y val="-3.018499648730478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</a:t>
                    </a:r>
                    <a:r>
                      <a:rPr lang="ru-RU" dirty="0" smtClean="0"/>
                      <a:t>15,2 %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5.6260302665989026E-2"/>
                  <c:y val="-6.096432298434012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
</a:t>
                    </a:r>
                    <a:r>
                      <a:rPr lang="ru-RU" dirty="0" smtClean="0"/>
                      <a:t>2,9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0.10179105816906349"/>
                  <c:y val="-0.3478695523506373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
</a:t>
                    </a:r>
                    <a:r>
                      <a:rPr lang="ru-RU" dirty="0" smtClean="0"/>
                      <a:t>55,9 %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0.12044524780401619"/>
                  <c:y val="1.094408970341740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 
</a:t>
                    </a:r>
                    <a:r>
                      <a:rPr lang="ru-RU" dirty="0" smtClean="0"/>
                      <a:t>5,7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6"/>
              <c:delete val="1"/>
            </c:dLbl>
            <c:dLbl>
              <c:idx val="7"/>
              <c:layout>
                <c:manualLayout>
                  <c:x val="0.12200591910846847"/>
                  <c:y val="0.1207248920522456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</a:t>
                    </a:r>
                    <a:r>
                      <a:rPr lang="ru-RU" dirty="0" smtClean="0"/>
                      <a:t>5,2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8"/>
              <c:layout>
                <c:manualLayout>
                  <c:x val="3.2377040835297237E-2"/>
                  <c:y val="0.1402234706805485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</a:t>
                    </a:r>
                    <a:r>
                      <a:rPr lang="ru-RU" dirty="0" smtClean="0"/>
                      <a:t>0,9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9"/>
              <c:layout>
                <c:manualLayout>
                  <c:x val="-4.3229145456380354E-3"/>
                  <c:y val="0.13134271572501768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002060"/>
                        </a:solidFill>
                      </a:rPr>
                      <a:t>Межбюджетные трансферты общего характера бюджетам 
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5,3</a:t>
                    </a:r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Лист2!$A$5:$A$14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 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Лист2!$B$5:$B$14</c:f>
              <c:numCache>
                <c:formatCode>#,##0</c:formatCode>
                <c:ptCount val="10"/>
                <c:pt idx="0">
                  <c:v>46660.876000000011</c:v>
                </c:pt>
                <c:pt idx="1">
                  <c:v>50.15</c:v>
                </c:pt>
                <c:pt idx="2">
                  <c:v>64149.558000000012</c:v>
                </c:pt>
                <c:pt idx="3">
                  <c:v>5259.6780000000008</c:v>
                </c:pt>
                <c:pt idx="4">
                  <c:v>344034.40399999998</c:v>
                </c:pt>
                <c:pt idx="5">
                  <c:v>33680.882000000012</c:v>
                </c:pt>
                <c:pt idx="6">
                  <c:v>540</c:v>
                </c:pt>
                <c:pt idx="7">
                  <c:v>30430.32</c:v>
                </c:pt>
                <c:pt idx="8" formatCode="#,##0.00">
                  <c:v>5481.8550000000014</c:v>
                </c:pt>
                <c:pt idx="9" formatCode="#,##0.00">
                  <c:v>32250.324000000001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70"/>
      <c:rAngAx val="1"/>
    </c:view3D>
    <c:sideWall>
      <c:spPr>
        <a:noFill/>
      </c:spPr>
    </c:sideWall>
    <c:backWall>
      <c:spPr>
        <a:noFill/>
      </c:spPr>
    </c:backWall>
    <c:plotArea>
      <c:layout/>
      <c:bar3DChart>
        <c:barDir val="bar"/>
        <c:grouping val="percentStacked"/>
        <c:ser>
          <c:idx val="0"/>
          <c:order val="0"/>
          <c:tx>
            <c:strRef>
              <c:f>'[Диаграмма в Microsoft Office PowerPoint]соц.сфера'!$A$19</c:f>
              <c:strCache>
                <c:ptCount val="1"/>
                <c:pt idx="0">
                  <c:v>общегосударственные расходы</c:v>
                </c:pt>
              </c:strCache>
            </c:strRef>
          </c:tx>
          <c:cat>
            <c:strRef>
              <c:f>'[Диаграмма в Microsoft Office PowerPoint]соц.сфера'!$B$18:$H$18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прогноз</c:v>
                </c:pt>
              </c:strCache>
            </c:strRef>
          </c:cat>
          <c:val>
            <c:numRef>
              <c:f>'[Диаграмма в Microsoft Office PowerPoint]соц.сфера'!$B$19:$H$19</c:f>
            </c:numRef>
          </c:val>
        </c:ser>
        <c:ser>
          <c:idx val="1"/>
          <c:order val="1"/>
          <c:tx>
            <c:strRef>
              <c:f>'[Диаграмма в Microsoft Office PowerPoint]соц.сфера'!$A$20</c:f>
              <c:strCache>
                <c:ptCount val="1"/>
                <c:pt idx="0">
                  <c:v>национальная безопасность</c:v>
                </c:pt>
              </c:strCache>
            </c:strRef>
          </c:tx>
          <c:cat>
            <c:strRef>
              <c:f>'[Диаграмма в Microsoft Office PowerPoint]соц.сфера'!$B$18:$H$18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прогноз</c:v>
                </c:pt>
              </c:strCache>
            </c:strRef>
          </c:cat>
          <c:val>
            <c:numRef>
              <c:f>'[Диаграмма в Microsoft Office PowerPoint]соц.сфера'!$B$20:$H$20</c:f>
            </c:numRef>
          </c:val>
        </c:ser>
        <c:ser>
          <c:idx val="2"/>
          <c:order val="2"/>
          <c:tx>
            <c:strRef>
              <c:f>'[Диаграмма в Microsoft Office PowerPoint]соц.сфера'!$A$21</c:f>
              <c:strCache>
                <c:ptCount val="1"/>
                <c:pt idx="0">
                  <c:v>национальная оборона</c:v>
                </c:pt>
              </c:strCache>
            </c:strRef>
          </c:tx>
          <c:cat>
            <c:strRef>
              <c:f>'[Диаграмма в Microsoft Office PowerPoint]соц.сфера'!$B$18:$H$18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прогноз</c:v>
                </c:pt>
              </c:strCache>
            </c:strRef>
          </c:cat>
          <c:val>
            <c:numRef>
              <c:f>'[Диаграмма в Microsoft Office PowerPoint]соц.сфера'!$B$21:$H$21</c:f>
            </c:numRef>
          </c:val>
        </c:ser>
        <c:ser>
          <c:idx val="3"/>
          <c:order val="3"/>
          <c:tx>
            <c:strRef>
              <c:f>'[Диаграмма в Microsoft Office PowerPoint]соц.сфера'!$A$22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cat>
            <c:strRef>
              <c:f>'[Диаграмма в Microsoft Office PowerPoint]соц.сфера'!$B$18:$H$18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прогноз</c:v>
                </c:pt>
              </c:strCache>
            </c:strRef>
          </c:cat>
          <c:val>
            <c:numRef>
              <c:f>'[Диаграмма в Microsoft Office PowerPoint]соц.сфера'!$B$22:$H$22</c:f>
            </c:numRef>
          </c:val>
        </c:ser>
        <c:ser>
          <c:idx val="4"/>
          <c:order val="4"/>
          <c:tx>
            <c:strRef>
              <c:f>'[Диаграмма в Microsoft Office PowerPoint]соц.сфера'!$A$23</c:f>
              <c:strCache>
                <c:ptCount val="1"/>
                <c:pt idx="0">
                  <c:v>ЖКХ</c:v>
                </c:pt>
              </c:strCache>
            </c:strRef>
          </c:tx>
          <c:cat>
            <c:strRef>
              <c:f>'[Диаграмма в Microsoft Office PowerPoint]соц.сфера'!$B$18:$H$18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прогноз</c:v>
                </c:pt>
              </c:strCache>
            </c:strRef>
          </c:cat>
          <c:val>
            <c:numRef>
              <c:f>'[Диаграмма в Microsoft Office PowerPoint]соц.сфера'!$B$23:$H$23</c:f>
            </c:numRef>
          </c:val>
        </c:ser>
        <c:ser>
          <c:idx val="5"/>
          <c:order val="5"/>
          <c:tx>
            <c:strRef>
              <c:f>'[Диаграмма в Microsoft Office PowerPoint]соц.сфера'!$A$24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350 275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PowerPoint]соц.сфера'!$B$18:$H$18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прогноз</c:v>
                </c:pt>
              </c:strCache>
            </c:strRef>
          </c:cat>
          <c:val>
            <c:numRef>
              <c:f>'[Диаграмма в Microsoft Office PowerPoint]соц.сфера'!$B$24:$H$24</c:f>
              <c:numCache>
                <c:formatCode>#,##0</c:formatCode>
                <c:ptCount val="6"/>
                <c:pt idx="0">
                  <c:v>416128</c:v>
                </c:pt>
                <c:pt idx="1">
                  <c:v>456984</c:v>
                </c:pt>
                <c:pt idx="2">
                  <c:v>361498</c:v>
                </c:pt>
                <c:pt idx="3">
                  <c:v>372999.38799999986</c:v>
                </c:pt>
                <c:pt idx="4">
                  <c:v>323000.85600000003</c:v>
                </c:pt>
                <c:pt idx="5">
                  <c:v>344034</c:v>
                </c:pt>
              </c:numCache>
            </c:numRef>
          </c:val>
        </c:ser>
        <c:ser>
          <c:idx val="6"/>
          <c:order val="6"/>
          <c:tx>
            <c:strRef>
              <c:f>'[Диаграмма в Microsoft Office PowerPoint]соц.сфера'!$A$25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dLbls>
            <c:dLbl>
              <c:idx val="4"/>
              <c:layout>
                <c:manualLayout>
                  <c:x val="-7.0546494250294123E-3"/>
                  <c:y val="-9.3567010187753062E-3"/>
                </c:manualLayout>
              </c:layout>
              <c:showVal val="1"/>
            </c:dLbl>
            <c:dLbl>
              <c:idx val="5"/>
              <c:layout>
                <c:manualLayout>
                  <c:x val="-7.0546494250294071E-3"/>
                  <c:y val="-4.678350509387644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35 759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PowerPoint]соц.сфера'!$B$18:$H$18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прогноз</c:v>
                </c:pt>
              </c:strCache>
            </c:strRef>
          </c:cat>
          <c:val>
            <c:numRef>
              <c:f>'[Диаграмма в Microsoft Office PowerPoint]соц.сфера'!$B$25:$H$25</c:f>
              <c:numCache>
                <c:formatCode>#,##0</c:formatCode>
                <c:ptCount val="6"/>
                <c:pt idx="0">
                  <c:v>34971</c:v>
                </c:pt>
                <c:pt idx="1">
                  <c:v>39287</c:v>
                </c:pt>
                <c:pt idx="2">
                  <c:v>37867</c:v>
                </c:pt>
                <c:pt idx="3">
                  <c:v>43427.919000000002</c:v>
                </c:pt>
                <c:pt idx="4">
                  <c:v>31883.737000000001</c:v>
                </c:pt>
                <c:pt idx="5">
                  <c:v>33680</c:v>
                </c:pt>
              </c:numCache>
            </c:numRef>
          </c:val>
        </c:ser>
        <c:ser>
          <c:idx val="7"/>
          <c:order val="7"/>
          <c:tx>
            <c:strRef>
              <c:f>'[Диаграмма в Microsoft Office PowerPoint]соц.сфера'!$A$26</c:f>
              <c:strCache>
                <c:ptCount val="1"/>
                <c:pt idx="0">
                  <c:v>здравоохранение</c:v>
                </c:pt>
              </c:strCache>
            </c:strRef>
          </c:tx>
          <c:cat>
            <c:strRef>
              <c:f>'[Диаграмма в Microsoft Office PowerPoint]соц.сфера'!$B$18:$H$18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прогноз</c:v>
                </c:pt>
              </c:strCache>
            </c:strRef>
          </c:cat>
          <c:val>
            <c:numRef>
              <c:f>'[Диаграмма в Microsoft Office PowerPoint]соц.сфера'!$B$26:$H$26</c:f>
              <c:numCache>
                <c:formatCode>General</c:formatCode>
                <c:ptCount val="6"/>
                <c:pt idx="2" formatCode="#,##0">
                  <c:v>4136</c:v>
                </c:pt>
                <c:pt idx="3" formatCode="#,##0">
                  <c:v>120</c:v>
                </c:pt>
                <c:pt idx="4" formatCode="#,##0">
                  <c:v>320</c:v>
                </c:pt>
                <c:pt idx="5" formatCode="#,##0">
                  <c:v>540</c:v>
                </c:pt>
              </c:numCache>
            </c:numRef>
          </c:val>
        </c:ser>
        <c:ser>
          <c:idx val="8"/>
          <c:order val="8"/>
          <c:tx>
            <c:strRef>
              <c:f>'[Диаграмма в Microsoft Office PowerPoint]соц.сфера'!$A$27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32 685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PowerPoint]соц.сфера'!$B$18:$H$18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прогноз</c:v>
                </c:pt>
              </c:strCache>
            </c:strRef>
          </c:cat>
          <c:val>
            <c:numRef>
              <c:f>'[Диаграмма в Microsoft Office PowerPoint]соц.сфера'!$B$27:$H$27</c:f>
              <c:numCache>
                <c:formatCode>#,##0</c:formatCode>
                <c:ptCount val="6"/>
                <c:pt idx="0">
                  <c:v>59484</c:v>
                </c:pt>
                <c:pt idx="1">
                  <c:v>42287</c:v>
                </c:pt>
                <c:pt idx="2">
                  <c:v>51171</c:v>
                </c:pt>
                <c:pt idx="3">
                  <c:v>44156.985000000001</c:v>
                </c:pt>
                <c:pt idx="4">
                  <c:v>34106.637999999999</c:v>
                </c:pt>
                <c:pt idx="5">
                  <c:v>30430</c:v>
                </c:pt>
              </c:numCache>
            </c:numRef>
          </c:val>
        </c:ser>
        <c:ser>
          <c:idx val="9"/>
          <c:order val="9"/>
          <c:tx>
            <c:strRef>
              <c:f>'[Диаграмма в Microsoft Office PowerPoint]соц.сфера'!$A$28</c:f>
              <c:strCache>
                <c:ptCount val="1"/>
                <c:pt idx="0">
                  <c:v>ФК и спорт</c:v>
                </c:pt>
              </c:strCache>
            </c:strRef>
          </c:tx>
          <c:dLbls>
            <c:dLbl>
              <c:idx val="0"/>
              <c:layout>
                <c:manualLayout>
                  <c:x val="5.9259055170247016E-2"/>
                  <c:y val="4.6783505093876444E-3"/>
                </c:manualLayout>
              </c:layout>
              <c:showVal val="1"/>
            </c:dLbl>
            <c:dLbl>
              <c:idx val="1"/>
              <c:layout>
                <c:manualLayout>
                  <c:x val="5.2204405745217612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9506036780164601E-2"/>
                  <c:y val="-1.6161573559156643E-2"/>
                </c:manualLayout>
              </c:layout>
              <c:showVal val="1"/>
            </c:dLbl>
            <c:dLbl>
              <c:idx val="3"/>
              <c:layout>
                <c:manualLayout>
                  <c:x val="7.054649425029412E-2"/>
                  <c:y val="-4.6175924454733702E-3"/>
                </c:manualLayout>
              </c:layout>
              <c:showVal val="1"/>
            </c:dLbl>
            <c:dLbl>
              <c:idx val="4"/>
              <c:layout>
                <c:manualLayout>
                  <c:x val="4.7971616090199967E-2"/>
                  <c:y val="-4.6175924454733277E-3"/>
                </c:manualLayout>
              </c:layout>
              <c:showVal val="1"/>
            </c:dLbl>
            <c:dLbl>
              <c:idx val="5"/>
              <c:layout>
                <c:manualLayout>
                  <c:x val="3.9506036780164601E-2"/>
                  <c:y val="-6.9263886682099877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5 760</a:t>
                    </a:r>
                    <a:endParaRPr lang="en-US" sz="16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PowerPoint]соц.сфера'!$B$18:$H$18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прогноз</c:v>
                </c:pt>
              </c:strCache>
            </c:strRef>
          </c:cat>
          <c:val>
            <c:numRef>
              <c:f>'[Диаграмма в Microsoft Office PowerPoint]соц.сфера'!$B$28:$H$28</c:f>
              <c:numCache>
                <c:formatCode>#,##0</c:formatCode>
                <c:ptCount val="6"/>
                <c:pt idx="0">
                  <c:v>20091</c:v>
                </c:pt>
                <c:pt idx="1">
                  <c:v>5219</c:v>
                </c:pt>
                <c:pt idx="2">
                  <c:v>5687</c:v>
                </c:pt>
                <c:pt idx="3">
                  <c:v>5252.6620000000057</c:v>
                </c:pt>
                <c:pt idx="4">
                  <c:v>5147</c:v>
                </c:pt>
                <c:pt idx="5">
                  <c:v>5481.8550000000014</c:v>
                </c:pt>
              </c:numCache>
            </c:numRef>
          </c:val>
        </c:ser>
        <c:shape val="cylinder"/>
        <c:axId val="141722368"/>
        <c:axId val="141723904"/>
        <c:axId val="0"/>
      </c:bar3DChart>
      <c:catAx>
        <c:axId val="14172236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41723904"/>
        <c:crosses val="autoZero"/>
        <c:auto val="1"/>
        <c:lblAlgn val="ctr"/>
        <c:lblOffset val="100"/>
      </c:catAx>
      <c:valAx>
        <c:axId val="141723904"/>
        <c:scaling>
          <c:orientation val="minMax"/>
        </c:scaling>
        <c:delete val="1"/>
        <c:axPos val="b"/>
        <c:numFmt formatCode="0%" sourceLinked="1"/>
        <c:tickLblPos val="nextTo"/>
        <c:crossAx val="1417223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Percent val="1"/>
          </c:dLbls>
          <c:cat>
            <c:strRef>
              <c:f>Лист1!$A$124:$A$128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 </c:v>
                </c:pt>
                <c:pt idx="4">
                  <c:v>Другие вопросы в области образования  </c:v>
                </c:pt>
              </c:strCache>
            </c:strRef>
          </c:cat>
          <c:val>
            <c:numRef>
              <c:f>Лист1!$B$124:$B$128</c:f>
              <c:numCache>
                <c:formatCode>#,##0.000</c:formatCode>
                <c:ptCount val="5"/>
                <c:pt idx="0">
                  <c:v>74834.195000000007</c:v>
                </c:pt>
                <c:pt idx="1">
                  <c:v>220784.45699999967</c:v>
                </c:pt>
                <c:pt idx="2">
                  <c:v>20626.834999999992</c:v>
                </c:pt>
                <c:pt idx="3">
                  <c:v>2675.9</c:v>
                </c:pt>
                <c:pt idx="4">
                  <c:v>20031.613999999954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Лист1!$A$124:$A$128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 </c:v>
                </c:pt>
                <c:pt idx="4">
                  <c:v>Другие вопросы в области образования  </c:v>
                </c:pt>
              </c:strCache>
            </c:strRef>
          </c:cat>
          <c:val>
            <c:numRef>
              <c:f>Лист1!$C$124:$C$128</c:f>
              <c:numCache>
                <c:formatCode>#,##0.0</c:formatCode>
                <c:ptCount val="5"/>
                <c:pt idx="0">
                  <c:v>22.078044678530489</c:v>
                </c:pt>
                <c:pt idx="1">
                  <c:v>65.137189034653218</c:v>
                </c:pt>
                <c:pt idx="2">
                  <c:v>6.0854557827030424</c:v>
                </c:pt>
                <c:pt idx="3">
                  <c:v>0.78946048334293828</c:v>
                </c:pt>
                <c:pt idx="4">
                  <c:v>5.9098500207702864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15207489602322971"/>
          <c:y val="0.53312871791832572"/>
          <c:w val="0.81153040244969465"/>
          <c:h val="0.4668712820816749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2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title>
      <c:tx>
        <c:rich>
          <a:bodyPr/>
          <a:lstStyle/>
          <a:p>
            <a:pPr>
              <a:defRPr sz="24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Структура доходов сельских поселений на 2018 год  (тыс. руб.)</a:t>
            </a:r>
          </a:p>
        </c:rich>
      </c:tx>
      <c:layout>
        <c:manualLayout>
          <c:xMode val="edge"/>
          <c:yMode val="edge"/>
          <c:x val="0.15683683289588807"/>
          <c:y val="0"/>
        </c:manualLayout>
      </c:layout>
      <c:spPr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title>
    <c:plotArea>
      <c:layout/>
      <c:doughnutChart>
        <c:varyColors val="1"/>
        <c:ser>
          <c:idx val="0"/>
          <c:order val="0"/>
          <c:cat>
            <c:strRef>
              <c:f>'доходы структура'!$A$7:$A$14</c:f>
              <c:strCache>
                <c:ptCount val="8"/>
                <c:pt idx="0">
                  <c:v> Вороновское</c:v>
                </c:pt>
                <c:pt idx="1">
                  <c:v> Кожевниковское</c:v>
                </c:pt>
                <c:pt idx="2">
                  <c:v> Малиновское</c:v>
                </c:pt>
                <c:pt idx="3">
                  <c:v> Новопокровское</c:v>
                </c:pt>
                <c:pt idx="4">
                  <c:v> Песочнодубровское</c:v>
                </c:pt>
                <c:pt idx="5">
                  <c:v> 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'доходы структура'!$B$7:$B$14</c:f>
            </c:numRef>
          </c:val>
        </c:ser>
        <c:ser>
          <c:idx val="1"/>
          <c:order val="1"/>
          <c:cat>
            <c:strRef>
              <c:f>'доходы структура'!$A$7:$A$14</c:f>
              <c:strCache>
                <c:ptCount val="8"/>
                <c:pt idx="0">
                  <c:v> Вороновское</c:v>
                </c:pt>
                <c:pt idx="1">
                  <c:v> Кожевниковское</c:v>
                </c:pt>
                <c:pt idx="2">
                  <c:v> Малиновское</c:v>
                </c:pt>
                <c:pt idx="3">
                  <c:v> Новопокровское</c:v>
                </c:pt>
                <c:pt idx="4">
                  <c:v> Песочнодубровское</c:v>
                </c:pt>
                <c:pt idx="5">
                  <c:v> 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'доходы структура'!$C$7:$C$14</c:f>
            </c:numRef>
          </c:val>
        </c:ser>
        <c:ser>
          <c:idx val="2"/>
          <c:order val="2"/>
          <c:cat>
            <c:strRef>
              <c:f>'доходы структура'!$A$7:$A$14</c:f>
              <c:strCache>
                <c:ptCount val="8"/>
                <c:pt idx="0">
                  <c:v> Вороновское</c:v>
                </c:pt>
                <c:pt idx="1">
                  <c:v> Кожевниковское</c:v>
                </c:pt>
                <c:pt idx="2">
                  <c:v> Малиновское</c:v>
                </c:pt>
                <c:pt idx="3">
                  <c:v> Новопокровское</c:v>
                </c:pt>
                <c:pt idx="4">
                  <c:v> Песочнодубровское</c:v>
                </c:pt>
                <c:pt idx="5">
                  <c:v> 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'доходы структура'!$D$7:$D$14</c:f>
            </c:numRef>
          </c:val>
        </c:ser>
        <c:ser>
          <c:idx val="3"/>
          <c:order val="3"/>
          <c:tx>
            <c:v>Структура доходов сельских поселений на 2018 год</c:v>
          </c:tx>
          <c:dLbls>
            <c:dLbl>
              <c:idx val="0"/>
              <c:layout>
                <c:manualLayout>
                  <c:x val="1.6666666666666673E-2"/>
                  <c:y val="0.1407933218036308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sz="1600" dirty="0" err="1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Вороновское</a:t>
                    </a:r>
                    <a:r>
                      <a:rPr lang="ru-RU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;</a:t>
                    </a:r>
                  </a:p>
                  <a:p>
                    <a:r>
                      <a:rPr lang="ru-RU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4 033; 10%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-0.10529680664916882"/>
                  <c:y val="-0.1608148158182702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3.5852471566054242E-2"/>
                  <c:y val="-0.15125660210936367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sz="1600" dirty="0" err="1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Малиновское</a:t>
                    </a:r>
                    <a:r>
                      <a:rPr lang="ru-RU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;</a:t>
                    </a:r>
                  </a:p>
                  <a:p>
                    <a:r>
                      <a:rPr lang="ru-RU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1 906; 5%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0.15288987314085739"/>
                  <c:y val="-0.1125568394767381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 Новопокровское</a:t>
                    </a:r>
                    <a:r>
                      <a:rPr lang="ru-RU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;</a:t>
                    </a:r>
                  </a:p>
                  <a:p>
                    <a:r>
                      <a:rPr lang="ru-RU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1 916; 5%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0.18006375765529326"/>
                  <c:y val="-3.577368669011742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Песочнодубровское</a:t>
                    </a:r>
                    <a:r>
                      <a:rPr lang="ru-RU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      </a:t>
                    </a:r>
                    <a:r>
                      <a: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3 102; 8%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0.19444444444444456"/>
                  <c:y val="3.3244075975622067E-2"/>
                </c:manualLayout>
              </c:layout>
              <c:showVal val="1"/>
              <c:showCatName val="1"/>
              <c:showPercent val="1"/>
            </c:dLbl>
            <c:dLbl>
              <c:idx val="6"/>
              <c:layout>
                <c:manualLayout>
                  <c:x val="0.15510706474190733"/>
                  <c:y val="8.4353320659691672E-2"/>
                </c:manualLayout>
              </c:layout>
              <c:showVal val="1"/>
              <c:showCatName val="1"/>
              <c:showPercent val="1"/>
            </c:dLbl>
            <c:dLbl>
              <c:idx val="7"/>
              <c:layout>
                <c:manualLayout>
                  <c:x val="9.9284120734908138E-2"/>
                  <c:y val="0.13656646662783301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60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'доходы структура'!$A$7:$A$14</c:f>
              <c:strCache>
                <c:ptCount val="8"/>
                <c:pt idx="0">
                  <c:v> Вороновское</c:v>
                </c:pt>
                <c:pt idx="1">
                  <c:v> Кожевниковское</c:v>
                </c:pt>
                <c:pt idx="2">
                  <c:v> Малиновское</c:v>
                </c:pt>
                <c:pt idx="3">
                  <c:v> Новопокровское</c:v>
                </c:pt>
                <c:pt idx="4">
                  <c:v> Песочнодубровское</c:v>
                </c:pt>
                <c:pt idx="5">
                  <c:v> 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'доходы структура'!$E$7:$E$14</c:f>
              <c:numCache>
                <c:formatCode>#,##0</c:formatCode>
                <c:ptCount val="8"/>
                <c:pt idx="0">
                  <c:v>4033</c:v>
                </c:pt>
                <c:pt idx="1">
                  <c:v>19548</c:v>
                </c:pt>
                <c:pt idx="2">
                  <c:v>1906</c:v>
                </c:pt>
                <c:pt idx="3">
                  <c:v>1916</c:v>
                </c:pt>
                <c:pt idx="4">
                  <c:v>3102</c:v>
                </c:pt>
                <c:pt idx="5">
                  <c:v>2581</c:v>
                </c:pt>
                <c:pt idx="6">
                  <c:v>2357</c:v>
                </c:pt>
                <c:pt idx="7">
                  <c:v>3056</c:v>
                </c:pt>
              </c:numCache>
            </c:numRef>
          </c:val>
        </c:ser>
        <c:firstSliceAng val="154"/>
        <c:holeSize val="42"/>
      </c:doughnutChart>
    </c:plotArea>
    <c:plotVisOnly val="1"/>
    <c:dispBlanksAs val="zero"/>
  </c:chart>
  <c:spPr>
    <a:solidFill>
      <a:schemeClr val="bg2">
        <a:lumMod val="90000"/>
      </a:schemeClr>
    </a:solidFill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0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4958748906386713"/>
          <c:y val="0.15015265673926284"/>
          <c:w val="0.73894389763779567"/>
          <c:h val="0.66854664855804746"/>
        </c:manualLayout>
      </c:layout>
      <c:bar3DChart>
        <c:barDir val="bar"/>
        <c:grouping val="percentStacked"/>
        <c:ser>
          <c:idx val="0"/>
          <c:order val="0"/>
          <c:tx>
            <c:strRef>
              <c:f>диаграмма!$B$4</c:f>
              <c:strCache>
                <c:ptCount val="1"/>
                <c:pt idx="0">
                  <c:v>2016 год 38,2 млн. руб.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rgbClr val="000000"/>
                    </a:solidFill>
                    <a:latin typeface="+mj-lt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диаграмма!$A$6:$A$13</c:f>
              <c:strCache>
                <c:ptCount val="8"/>
                <c:pt idx="0">
                  <c:v> Вороновское</c:v>
                </c:pt>
                <c:pt idx="1">
                  <c:v>Кожевниковское</c:v>
                </c:pt>
                <c:pt idx="2">
                  <c:v>Малиновское</c:v>
                </c:pt>
                <c:pt idx="3">
                  <c:v>Новопокровское</c:v>
                </c:pt>
                <c:pt idx="4">
                  <c:v>Песочнодубровское</c:v>
                </c:pt>
                <c:pt idx="5">
                  <c:v>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диаграмма!$B$6:$B$13</c:f>
              <c:numCache>
                <c:formatCode>#,##0</c:formatCode>
                <c:ptCount val="8"/>
                <c:pt idx="0">
                  <c:v>4059</c:v>
                </c:pt>
                <c:pt idx="1">
                  <c:v>17985</c:v>
                </c:pt>
                <c:pt idx="2">
                  <c:v>2051</c:v>
                </c:pt>
                <c:pt idx="3">
                  <c:v>1738</c:v>
                </c:pt>
                <c:pt idx="4">
                  <c:v>4008</c:v>
                </c:pt>
                <c:pt idx="5">
                  <c:v>2826</c:v>
                </c:pt>
                <c:pt idx="6">
                  <c:v>2573</c:v>
                </c:pt>
                <c:pt idx="7">
                  <c:v>3043</c:v>
                </c:pt>
              </c:numCache>
            </c:numRef>
          </c:val>
        </c:ser>
        <c:ser>
          <c:idx val="1"/>
          <c:order val="1"/>
          <c:tx>
            <c:strRef>
              <c:f>диаграмма!$C$4</c:f>
              <c:strCache>
                <c:ptCount val="1"/>
                <c:pt idx="0">
                  <c:v>2017  ожидаемое 36,4 млн.руб.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rgbClr val="000000"/>
                    </a:solidFill>
                    <a:latin typeface="+mj-lt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диаграмма!$A$6:$A$13</c:f>
              <c:strCache>
                <c:ptCount val="8"/>
                <c:pt idx="0">
                  <c:v> Вороновское</c:v>
                </c:pt>
                <c:pt idx="1">
                  <c:v>Кожевниковское</c:v>
                </c:pt>
                <c:pt idx="2">
                  <c:v>Малиновское</c:v>
                </c:pt>
                <c:pt idx="3">
                  <c:v>Новопокровское</c:v>
                </c:pt>
                <c:pt idx="4">
                  <c:v>Песочнодубровское</c:v>
                </c:pt>
                <c:pt idx="5">
                  <c:v>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диаграмма!$C$6:$C$13</c:f>
              <c:numCache>
                <c:formatCode>#,##0</c:formatCode>
                <c:ptCount val="8"/>
                <c:pt idx="0">
                  <c:v>3784</c:v>
                </c:pt>
                <c:pt idx="1">
                  <c:v>18166</c:v>
                </c:pt>
                <c:pt idx="2">
                  <c:v>1740</c:v>
                </c:pt>
                <c:pt idx="3">
                  <c:v>2384</c:v>
                </c:pt>
                <c:pt idx="4">
                  <c:v>2899</c:v>
                </c:pt>
                <c:pt idx="5">
                  <c:v>2336</c:v>
                </c:pt>
                <c:pt idx="6">
                  <c:v>2245</c:v>
                </c:pt>
                <c:pt idx="7">
                  <c:v>2845</c:v>
                </c:pt>
              </c:numCache>
            </c:numRef>
          </c:val>
        </c:ser>
        <c:ser>
          <c:idx val="2"/>
          <c:order val="2"/>
          <c:tx>
            <c:strRef>
              <c:f>диаграмма!$D$4</c:f>
              <c:strCache>
                <c:ptCount val="1"/>
                <c:pt idx="0">
                  <c:v>2018 прогноз 38,5 млн. руб.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+mj-lt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диаграмма!$A$6:$A$13</c:f>
              <c:strCache>
                <c:ptCount val="8"/>
                <c:pt idx="0">
                  <c:v> Вороновское</c:v>
                </c:pt>
                <c:pt idx="1">
                  <c:v>Кожевниковское</c:v>
                </c:pt>
                <c:pt idx="2">
                  <c:v>Малиновское</c:v>
                </c:pt>
                <c:pt idx="3">
                  <c:v>Новопокровское</c:v>
                </c:pt>
                <c:pt idx="4">
                  <c:v>Песочнодубровское</c:v>
                </c:pt>
                <c:pt idx="5">
                  <c:v>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диаграмма!$D$6:$D$13</c:f>
              <c:numCache>
                <c:formatCode>#,##0</c:formatCode>
                <c:ptCount val="8"/>
                <c:pt idx="0">
                  <c:v>4033</c:v>
                </c:pt>
                <c:pt idx="1">
                  <c:v>19548</c:v>
                </c:pt>
                <c:pt idx="2">
                  <c:v>1906</c:v>
                </c:pt>
                <c:pt idx="3">
                  <c:v>1916</c:v>
                </c:pt>
                <c:pt idx="4">
                  <c:v>3102</c:v>
                </c:pt>
                <c:pt idx="5">
                  <c:v>2581</c:v>
                </c:pt>
                <c:pt idx="6">
                  <c:v>2357</c:v>
                </c:pt>
                <c:pt idx="7">
                  <c:v>3056</c:v>
                </c:pt>
              </c:numCache>
            </c:numRef>
          </c:val>
        </c:ser>
        <c:shape val="cylinder"/>
        <c:axId val="224094080"/>
        <c:axId val="224095616"/>
        <c:axId val="0"/>
      </c:bar3DChart>
      <c:catAx>
        <c:axId val="224094080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mbria" panose="02040503050406030204" pitchFamily="18" charset="0"/>
                <a:ea typeface="Arial Cyr"/>
                <a:cs typeface="Arial Cyr"/>
              </a:defRPr>
            </a:pPr>
            <a:endParaRPr lang="ru-RU"/>
          </a:p>
        </c:txPr>
        <c:crossAx val="224095616"/>
        <c:crosses val="autoZero"/>
        <c:auto val="1"/>
        <c:lblAlgn val="ctr"/>
        <c:lblOffset val="100"/>
      </c:catAx>
      <c:valAx>
        <c:axId val="224095616"/>
        <c:scaling>
          <c:orientation val="minMax"/>
        </c:scaling>
        <c:delete val="1"/>
        <c:axPos val="b"/>
        <c:numFmt formatCode="0%" sourceLinked="1"/>
        <c:tickLblPos val="nextTo"/>
        <c:crossAx val="2240940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8984142607174119E-2"/>
          <c:y val="0.87902350886837322"/>
          <c:w val="0.97993678915135585"/>
          <c:h val="0.1055760804540089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 algn="just">
            <a:defRPr sz="1700" b="1" i="0" u="none" strike="noStrike" baseline="0">
              <a:solidFill>
                <a:srgbClr val="000000"/>
              </a:solidFill>
              <a:latin typeface="Cambria" panose="02040503050406030204" pitchFamily="18" charset="0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chemeClr val="bg1">
        <a:lumMod val="75000"/>
      </a:schemeClr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title>
      <c:tx>
        <c:rich>
          <a:bodyPr/>
          <a:lstStyle/>
          <a:p>
            <a:pPr>
              <a:defRPr sz="20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Прогнозируемые в 2018 году  налоговые </a:t>
            </a:r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 неналоговые 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доходы сельских поселений </a:t>
            </a:r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 расчете на 1 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жителя (в </a:t>
            </a:r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рублях)</a:t>
            </a:r>
            <a:endParaRPr lang="ru-RU" sz="20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5388538932633433"/>
          <c:y val="1.2077371253954467E-2"/>
        </c:manualLayout>
      </c:layout>
      <c:spPr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title>
    <c:view3D>
      <c:rotX val="-90"/>
      <c:rotY val="0"/>
      <c:rAngAx val="1"/>
    </c:view3D>
    <c:floor>
      <c:spPr>
        <a:noFill/>
        <a:ln w="25400">
          <a:noFill/>
        </a:ln>
      </c:spPr>
    </c:floor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25241557305336831"/>
          <c:y val="0.15691525271939447"/>
          <c:w val="0.72445647419072623"/>
          <c:h val="0.80521289005540952"/>
        </c:manualLayout>
      </c:layout>
      <c:bar3DChart>
        <c:barDir val="bar"/>
        <c:grouping val="clustered"/>
        <c:ser>
          <c:idx val="4"/>
          <c:order val="4"/>
          <c:tx>
            <c:v>налоговые и неналоговые доходы в расчете нва 1 жителя</c:v>
          </c:tx>
          <c:dLbls>
            <c:dLbl>
              <c:idx val="0"/>
              <c:layout>
                <c:manualLayout>
                  <c:x val="-7.1314523184601969E-4"/>
                  <c:y val="2.0289349723900531E-2"/>
                </c:manualLayout>
              </c:layout>
              <c:showVal val="1"/>
            </c:dLbl>
            <c:dLbl>
              <c:idx val="1"/>
              <c:layout>
                <c:manualLayout>
                  <c:x val="5.5708661417322881E-4"/>
                  <c:y val="1.8327490125718781E-2"/>
                </c:manualLayout>
              </c:layout>
              <c:showVal val="1"/>
            </c:dLbl>
            <c:dLbl>
              <c:idx val="2"/>
              <c:layout>
                <c:manualLayout>
                  <c:x val="8.2729658792651973E-3"/>
                  <c:y val="1.2810730791907849E-2"/>
                </c:manualLayout>
              </c:layout>
              <c:showVal val="1"/>
            </c:dLbl>
            <c:dLbl>
              <c:idx val="3"/>
              <c:layout>
                <c:manualLayout>
                  <c:x val="2.2947287839020138E-3"/>
                  <c:y val="2.1565239994167359E-2"/>
                </c:manualLayout>
              </c:layout>
              <c:showVal val="1"/>
            </c:dLbl>
            <c:dLbl>
              <c:idx val="4"/>
              <c:layout>
                <c:manualLayout>
                  <c:x val="8.4525371828521507E-4"/>
                  <c:y val="1.8307361173628859E-2"/>
                </c:manualLayout>
              </c:layout>
              <c:showVal val="1"/>
            </c:dLbl>
            <c:dLbl>
              <c:idx val="5"/>
              <c:layout>
                <c:manualLayout>
                  <c:x val="1.9324146981627302E-3"/>
                  <c:y val="1.2892514565753521E-2"/>
                </c:manualLayout>
              </c:layout>
              <c:showVal val="1"/>
            </c:dLbl>
            <c:dLbl>
              <c:idx val="6"/>
              <c:layout>
                <c:manualLayout>
                  <c:x val="9.7825896762904711E-3"/>
                  <c:y val="1.0671831512746185E-2"/>
                </c:manualLayout>
              </c:layout>
              <c:showVal val="1"/>
            </c:dLbl>
            <c:dLbl>
              <c:idx val="7"/>
              <c:layout>
                <c:manualLayout>
                  <c:x val="1.1111111111111117E-2"/>
                  <c:y val="1.7897649825971734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'налоговые и неналогов на 1 жите'!$A$11:$A$18</c:f>
              <c:strCache>
                <c:ptCount val="8"/>
                <c:pt idx="0">
                  <c:v>Кожевниковское</c:v>
                </c:pt>
                <c:pt idx="1">
                  <c:v>Песочнодубровское</c:v>
                </c:pt>
                <c:pt idx="2">
                  <c:v>Вороновское</c:v>
                </c:pt>
                <c:pt idx="3">
                  <c:v>Уртамское</c:v>
                </c:pt>
                <c:pt idx="4">
                  <c:v>Новопокровское</c:v>
                </c:pt>
                <c:pt idx="5">
                  <c:v>Чилинское</c:v>
                </c:pt>
                <c:pt idx="6">
                  <c:v>Малиновское</c:v>
                </c:pt>
                <c:pt idx="7">
                  <c:v>Староювалинское</c:v>
                </c:pt>
              </c:strCache>
            </c:strRef>
          </c:cat>
          <c:val>
            <c:numRef>
              <c:f>'налоговые и неналогов на 1 жите'!$F$11:$F$18</c:f>
              <c:numCache>
                <c:formatCode>#,##0</c:formatCode>
                <c:ptCount val="8"/>
                <c:pt idx="0">
                  <c:v>2353.7739999999999</c:v>
                </c:pt>
                <c:pt idx="1">
                  <c:v>2022.1639999999998</c:v>
                </c:pt>
                <c:pt idx="2">
                  <c:v>1931.6309999999999</c:v>
                </c:pt>
                <c:pt idx="3">
                  <c:v>1804.9770000000001</c:v>
                </c:pt>
                <c:pt idx="4">
                  <c:v>1570.375</c:v>
                </c:pt>
                <c:pt idx="5">
                  <c:v>1537.125</c:v>
                </c:pt>
                <c:pt idx="6">
                  <c:v>1535.769</c:v>
                </c:pt>
                <c:pt idx="7">
                  <c:v>967.07</c:v>
                </c:pt>
              </c:numCache>
            </c:numRef>
          </c:val>
        </c:ser>
        <c:ser>
          <c:idx val="3"/>
          <c:order val="3"/>
          <c:cat>
            <c:strRef>
              <c:f>'налоговые и неналогов на 1 жите'!$A$11:$A$18</c:f>
              <c:strCache>
                <c:ptCount val="8"/>
                <c:pt idx="0">
                  <c:v>Кожевниковское</c:v>
                </c:pt>
                <c:pt idx="1">
                  <c:v>Песочнодубровское</c:v>
                </c:pt>
                <c:pt idx="2">
                  <c:v>Вороновское</c:v>
                </c:pt>
                <c:pt idx="3">
                  <c:v>Уртамское</c:v>
                </c:pt>
                <c:pt idx="4">
                  <c:v>Новопокровское</c:v>
                </c:pt>
                <c:pt idx="5">
                  <c:v>Чилинское</c:v>
                </c:pt>
                <c:pt idx="6">
                  <c:v>Малиновское</c:v>
                </c:pt>
                <c:pt idx="7">
                  <c:v>Староювалинское</c:v>
                </c:pt>
              </c:strCache>
            </c:strRef>
          </c:cat>
          <c:val>
            <c:numRef>
              <c:f>'налоговые и неналогов на 1 жите'!$E$11:$E$18</c:f>
            </c:numRef>
          </c:val>
          <c:shape val="box"/>
        </c:ser>
        <c:ser>
          <c:idx val="2"/>
          <c:order val="2"/>
          <c:cat>
            <c:strRef>
              <c:f>'налоговые и неналогов на 1 жите'!$A$11:$A$18</c:f>
              <c:strCache>
                <c:ptCount val="8"/>
                <c:pt idx="0">
                  <c:v>Кожевниковское</c:v>
                </c:pt>
                <c:pt idx="1">
                  <c:v>Песочнодубровское</c:v>
                </c:pt>
                <c:pt idx="2">
                  <c:v>Вороновское</c:v>
                </c:pt>
                <c:pt idx="3">
                  <c:v>Уртамское</c:v>
                </c:pt>
                <c:pt idx="4">
                  <c:v>Новопокровское</c:v>
                </c:pt>
                <c:pt idx="5">
                  <c:v>Чилинское</c:v>
                </c:pt>
                <c:pt idx="6">
                  <c:v>Малиновское</c:v>
                </c:pt>
                <c:pt idx="7">
                  <c:v>Староювалинское</c:v>
                </c:pt>
              </c:strCache>
            </c:strRef>
          </c:cat>
          <c:val>
            <c:numRef>
              <c:f>'налоговые и неналогов на 1 жите'!$D$11:$D$18</c:f>
            </c:numRef>
          </c:val>
          <c:shape val="box"/>
        </c:ser>
        <c:ser>
          <c:idx val="1"/>
          <c:order val="1"/>
          <c:cat>
            <c:strRef>
              <c:f>'налоговые и неналогов на 1 жите'!$A$11:$A$18</c:f>
              <c:strCache>
                <c:ptCount val="8"/>
                <c:pt idx="0">
                  <c:v>Кожевниковское</c:v>
                </c:pt>
                <c:pt idx="1">
                  <c:v>Песочнодубровское</c:v>
                </c:pt>
                <c:pt idx="2">
                  <c:v>Вороновское</c:v>
                </c:pt>
                <c:pt idx="3">
                  <c:v>Уртамское</c:v>
                </c:pt>
                <c:pt idx="4">
                  <c:v>Новопокровское</c:v>
                </c:pt>
                <c:pt idx="5">
                  <c:v>Чилинское</c:v>
                </c:pt>
                <c:pt idx="6">
                  <c:v>Малиновское</c:v>
                </c:pt>
                <c:pt idx="7">
                  <c:v>Староювалинское</c:v>
                </c:pt>
              </c:strCache>
            </c:strRef>
          </c:cat>
          <c:val>
            <c:numRef>
              <c:f>'налоговые и неналогов на 1 жите'!$C$11:$C$18</c:f>
            </c:numRef>
          </c:val>
          <c:shape val="box"/>
        </c:ser>
        <c:ser>
          <c:idx val="0"/>
          <c:order val="0"/>
          <c:cat>
            <c:strRef>
              <c:f>'налоговые и неналогов на 1 жите'!$A$11:$A$18</c:f>
              <c:strCache>
                <c:ptCount val="8"/>
                <c:pt idx="0">
                  <c:v>Кожевниковское</c:v>
                </c:pt>
                <c:pt idx="1">
                  <c:v>Песочнодубровское</c:v>
                </c:pt>
                <c:pt idx="2">
                  <c:v>Вороновское</c:v>
                </c:pt>
                <c:pt idx="3">
                  <c:v>Уртамское</c:v>
                </c:pt>
                <c:pt idx="4">
                  <c:v>Новопокровское</c:v>
                </c:pt>
                <c:pt idx="5">
                  <c:v>Чилинское</c:v>
                </c:pt>
                <c:pt idx="6">
                  <c:v>Малиновское</c:v>
                </c:pt>
                <c:pt idx="7">
                  <c:v>Староювалинское</c:v>
                </c:pt>
              </c:strCache>
            </c:strRef>
          </c:cat>
          <c:val>
            <c:numRef>
              <c:f>'налоговые и неналогов на 1 жите'!$B$11:$B$18</c:f>
            </c:numRef>
          </c:val>
          <c:shape val="box"/>
        </c:ser>
        <c:gapWidth val="172"/>
        <c:gapDepth val="0"/>
        <c:shape val="cylinder"/>
        <c:axId val="201988352"/>
        <c:axId val="201986816"/>
        <c:axId val="0"/>
      </c:bar3DChart>
      <c:valAx>
        <c:axId val="201986816"/>
        <c:scaling>
          <c:orientation val="minMax"/>
        </c:scaling>
        <c:delete val="1"/>
        <c:axPos val="b"/>
        <c:numFmt formatCode="#,##0" sourceLinked="1"/>
        <c:tickLblPos val="nextTo"/>
        <c:crossAx val="201988352"/>
        <c:crosses val="autoZero"/>
        <c:crossBetween val="between"/>
      </c:valAx>
      <c:catAx>
        <c:axId val="201988352"/>
        <c:scaling>
          <c:orientation val="minMax"/>
        </c:scaling>
        <c:axPos val="l"/>
        <c:tickLblPos val="nextTo"/>
        <c:spPr>
          <a:solidFill>
            <a:schemeClr val="bg1">
              <a:lumMod val="85000"/>
            </a:schemeClr>
          </a:solidFill>
        </c:spPr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201986816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plotVisOnly val="1"/>
    <c:dispBlanksAs val="gap"/>
  </c:chart>
  <c:spPr>
    <a:solidFill>
      <a:schemeClr val="bg1">
        <a:lumMod val="85000"/>
      </a:schemeClr>
    </a:solidFill>
    <a:ln>
      <a:solidFill>
        <a:srgbClr val="0070C0"/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200"/>
      <c:depthPercent val="70"/>
      <c:rAngAx val="1"/>
    </c:view3D>
    <c:plotArea>
      <c:layout>
        <c:manualLayout>
          <c:layoutTarget val="inner"/>
          <c:xMode val="edge"/>
          <c:yMode val="edge"/>
          <c:x val="5.884083553986467E-3"/>
          <c:y val="3.7996545768566523E-2"/>
          <c:w val="0.98117093262724331"/>
          <c:h val="0.49757768620891335"/>
        </c:manualLayout>
      </c:layout>
      <c:bar3DChart>
        <c:barDir val="col"/>
        <c:grouping val="percentStacked"/>
        <c:ser>
          <c:idx val="0"/>
          <c:order val="0"/>
          <c:tx>
            <c:strRef>
              <c:f>земля!$B$6</c:f>
              <c:strCache>
                <c:ptCount val="1"/>
                <c:pt idx="0">
                  <c:v>2016 год 8,2 млн.руб.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земля!$A$7:$A$14</c:f>
              <c:strCache>
                <c:ptCount val="8"/>
                <c:pt idx="0">
                  <c:v> Вороновское</c:v>
                </c:pt>
                <c:pt idx="1">
                  <c:v> Кожевниковское</c:v>
                </c:pt>
                <c:pt idx="2">
                  <c:v> Малиновское</c:v>
                </c:pt>
                <c:pt idx="3">
                  <c:v> Новопокровское</c:v>
                </c:pt>
                <c:pt idx="4">
                  <c:v> Песочнодубровское</c:v>
                </c:pt>
                <c:pt idx="5">
                  <c:v> 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земля!$B$7:$B$14</c:f>
              <c:numCache>
                <c:formatCode>#,##0</c:formatCode>
                <c:ptCount val="8"/>
                <c:pt idx="0">
                  <c:v>1038</c:v>
                </c:pt>
                <c:pt idx="1">
                  <c:v>3913</c:v>
                </c:pt>
                <c:pt idx="2">
                  <c:v>600</c:v>
                </c:pt>
                <c:pt idx="3">
                  <c:v>414</c:v>
                </c:pt>
                <c:pt idx="4">
                  <c:v>600</c:v>
                </c:pt>
                <c:pt idx="5">
                  <c:v>664</c:v>
                </c:pt>
                <c:pt idx="6">
                  <c:v>305</c:v>
                </c:pt>
                <c:pt idx="7">
                  <c:v>692</c:v>
                </c:pt>
              </c:numCache>
            </c:numRef>
          </c:val>
        </c:ser>
        <c:ser>
          <c:idx val="1"/>
          <c:order val="1"/>
          <c:tx>
            <c:strRef>
              <c:f>земля!$C$6</c:f>
              <c:strCache>
                <c:ptCount val="1"/>
                <c:pt idx="0">
                  <c:v>2017 год 9, 6 млн.руб.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земля!$A$7:$A$14</c:f>
              <c:strCache>
                <c:ptCount val="8"/>
                <c:pt idx="0">
                  <c:v> Вороновское</c:v>
                </c:pt>
                <c:pt idx="1">
                  <c:v> Кожевниковское</c:v>
                </c:pt>
                <c:pt idx="2">
                  <c:v> Малиновское</c:v>
                </c:pt>
                <c:pt idx="3">
                  <c:v> Новопокровское</c:v>
                </c:pt>
                <c:pt idx="4">
                  <c:v> Песочнодубровское</c:v>
                </c:pt>
                <c:pt idx="5">
                  <c:v> 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земля!$C$7:$C$14</c:f>
              <c:numCache>
                <c:formatCode>#,##0</c:formatCode>
                <c:ptCount val="8"/>
                <c:pt idx="0">
                  <c:v>1133</c:v>
                </c:pt>
                <c:pt idx="1">
                  <c:v>4277</c:v>
                </c:pt>
                <c:pt idx="2">
                  <c:v>585</c:v>
                </c:pt>
                <c:pt idx="3">
                  <c:v>710</c:v>
                </c:pt>
                <c:pt idx="4">
                  <c:v>770</c:v>
                </c:pt>
                <c:pt idx="5">
                  <c:v>910</c:v>
                </c:pt>
                <c:pt idx="6">
                  <c:v>297</c:v>
                </c:pt>
                <c:pt idx="7">
                  <c:v>905</c:v>
                </c:pt>
              </c:numCache>
            </c:numRef>
          </c:val>
        </c:ser>
        <c:ser>
          <c:idx val="2"/>
          <c:order val="2"/>
          <c:tx>
            <c:strRef>
              <c:f>земля!$D$6</c:f>
              <c:strCache>
                <c:ptCount val="1"/>
                <c:pt idx="0">
                  <c:v>2018 прогноз 9,7 млн.руб.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земля!$A$7:$A$14</c:f>
              <c:strCache>
                <c:ptCount val="8"/>
                <c:pt idx="0">
                  <c:v> Вороновское</c:v>
                </c:pt>
                <c:pt idx="1">
                  <c:v> Кожевниковское</c:v>
                </c:pt>
                <c:pt idx="2">
                  <c:v> Малиновское</c:v>
                </c:pt>
                <c:pt idx="3">
                  <c:v> Новопокровское</c:v>
                </c:pt>
                <c:pt idx="4">
                  <c:v> Песочнодубровское</c:v>
                </c:pt>
                <c:pt idx="5">
                  <c:v> 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земля!$D$7:$D$14</c:f>
              <c:numCache>
                <c:formatCode>#,##0</c:formatCode>
                <c:ptCount val="8"/>
                <c:pt idx="0">
                  <c:v>1148</c:v>
                </c:pt>
                <c:pt idx="1">
                  <c:v>4443</c:v>
                </c:pt>
                <c:pt idx="2">
                  <c:v>645</c:v>
                </c:pt>
                <c:pt idx="3">
                  <c:v>698</c:v>
                </c:pt>
                <c:pt idx="4">
                  <c:v>776</c:v>
                </c:pt>
                <c:pt idx="5">
                  <c:v>736</c:v>
                </c:pt>
                <c:pt idx="6">
                  <c:v>331</c:v>
                </c:pt>
                <c:pt idx="7">
                  <c:v>930</c:v>
                </c:pt>
              </c:numCache>
            </c:numRef>
          </c:val>
        </c:ser>
        <c:shape val="cylinder"/>
        <c:axId val="141985280"/>
        <c:axId val="141986816"/>
        <c:axId val="0"/>
      </c:bar3DChart>
      <c:catAx>
        <c:axId val="14198528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41986816"/>
        <c:crosses val="autoZero"/>
        <c:auto val="1"/>
        <c:lblAlgn val="ctr"/>
        <c:lblOffset val="100"/>
      </c:catAx>
      <c:valAx>
        <c:axId val="141986816"/>
        <c:scaling>
          <c:orientation val="minMax"/>
        </c:scaling>
        <c:delete val="1"/>
        <c:axPos val="l"/>
        <c:numFmt formatCode="0%" sourceLinked="1"/>
        <c:tickLblPos val="nextTo"/>
        <c:crossAx val="1419852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2"/>
  <c:chart>
    <c:view3D>
      <c:rAngAx val="1"/>
    </c:view3D>
    <c:floor>
      <c:spPr>
        <a:noFill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954396325459316"/>
          <c:y val="5.4411875007269864E-2"/>
          <c:w val="0.87045603674540684"/>
          <c:h val="0.52625255176436225"/>
        </c:manualLayout>
      </c:layout>
      <c:bar3DChart>
        <c:barDir val="col"/>
        <c:grouping val="percentStacked"/>
        <c:ser>
          <c:idx val="0"/>
          <c:order val="0"/>
          <c:tx>
            <c:strRef>
              <c:f>имущество!$B$5</c:f>
              <c:strCache>
                <c:ptCount val="1"/>
                <c:pt idx="0">
                  <c:v>2016 год 1,8 млн. руб</c:v>
                </c:pt>
              </c:strCache>
            </c:strRef>
          </c:tx>
          <c:dLbls>
            <c:txPr>
              <a:bodyPr/>
              <a:lstStyle/>
              <a:p>
                <a:pPr>
                  <a:defRPr sz="20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имущество!$A$6:$A$13</c:f>
              <c:strCache>
                <c:ptCount val="8"/>
                <c:pt idx="0">
                  <c:v> Вороновское</c:v>
                </c:pt>
                <c:pt idx="1">
                  <c:v> Кожевниковское</c:v>
                </c:pt>
                <c:pt idx="2">
                  <c:v> Малиновское</c:v>
                </c:pt>
                <c:pt idx="3">
                  <c:v> Новопокровское</c:v>
                </c:pt>
                <c:pt idx="4">
                  <c:v> Песочнодубровское</c:v>
                </c:pt>
                <c:pt idx="5">
                  <c:v> 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имущество!$B$6:$B$13</c:f>
              <c:numCache>
                <c:formatCode>#,##0</c:formatCode>
                <c:ptCount val="8"/>
                <c:pt idx="0">
                  <c:v>78</c:v>
                </c:pt>
                <c:pt idx="1">
                  <c:v>1194</c:v>
                </c:pt>
                <c:pt idx="2">
                  <c:v>84</c:v>
                </c:pt>
                <c:pt idx="3">
                  <c:v>96</c:v>
                </c:pt>
                <c:pt idx="4">
                  <c:v>44</c:v>
                </c:pt>
                <c:pt idx="5">
                  <c:v>126</c:v>
                </c:pt>
                <c:pt idx="6">
                  <c:v>87</c:v>
                </c:pt>
                <c:pt idx="7">
                  <c:v>81</c:v>
                </c:pt>
              </c:numCache>
            </c:numRef>
          </c:val>
        </c:ser>
        <c:ser>
          <c:idx val="1"/>
          <c:order val="1"/>
          <c:tx>
            <c:strRef>
              <c:f>имущество!$C$5</c:f>
              <c:strCache>
                <c:ptCount val="1"/>
                <c:pt idx="0">
                  <c:v>2017 год (ожидаемое) 2,4 млн.руб</c:v>
                </c:pt>
              </c:strCache>
            </c:strRef>
          </c:tx>
          <c:dLbls>
            <c:txPr>
              <a:bodyPr/>
              <a:lstStyle/>
              <a:p>
                <a:pPr>
                  <a:defRPr sz="20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имущество!$A$6:$A$13</c:f>
              <c:strCache>
                <c:ptCount val="8"/>
                <c:pt idx="0">
                  <c:v> Вороновское</c:v>
                </c:pt>
                <c:pt idx="1">
                  <c:v> Кожевниковское</c:v>
                </c:pt>
                <c:pt idx="2">
                  <c:v> Малиновское</c:v>
                </c:pt>
                <c:pt idx="3">
                  <c:v> Новопокровское</c:v>
                </c:pt>
                <c:pt idx="4">
                  <c:v> Песочнодубровское</c:v>
                </c:pt>
                <c:pt idx="5">
                  <c:v> 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имущество!$C$6:$C$13</c:f>
              <c:numCache>
                <c:formatCode>#,##0</c:formatCode>
                <c:ptCount val="8"/>
                <c:pt idx="0">
                  <c:v>110</c:v>
                </c:pt>
                <c:pt idx="1">
                  <c:v>1554</c:v>
                </c:pt>
                <c:pt idx="2">
                  <c:v>123</c:v>
                </c:pt>
                <c:pt idx="3">
                  <c:v>70</c:v>
                </c:pt>
                <c:pt idx="4">
                  <c:v>73</c:v>
                </c:pt>
                <c:pt idx="5">
                  <c:v>175</c:v>
                </c:pt>
                <c:pt idx="6">
                  <c:v>99</c:v>
                </c:pt>
                <c:pt idx="7">
                  <c:v>180</c:v>
                </c:pt>
              </c:numCache>
            </c:numRef>
          </c:val>
        </c:ser>
        <c:ser>
          <c:idx val="2"/>
          <c:order val="2"/>
          <c:tx>
            <c:strRef>
              <c:f>имущество!$D$5</c:f>
              <c:strCache>
                <c:ptCount val="1"/>
                <c:pt idx="0">
                  <c:v>рост </c:v>
                </c:pt>
              </c:strCache>
            </c:strRef>
          </c:tx>
          <c:cat>
            <c:strRef>
              <c:f>имущество!$A$6:$A$13</c:f>
              <c:strCache>
                <c:ptCount val="8"/>
                <c:pt idx="0">
                  <c:v> Вороновское</c:v>
                </c:pt>
                <c:pt idx="1">
                  <c:v> Кожевниковское</c:v>
                </c:pt>
                <c:pt idx="2">
                  <c:v> Малиновское</c:v>
                </c:pt>
                <c:pt idx="3">
                  <c:v> Новопокровское</c:v>
                </c:pt>
                <c:pt idx="4">
                  <c:v> Песочнодубровское</c:v>
                </c:pt>
                <c:pt idx="5">
                  <c:v> 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имущество!$D$6:$D$13</c:f>
            </c:numRef>
          </c:val>
          <c:shape val="box"/>
        </c:ser>
        <c:ser>
          <c:idx val="3"/>
          <c:order val="3"/>
          <c:tx>
            <c:strRef>
              <c:f>имущество!$E$5</c:f>
              <c:strCache>
                <c:ptCount val="1"/>
                <c:pt idx="0">
                  <c:v>2018 прогноз 2, 6 млн.руб.</c:v>
                </c:pt>
              </c:strCache>
            </c:strRef>
          </c:tx>
          <c:dLbls>
            <c:txPr>
              <a:bodyPr/>
              <a:lstStyle/>
              <a:p>
                <a:pPr>
                  <a:defRPr sz="1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имущество!$A$6:$A$13</c:f>
              <c:strCache>
                <c:ptCount val="8"/>
                <c:pt idx="0">
                  <c:v> Вороновское</c:v>
                </c:pt>
                <c:pt idx="1">
                  <c:v> Кожевниковское</c:v>
                </c:pt>
                <c:pt idx="2">
                  <c:v> Малиновское</c:v>
                </c:pt>
                <c:pt idx="3">
                  <c:v> Новопокровское</c:v>
                </c:pt>
                <c:pt idx="4">
                  <c:v> Песочнодубровское</c:v>
                </c:pt>
                <c:pt idx="5">
                  <c:v> 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имущество!$E$6:$E$13</c:f>
              <c:numCache>
                <c:formatCode>#,##0</c:formatCode>
                <c:ptCount val="8"/>
                <c:pt idx="0">
                  <c:v>121</c:v>
                </c:pt>
                <c:pt idx="1">
                  <c:v>1755</c:v>
                </c:pt>
                <c:pt idx="2">
                  <c:v>128</c:v>
                </c:pt>
                <c:pt idx="3">
                  <c:v>94</c:v>
                </c:pt>
                <c:pt idx="4">
                  <c:v>70</c:v>
                </c:pt>
                <c:pt idx="5">
                  <c:v>209</c:v>
                </c:pt>
                <c:pt idx="6">
                  <c:v>116</c:v>
                </c:pt>
                <c:pt idx="7">
                  <c:v>135</c:v>
                </c:pt>
              </c:numCache>
            </c:numRef>
          </c:val>
        </c:ser>
        <c:shape val="cylinder"/>
        <c:axId val="142167040"/>
        <c:axId val="142177024"/>
        <c:axId val="0"/>
      </c:bar3DChart>
      <c:catAx>
        <c:axId val="142167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142177024"/>
        <c:crosses val="autoZero"/>
        <c:auto val="1"/>
        <c:lblAlgn val="ctr"/>
        <c:lblOffset val="100"/>
      </c:catAx>
      <c:valAx>
        <c:axId val="142177024"/>
        <c:scaling>
          <c:orientation val="minMax"/>
        </c:scaling>
        <c:delete val="1"/>
        <c:axPos val="l"/>
        <c:numFmt formatCode="0%" sourceLinked="1"/>
        <c:tickLblPos val="nextTo"/>
        <c:crossAx val="1421670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4715596896961254"/>
          <c:w val="1"/>
          <c:h val="0.13756227516064895"/>
        </c:manualLayout>
      </c:layout>
      <c:txPr>
        <a:bodyPr/>
        <a:lstStyle/>
        <a:p>
          <a:pPr>
            <a:defRPr sz="18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</c:chart>
  <c:spPr>
    <a:solidFill>
      <a:schemeClr val="bg2">
        <a:lumMod val="75000"/>
      </a:schemeClr>
    </a:solidFill>
    <a:ln>
      <a:solidFill>
        <a:schemeClr val="tx1">
          <a:lumMod val="75000"/>
          <a:lumOff val="25000"/>
        </a:schemeClr>
      </a:solidFill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53E17-6A74-4221-9140-7F7B608D15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9FBE2A-BE2D-4394-B2B5-1A3B3F3FEB68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pPr algn="ctr" rtl="0"/>
          <a:endParaRPr lang="ru-RU" sz="4400" b="1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algn="ctr" rtl="0"/>
          <a:endParaRPr lang="ru-RU" sz="4400" b="1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algn="ctr" rtl="0"/>
          <a:r>
            <a:rPr lang="ru-RU" sz="4400" b="1" dirty="0" smtClean="0">
              <a:solidFill>
                <a:srgbClr val="002060"/>
              </a:solidFill>
              <a:latin typeface="Cambria" panose="02040503050406030204" pitchFamily="18" charset="0"/>
            </a:rPr>
            <a:t>Бюджет для граждан</a:t>
          </a:r>
        </a:p>
        <a:p>
          <a:pPr algn="ctr" rtl="0"/>
          <a:r>
            <a:rPr lang="ru-RU" sz="4400" b="1" dirty="0" smtClean="0">
              <a:solidFill>
                <a:srgbClr val="002060"/>
              </a:solidFill>
              <a:latin typeface="Cambria" panose="02040503050406030204" pitchFamily="18" charset="0"/>
            </a:rPr>
            <a:t>На основе Решения Думы </a:t>
          </a:r>
          <a:r>
            <a:rPr lang="ru-RU" sz="4400" b="1" dirty="0" err="1" smtClean="0">
              <a:solidFill>
                <a:srgbClr val="002060"/>
              </a:solidFill>
              <a:latin typeface="Cambria" panose="02040503050406030204" pitchFamily="18" charset="0"/>
            </a:rPr>
            <a:t>Кожевниковского</a:t>
          </a:r>
          <a:r>
            <a:rPr lang="ru-RU" sz="4400" b="1" dirty="0" smtClean="0">
              <a:solidFill>
                <a:srgbClr val="002060"/>
              </a:solidFill>
              <a:latin typeface="Cambria" panose="02040503050406030204" pitchFamily="18" charset="0"/>
            </a:rPr>
            <a:t> района </a:t>
          </a:r>
        </a:p>
        <a:p>
          <a:pPr algn="ctr" rtl="0"/>
          <a:r>
            <a:rPr lang="ru-RU" sz="4400" b="1" dirty="0" smtClean="0">
              <a:solidFill>
                <a:srgbClr val="002060"/>
              </a:solidFill>
              <a:latin typeface="Cambria" panose="02040503050406030204" pitchFamily="18" charset="0"/>
            </a:rPr>
            <a:t> № 190 от 28.12.2017 </a:t>
          </a:r>
          <a:r>
            <a:rPr lang="ru-RU" sz="4400" b="1" smtClean="0">
              <a:solidFill>
                <a:srgbClr val="002060"/>
              </a:solidFill>
              <a:latin typeface="Cambria" panose="02040503050406030204" pitchFamily="18" charset="0"/>
            </a:rPr>
            <a:t>года </a:t>
          </a:r>
        </a:p>
        <a:p>
          <a:pPr algn="ctr" rtl="0"/>
          <a:r>
            <a:rPr lang="ru-RU" sz="4400" b="1" smtClean="0">
              <a:solidFill>
                <a:srgbClr val="002060"/>
              </a:solidFill>
              <a:latin typeface="Cambria" panose="02040503050406030204" pitchFamily="18" charset="0"/>
            </a:rPr>
            <a:t>«</a:t>
          </a:r>
          <a:r>
            <a:rPr lang="ru-RU" sz="4400" b="1" dirty="0" smtClean="0">
              <a:solidFill>
                <a:srgbClr val="002060"/>
              </a:solidFill>
              <a:latin typeface="Cambria" panose="02040503050406030204" pitchFamily="18" charset="0"/>
            </a:rPr>
            <a:t>О бюджете </a:t>
          </a:r>
          <a:r>
            <a:rPr lang="ru-RU" sz="4400" b="1" dirty="0" err="1" smtClean="0">
              <a:solidFill>
                <a:srgbClr val="002060"/>
              </a:solidFill>
              <a:latin typeface="Cambria" panose="02040503050406030204" pitchFamily="18" charset="0"/>
            </a:rPr>
            <a:t>Кожевниковского</a:t>
          </a:r>
          <a:r>
            <a:rPr lang="ru-RU" sz="4400" b="1" dirty="0" smtClean="0">
              <a:solidFill>
                <a:srgbClr val="002060"/>
              </a:solidFill>
              <a:latin typeface="Cambria" panose="02040503050406030204" pitchFamily="18" charset="0"/>
            </a:rPr>
            <a:t> района на 2018 год </a:t>
          </a:r>
        </a:p>
        <a:p>
          <a:pPr algn="ctr" rtl="0"/>
          <a:endParaRPr lang="ru-RU" sz="1800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algn="ctr" rtl="0"/>
          <a:endParaRPr lang="ru-RU" sz="1800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algn="ctr" rtl="0"/>
          <a:endParaRPr lang="ru-RU" sz="1800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BC05AC54-33B6-4B6B-B414-CAA95B68BAA6}" type="parTrans" cxnId="{B054A15E-87D3-4D18-B212-E29654A1AA17}">
      <dgm:prSet/>
      <dgm:spPr/>
      <dgm:t>
        <a:bodyPr/>
        <a:lstStyle/>
        <a:p>
          <a:endParaRPr lang="ru-RU" sz="1600"/>
        </a:p>
      </dgm:t>
    </dgm:pt>
    <dgm:pt modelId="{78B74FBA-A0ED-4500-86CF-17F8DF584377}" type="sibTrans" cxnId="{B054A15E-87D3-4D18-B212-E29654A1AA17}">
      <dgm:prSet/>
      <dgm:spPr/>
      <dgm:t>
        <a:bodyPr/>
        <a:lstStyle/>
        <a:p>
          <a:endParaRPr lang="ru-RU" sz="1600"/>
        </a:p>
      </dgm:t>
    </dgm:pt>
    <dgm:pt modelId="{B11D97CE-92BA-480D-87A7-ED07B038AED3}" type="pres">
      <dgm:prSet presAssocID="{DA453E17-6A74-4221-9140-7F7B608D15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1776E0-DA84-4977-B764-51B27E270373}" type="pres">
      <dgm:prSet presAssocID="{B99FBE2A-BE2D-4394-B2B5-1A3B3F3FEB68}" presName="parentText" presStyleLbl="node1" presStyleIdx="0" presStyleCnt="1" custScaleX="98138" custScaleY="699167" custLinFactNeighborY="215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6B9FD996-D383-4C03-9155-D1B79A6CF818}" type="presOf" srcId="{B99FBE2A-BE2D-4394-B2B5-1A3B3F3FEB68}" destId="{531776E0-DA84-4977-B764-51B27E270373}" srcOrd="0" destOrd="0" presId="urn:microsoft.com/office/officeart/2005/8/layout/vList2"/>
    <dgm:cxn modelId="{B054A15E-87D3-4D18-B212-E29654A1AA17}" srcId="{DA453E17-6A74-4221-9140-7F7B608D1504}" destId="{B99FBE2A-BE2D-4394-B2B5-1A3B3F3FEB68}" srcOrd="0" destOrd="0" parTransId="{BC05AC54-33B6-4B6B-B414-CAA95B68BAA6}" sibTransId="{78B74FBA-A0ED-4500-86CF-17F8DF584377}"/>
    <dgm:cxn modelId="{3F0CAA33-C685-4736-B246-00D01BAC1767}" type="presOf" srcId="{DA453E17-6A74-4221-9140-7F7B608D1504}" destId="{B11D97CE-92BA-480D-87A7-ED07B038AED3}" srcOrd="0" destOrd="0" presId="urn:microsoft.com/office/officeart/2005/8/layout/vList2"/>
    <dgm:cxn modelId="{B95B8D13-A4FF-49AD-9DA7-00EA9BA9DA29}" type="presParOf" srcId="{B11D97CE-92BA-480D-87A7-ED07B038AED3}" destId="{531776E0-DA84-4977-B764-51B27E27037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E6F388-5E9C-4840-8C88-75652B8092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937AD2-C443-4680-8131-2AFE8D35CC13}" type="pres">
      <dgm:prSet presAssocID="{6EE6F388-5E9C-4840-8C88-75652B8092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CA2CB97-BDF3-4E09-944F-8525275487A5}" type="presOf" srcId="{6EE6F388-5E9C-4840-8C88-75652B8092D6}" destId="{97937AD2-C443-4680-8131-2AFE8D35CC1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C0BE849-FECA-43D8-9D53-C31C6DB0566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FF688D-B90B-4857-B7BC-C02DFC3B0D1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1 189,1 т.р.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DD5A26-F720-4606-B93F-940571F5D24E}" type="parTrans" cxnId="{414C8EB2-3F9C-4FEF-852B-4ACFD01A0E6E}">
      <dgm:prSet/>
      <dgm:spPr/>
      <dgm:t>
        <a:bodyPr/>
        <a:lstStyle/>
        <a:p>
          <a:endParaRPr lang="ru-RU"/>
        </a:p>
      </dgm:t>
    </dgm:pt>
    <dgm:pt modelId="{8E95CC1E-3271-4D41-8F33-F17CAD10B047}" type="sibTrans" cxnId="{414C8EB2-3F9C-4FEF-852B-4ACFD01A0E6E}">
      <dgm:prSet/>
      <dgm:spPr/>
      <dgm:t>
        <a:bodyPr/>
        <a:lstStyle/>
        <a:p>
          <a:endParaRPr lang="ru-RU"/>
        </a:p>
      </dgm:t>
    </dgm:pt>
    <dgm:pt modelId="{D489DFFE-6FC8-44DB-8598-7A35B290C2C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МП «Развитие образования  в </a:t>
          </a:r>
          <a:r>
            <a:rPr lang="ru-RU" sz="2000" b="1" i="0" u="none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Кожевниковском</a:t>
          </a:r>
          <a:r>
            <a:rPr lang="ru-RU" sz="20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районе 2019 годы (Разработка ПСД </a:t>
          </a:r>
          <a:r>
            <a:rPr lang="ru-RU" sz="20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проведения </a:t>
          </a:r>
          <a:r>
            <a:rPr lang="ru-RU" sz="20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капитального </a:t>
          </a:r>
          <a:r>
            <a:rPr lang="ru-RU" sz="20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ремонта  </a:t>
          </a:r>
          <a:r>
            <a:rPr lang="ru-RU" sz="20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корпуса  д/с «Колокольчик»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341906-B573-4E20-8CE5-A0CB26B24907}" type="parTrans" cxnId="{924C67EC-D5BB-4062-859B-9974FDCED47C}">
      <dgm:prSet/>
      <dgm:spPr/>
      <dgm:t>
        <a:bodyPr/>
        <a:lstStyle/>
        <a:p>
          <a:endParaRPr lang="ru-RU"/>
        </a:p>
      </dgm:t>
    </dgm:pt>
    <dgm:pt modelId="{865E7E14-23E3-4942-98FF-46943451ACB7}" type="sibTrans" cxnId="{924C67EC-D5BB-4062-859B-9974FDCED47C}">
      <dgm:prSet/>
      <dgm:spPr/>
      <dgm:t>
        <a:bodyPr/>
        <a:lstStyle/>
        <a:p>
          <a:endParaRPr lang="ru-RU"/>
        </a:p>
      </dgm:t>
    </dgm:pt>
    <dgm:pt modelId="{71D6B863-55DF-40AF-9FBA-CE5FC9C5A710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34,5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65959C-FA43-4B42-8FA3-EAD270B90B52}" type="parTrans" cxnId="{2C90E4EA-722D-4DC3-A190-3D39E3FBECC4}">
      <dgm:prSet/>
      <dgm:spPr/>
      <dgm:t>
        <a:bodyPr/>
        <a:lstStyle/>
        <a:p>
          <a:endParaRPr lang="ru-RU"/>
        </a:p>
      </dgm:t>
    </dgm:pt>
    <dgm:pt modelId="{90399BEF-FCBB-4F8B-9F78-33534EF4BA9B}" type="sibTrans" cxnId="{2C90E4EA-722D-4DC3-A190-3D39E3FBECC4}">
      <dgm:prSet/>
      <dgm:spPr/>
      <dgm:t>
        <a:bodyPr/>
        <a:lstStyle/>
        <a:p>
          <a:endParaRPr lang="ru-RU"/>
        </a:p>
      </dgm:t>
    </dgm:pt>
    <dgm:pt modelId="{C550ACB8-72D9-484B-B3A7-7188CEE8B3CA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«Улучшение условий охраны труда в </a:t>
          </a:r>
          <a:r>
            <a:rPr lang="ru-RU" sz="2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Кожевниковском</a:t>
          </a: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районе»</a:t>
          </a:r>
          <a:endParaRPr lang="ru-RU" sz="2000" b="1" baseline="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84ACDA-6D19-4A6C-B25C-6485BE6A6050}" type="parTrans" cxnId="{3153EEAF-838A-4E09-835D-900C7F20AFB9}">
      <dgm:prSet/>
      <dgm:spPr/>
      <dgm:t>
        <a:bodyPr/>
        <a:lstStyle/>
        <a:p>
          <a:endParaRPr lang="ru-RU"/>
        </a:p>
      </dgm:t>
    </dgm:pt>
    <dgm:pt modelId="{E2166469-1F21-4089-BE7F-01944767D82B}" type="sibTrans" cxnId="{3153EEAF-838A-4E09-835D-900C7F20AFB9}">
      <dgm:prSet/>
      <dgm:spPr/>
      <dgm:t>
        <a:bodyPr/>
        <a:lstStyle/>
        <a:p>
          <a:endParaRPr lang="ru-RU"/>
        </a:p>
      </dgm:t>
    </dgm:pt>
    <dgm:pt modelId="{01F0394E-9DC1-4EEB-BC37-304501E4204F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370 т .р.</a:t>
          </a:r>
        </a:p>
      </dgm:t>
    </dgm:pt>
    <dgm:pt modelId="{F8E91AD9-04E1-4232-A7B0-38EA28EB080E}" type="parTrans" cxnId="{B7BA1DB8-E805-4817-A92A-016288874CE3}">
      <dgm:prSet/>
      <dgm:spPr/>
      <dgm:t>
        <a:bodyPr/>
        <a:lstStyle/>
        <a:p>
          <a:endParaRPr lang="ru-RU"/>
        </a:p>
      </dgm:t>
    </dgm:pt>
    <dgm:pt modelId="{B32C309D-419E-4173-AB48-AAE31424D7B1}" type="sibTrans" cxnId="{B7BA1DB8-E805-4817-A92A-016288874CE3}">
      <dgm:prSet/>
      <dgm:spPr/>
      <dgm:t>
        <a:bodyPr/>
        <a:lstStyle/>
        <a:p>
          <a:endParaRPr lang="ru-RU"/>
        </a:p>
      </dgm:t>
    </dgm:pt>
    <dgm:pt modelId="{2A2BFA0F-783A-418A-B01D-A65DD748AF6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«Профилактика  террористической и экстремистской деятельности в МО «</a:t>
          </a:r>
          <a:r>
            <a:rPr lang="ru-RU" sz="2000" b="1" baseline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Кожевниковский</a:t>
          </a:r>
          <a:r>
            <a:rPr lang="ru-RU" sz="20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район» на 2018-2022 годы (приобретение систем видеонаблюдения)</a:t>
          </a:r>
        </a:p>
        <a:p>
          <a:endParaRPr lang="ru-RU" sz="2000" b="1" baseline="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841274-3F86-4869-B6DA-F03E4A3FF69F}" type="parTrans" cxnId="{1E2B7EBC-2D3F-45C5-BF89-1475F842ACA6}">
      <dgm:prSet/>
      <dgm:spPr/>
      <dgm:t>
        <a:bodyPr/>
        <a:lstStyle/>
        <a:p>
          <a:endParaRPr lang="ru-RU"/>
        </a:p>
      </dgm:t>
    </dgm:pt>
    <dgm:pt modelId="{2FCF3056-5085-4DF3-A413-8A03F40D93A7}" type="sibTrans" cxnId="{1E2B7EBC-2D3F-45C5-BF89-1475F842ACA6}">
      <dgm:prSet/>
      <dgm:spPr/>
      <dgm:t>
        <a:bodyPr/>
        <a:lstStyle/>
        <a:p>
          <a:endParaRPr lang="ru-RU"/>
        </a:p>
      </dgm:t>
    </dgm:pt>
    <dgm:pt modelId="{9489F4CE-859E-49F6-AE17-3BCFDB3CD4D2}" type="pres">
      <dgm:prSet presAssocID="{EC0BE849-FECA-43D8-9D53-C31C6DB056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46E30-72EC-4F93-8581-F0A38CBB0BC8}" type="pres">
      <dgm:prSet presAssocID="{08FF688D-B90B-4857-B7BC-C02DFC3B0D1A}" presName="linNode" presStyleCnt="0"/>
      <dgm:spPr/>
    </dgm:pt>
    <dgm:pt modelId="{F564DF60-7D6B-4698-B1CD-0DE5DC8361A5}" type="pres">
      <dgm:prSet presAssocID="{08FF688D-B90B-4857-B7BC-C02DFC3B0D1A}" presName="parentText" presStyleLbl="node1" presStyleIdx="0" presStyleCnt="3" custScaleX="77775" custScaleY="74123" custLinFactNeighborX="927" custLinFactNeighborY="3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08A47-9A2F-4ED5-838D-1E7D3C9BBDC4}" type="pres">
      <dgm:prSet presAssocID="{08FF688D-B90B-4857-B7BC-C02DFC3B0D1A}" presName="descendantText" presStyleLbl="alignAccFollowNode1" presStyleIdx="0" presStyleCnt="3" custScaleX="141082" custLinFactNeighborX="-1110" custLinFactNeighborY="-1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297C5-9777-41A9-BDEF-C853C9CF6E8C}" type="pres">
      <dgm:prSet presAssocID="{8E95CC1E-3271-4D41-8F33-F17CAD10B047}" presName="sp" presStyleCnt="0"/>
      <dgm:spPr/>
    </dgm:pt>
    <dgm:pt modelId="{614F4F10-4BB3-4E36-A243-7A11BE4DFEA2}" type="pres">
      <dgm:prSet presAssocID="{71D6B863-55DF-40AF-9FBA-CE5FC9C5A710}" presName="linNode" presStyleCnt="0"/>
      <dgm:spPr/>
    </dgm:pt>
    <dgm:pt modelId="{B458C8E0-6AF8-47B2-A4DF-B5650573CA54}" type="pres">
      <dgm:prSet presAssocID="{71D6B863-55DF-40AF-9FBA-CE5FC9C5A710}" presName="parentText" presStyleLbl="node1" presStyleIdx="1" presStyleCnt="3" custScaleX="73967" custScaleY="68199" custLinFactNeighborX="783" custLinFactNeighborY="3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1D679-E4B5-4A67-BC6A-A9EBC2F1AAD0}" type="pres">
      <dgm:prSet presAssocID="{71D6B863-55DF-40AF-9FBA-CE5FC9C5A710}" presName="descendantText" presStyleLbl="alignAccFollowNode1" presStyleIdx="1" presStyleCnt="3" custScaleX="114211" custLinFactNeighborX="3048" custLinFactNeighborY="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22555-614B-4B33-B8DE-FA035E336885}" type="pres">
      <dgm:prSet presAssocID="{90399BEF-FCBB-4F8B-9F78-33534EF4BA9B}" presName="sp" presStyleCnt="0"/>
      <dgm:spPr/>
    </dgm:pt>
    <dgm:pt modelId="{AEFA0719-A608-4A4B-804C-52162CA58E92}" type="pres">
      <dgm:prSet presAssocID="{01F0394E-9DC1-4EEB-BC37-304501E4204F}" presName="linNode" presStyleCnt="0"/>
      <dgm:spPr/>
    </dgm:pt>
    <dgm:pt modelId="{F9082732-BCFD-43D8-AC85-F44672C4F8F2}" type="pres">
      <dgm:prSet presAssocID="{01F0394E-9DC1-4EEB-BC37-304501E4204F}" presName="parentText" presStyleLbl="node1" presStyleIdx="2" presStyleCnt="3" custScaleX="78689" custScaleY="64147" custLinFactNeighborX="1000" custLinFactNeighborY="-36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2EA73-3432-4A40-BDAD-F7A090F96330}" type="pres">
      <dgm:prSet presAssocID="{01F0394E-9DC1-4EEB-BC37-304501E4204F}" presName="descendantText" presStyleLbl="alignAccFollowNode1" presStyleIdx="2" presStyleCnt="3" custScaleX="123094" custLinFactNeighborX="678" custLinFactNeighborY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03A15C-85AA-457C-A67F-6E51BBEE1EF4}" type="presOf" srcId="{EC0BE849-FECA-43D8-9D53-C31C6DB05669}" destId="{9489F4CE-859E-49F6-AE17-3BCFDB3CD4D2}" srcOrd="0" destOrd="0" presId="urn:microsoft.com/office/officeart/2005/8/layout/vList5"/>
    <dgm:cxn modelId="{414C8EB2-3F9C-4FEF-852B-4ACFD01A0E6E}" srcId="{EC0BE849-FECA-43D8-9D53-C31C6DB05669}" destId="{08FF688D-B90B-4857-B7BC-C02DFC3B0D1A}" srcOrd="0" destOrd="0" parTransId="{86DD5A26-F720-4606-B93F-940571F5D24E}" sibTransId="{8E95CC1E-3271-4D41-8F33-F17CAD10B047}"/>
    <dgm:cxn modelId="{5AA48F2B-4C0A-4152-8D52-49FA4DD0A8EC}" type="presOf" srcId="{08FF688D-B90B-4857-B7BC-C02DFC3B0D1A}" destId="{F564DF60-7D6B-4698-B1CD-0DE5DC8361A5}" srcOrd="0" destOrd="0" presId="urn:microsoft.com/office/officeart/2005/8/layout/vList5"/>
    <dgm:cxn modelId="{B7BA1DB8-E805-4817-A92A-016288874CE3}" srcId="{EC0BE849-FECA-43D8-9D53-C31C6DB05669}" destId="{01F0394E-9DC1-4EEB-BC37-304501E4204F}" srcOrd="2" destOrd="0" parTransId="{F8E91AD9-04E1-4232-A7B0-38EA28EB080E}" sibTransId="{B32C309D-419E-4173-AB48-AAE31424D7B1}"/>
    <dgm:cxn modelId="{05EDCE73-2E03-4486-B348-FE8BC4CC8436}" type="presOf" srcId="{D489DFFE-6FC8-44DB-8598-7A35B290C2C2}" destId="{AED08A47-9A2F-4ED5-838D-1E7D3C9BBDC4}" srcOrd="0" destOrd="0" presId="urn:microsoft.com/office/officeart/2005/8/layout/vList5"/>
    <dgm:cxn modelId="{DFFEF4AC-9BF7-44AD-9A6C-9480446ED54D}" type="presOf" srcId="{01F0394E-9DC1-4EEB-BC37-304501E4204F}" destId="{F9082732-BCFD-43D8-AC85-F44672C4F8F2}" srcOrd="0" destOrd="0" presId="urn:microsoft.com/office/officeart/2005/8/layout/vList5"/>
    <dgm:cxn modelId="{C1646AA1-245C-4F72-9024-EE430097DB07}" type="presOf" srcId="{71D6B863-55DF-40AF-9FBA-CE5FC9C5A710}" destId="{B458C8E0-6AF8-47B2-A4DF-B5650573CA54}" srcOrd="0" destOrd="0" presId="urn:microsoft.com/office/officeart/2005/8/layout/vList5"/>
    <dgm:cxn modelId="{2239F634-39A1-44D1-B927-918B6711940B}" type="presOf" srcId="{C550ACB8-72D9-484B-B3A7-7188CEE8B3CA}" destId="{BBB1D679-E4B5-4A67-BC6A-A9EBC2F1AAD0}" srcOrd="0" destOrd="0" presId="urn:microsoft.com/office/officeart/2005/8/layout/vList5"/>
    <dgm:cxn modelId="{3153EEAF-838A-4E09-835D-900C7F20AFB9}" srcId="{71D6B863-55DF-40AF-9FBA-CE5FC9C5A710}" destId="{C550ACB8-72D9-484B-B3A7-7188CEE8B3CA}" srcOrd="0" destOrd="0" parTransId="{7D84ACDA-6D19-4A6C-B25C-6485BE6A6050}" sibTransId="{E2166469-1F21-4089-BE7F-01944767D82B}"/>
    <dgm:cxn modelId="{1E2B7EBC-2D3F-45C5-BF89-1475F842ACA6}" srcId="{01F0394E-9DC1-4EEB-BC37-304501E4204F}" destId="{2A2BFA0F-783A-418A-B01D-A65DD748AF64}" srcOrd="0" destOrd="0" parTransId="{62841274-3F86-4869-B6DA-F03E4A3FF69F}" sibTransId="{2FCF3056-5085-4DF3-A413-8A03F40D93A7}"/>
    <dgm:cxn modelId="{924C67EC-D5BB-4062-859B-9974FDCED47C}" srcId="{08FF688D-B90B-4857-B7BC-C02DFC3B0D1A}" destId="{D489DFFE-6FC8-44DB-8598-7A35B290C2C2}" srcOrd="0" destOrd="0" parTransId="{C4341906-B573-4E20-8CE5-A0CB26B24907}" sibTransId="{865E7E14-23E3-4942-98FF-46943451ACB7}"/>
    <dgm:cxn modelId="{2C90E4EA-722D-4DC3-A190-3D39E3FBECC4}" srcId="{EC0BE849-FECA-43D8-9D53-C31C6DB05669}" destId="{71D6B863-55DF-40AF-9FBA-CE5FC9C5A710}" srcOrd="1" destOrd="0" parTransId="{6265959C-FA43-4B42-8FA3-EAD270B90B52}" sibTransId="{90399BEF-FCBB-4F8B-9F78-33534EF4BA9B}"/>
    <dgm:cxn modelId="{AD4EA3D1-A780-495E-916F-FE66B9CD9830}" type="presOf" srcId="{2A2BFA0F-783A-418A-B01D-A65DD748AF64}" destId="{3812EA73-3432-4A40-BDAD-F7A090F96330}" srcOrd="0" destOrd="0" presId="urn:microsoft.com/office/officeart/2005/8/layout/vList5"/>
    <dgm:cxn modelId="{9FBF604A-581B-415D-A21E-EF4B6A1387B7}" type="presParOf" srcId="{9489F4CE-859E-49F6-AE17-3BCFDB3CD4D2}" destId="{2B346E30-72EC-4F93-8581-F0A38CBB0BC8}" srcOrd="0" destOrd="0" presId="urn:microsoft.com/office/officeart/2005/8/layout/vList5"/>
    <dgm:cxn modelId="{E0D6E891-EE29-4D42-8126-0DFDEF2F45D7}" type="presParOf" srcId="{2B346E30-72EC-4F93-8581-F0A38CBB0BC8}" destId="{F564DF60-7D6B-4698-B1CD-0DE5DC8361A5}" srcOrd="0" destOrd="0" presId="urn:microsoft.com/office/officeart/2005/8/layout/vList5"/>
    <dgm:cxn modelId="{8C3DF6AB-7081-464D-94CA-B7BB7A08E00F}" type="presParOf" srcId="{2B346E30-72EC-4F93-8581-F0A38CBB0BC8}" destId="{AED08A47-9A2F-4ED5-838D-1E7D3C9BBDC4}" srcOrd="1" destOrd="0" presId="urn:microsoft.com/office/officeart/2005/8/layout/vList5"/>
    <dgm:cxn modelId="{89F2725D-2A4B-42DB-9BCF-8BC771CCB71C}" type="presParOf" srcId="{9489F4CE-859E-49F6-AE17-3BCFDB3CD4D2}" destId="{952297C5-9777-41A9-BDEF-C853C9CF6E8C}" srcOrd="1" destOrd="0" presId="urn:microsoft.com/office/officeart/2005/8/layout/vList5"/>
    <dgm:cxn modelId="{8E1C895A-EA17-4BCF-975C-9CCF15BDD4AB}" type="presParOf" srcId="{9489F4CE-859E-49F6-AE17-3BCFDB3CD4D2}" destId="{614F4F10-4BB3-4E36-A243-7A11BE4DFEA2}" srcOrd="2" destOrd="0" presId="urn:microsoft.com/office/officeart/2005/8/layout/vList5"/>
    <dgm:cxn modelId="{059E24BC-9AB6-49C9-A5E4-6C16715832C8}" type="presParOf" srcId="{614F4F10-4BB3-4E36-A243-7A11BE4DFEA2}" destId="{B458C8E0-6AF8-47B2-A4DF-B5650573CA54}" srcOrd="0" destOrd="0" presId="urn:microsoft.com/office/officeart/2005/8/layout/vList5"/>
    <dgm:cxn modelId="{4E50E824-5E61-45D6-8C07-0ED2974186A6}" type="presParOf" srcId="{614F4F10-4BB3-4E36-A243-7A11BE4DFEA2}" destId="{BBB1D679-E4B5-4A67-BC6A-A9EBC2F1AAD0}" srcOrd="1" destOrd="0" presId="urn:microsoft.com/office/officeart/2005/8/layout/vList5"/>
    <dgm:cxn modelId="{49FD729F-938F-42C8-BA1E-CE28FF4CBC2C}" type="presParOf" srcId="{9489F4CE-859E-49F6-AE17-3BCFDB3CD4D2}" destId="{74A22555-614B-4B33-B8DE-FA035E336885}" srcOrd="3" destOrd="0" presId="urn:microsoft.com/office/officeart/2005/8/layout/vList5"/>
    <dgm:cxn modelId="{60401D4D-E6A9-425C-9308-E3E44C24633B}" type="presParOf" srcId="{9489F4CE-859E-49F6-AE17-3BCFDB3CD4D2}" destId="{AEFA0719-A608-4A4B-804C-52162CA58E92}" srcOrd="4" destOrd="0" presId="urn:microsoft.com/office/officeart/2005/8/layout/vList5"/>
    <dgm:cxn modelId="{9EA64E54-5B8B-4F5E-9FEF-5B5ECFEB7B50}" type="presParOf" srcId="{AEFA0719-A608-4A4B-804C-52162CA58E92}" destId="{F9082732-BCFD-43D8-AC85-F44672C4F8F2}" srcOrd="0" destOrd="0" presId="urn:microsoft.com/office/officeart/2005/8/layout/vList5"/>
    <dgm:cxn modelId="{CB8AF5EC-D45F-40F0-8D02-8DE92E67619F}" type="presParOf" srcId="{AEFA0719-A608-4A4B-804C-52162CA58E92}" destId="{3812EA73-3432-4A40-BDAD-F7A090F96330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DBCA58-DF4B-4207-879F-8F680193C394}" type="doc">
      <dgm:prSet loTypeId="urn:diagrams.loki3.com/BracketList+Icon" loCatId="list" qsTypeId="urn:microsoft.com/office/officeart/2005/8/quickstyle/3d3" qsCatId="3D" csTypeId="urn:microsoft.com/office/officeart/2005/8/colors/accent4_3" csCatId="accent4" phldr="1"/>
      <dgm:spPr/>
    </dgm:pt>
    <dgm:pt modelId="{935CC107-3115-4716-A794-C7B7E27913E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dirty="0" smtClean="0">
              <a:latin typeface="Cambria" panose="02040503050406030204" pitchFamily="18" charset="0"/>
            </a:rPr>
            <a:t>На </a:t>
          </a:r>
          <a:r>
            <a:rPr lang="ru-RU" sz="1800" dirty="0" smtClean="0">
              <a:latin typeface="Cambria" panose="02040503050406030204" pitchFamily="18" charset="0"/>
            </a:rPr>
            <a:t>реализацию муниципальных и ведомственных программ</a:t>
          </a:r>
          <a:endParaRPr lang="ru-RU" sz="1800" dirty="0" smtClean="0">
            <a:latin typeface="Cambria" panose="02040503050406030204" pitchFamily="18" charset="0"/>
          </a:endParaRPr>
        </a:p>
        <a:p>
          <a:endParaRPr lang="ru-RU" sz="1800" dirty="0">
            <a:latin typeface="Cambria" panose="02040503050406030204" pitchFamily="18" charset="0"/>
          </a:endParaRPr>
        </a:p>
      </dgm:t>
    </dgm:pt>
    <dgm:pt modelId="{FB5B9F7C-1797-4ED0-A993-8A2C1A303C60}" type="parTrans" cxnId="{8D45450D-494A-4FB6-A1EF-E29F94AFDFBE}">
      <dgm:prSet/>
      <dgm:spPr/>
      <dgm:t>
        <a:bodyPr/>
        <a:lstStyle/>
        <a:p>
          <a:endParaRPr lang="ru-RU"/>
        </a:p>
      </dgm:t>
    </dgm:pt>
    <dgm:pt modelId="{AB203BF2-2B07-4050-8052-DFE779D85688}" type="sibTrans" cxnId="{8D45450D-494A-4FB6-A1EF-E29F94AFDFBE}">
      <dgm:prSet/>
      <dgm:spPr/>
      <dgm:t>
        <a:bodyPr/>
        <a:lstStyle/>
        <a:p>
          <a:endParaRPr lang="ru-RU"/>
        </a:p>
      </dgm:t>
    </dgm:pt>
    <dgm:pt modelId="{49869C24-3F36-44C5-B466-E8F32ACC16F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516 т.р.</a:t>
          </a:r>
        </a:p>
      </dgm:t>
    </dgm:pt>
    <dgm:pt modelId="{95E95430-D299-4ABE-A166-C34C33C77A31}" type="parTrans" cxnId="{CAFAB6E4-57D4-4F20-83A2-CF25863C97B9}">
      <dgm:prSet/>
      <dgm:spPr/>
      <dgm:t>
        <a:bodyPr/>
        <a:lstStyle/>
        <a:p>
          <a:endParaRPr lang="ru-RU"/>
        </a:p>
      </dgm:t>
    </dgm:pt>
    <dgm:pt modelId="{D1A8E518-68E6-468A-A167-CE79D8E3C014}" type="sibTrans" cxnId="{CAFAB6E4-57D4-4F20-83A2-CF25863C97B9}">
      <dgm:prSet/>
      <dgm:spPr/>
      <dgm:t>
        <a:bodyPr/>
        <a:lstStyle/>
        <a:p>
          <a:endParaRPr lang="ru-RU"/>
        </a:p>
      </dgm:t>
    </dgm:pt>
    <dgm:pt modelId="{B336A9A4-8D9D-4246-A270-8E18ABDBA325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 </a:t>
          </a:r>
          <a:r>
            <a:rPr lang="ru-RU" sz="2000" dirty="0" smtClean="0">
              <a:latin typeface="Cambria" panose="02040503050406030204" pitchFamily="18" charset="0"/>
            </a:rPr>
            <a:t> 54 886,3т.р</a:t>
          </a:r>
          <a:endParaRPr lang="ru-RU" sz="2000" dirty="0">
            <a:latin typeface="Cambria" panose="02040503050406030204" pitchFamily="18" charset="0"/>
          </a:endParaRPr>
        </a:p>
      </dgm:t>
    </dgm:pt>
    <dgm:pt modelId="{E5AB53C9-1AA1-4098-8E83-88EE154326EC}" type="parTrans" cxnId="{B1BDA58F-AB15-4E8F-B63E-B1FD199BD33A}">
      <dgm:prSet/>
      <dgm:spPr/>
      <dgm:t>
        <a:bodyPr/>
        <a:lstStyle/>
        <a:p>
          <a:endParaRPr lang="ru-RU"/>
        </a:p>
      </dgm:t>
    </dgm:pt>
    <dgm:pt modelId="{8FD7777B-3E21-48C0-9D16-7EDFBF0E34F3}" type="sibTrans" cxnId="{B1BDA58F-AB15-4E8F-B63E-B1FD199BD33A}">
      <dgm:prSet/>
      <dgm:spPr/>
      <dgm:t>
        <a:bodyPr/>
        <a:lstStyle/>
        <a:p>
          <a:endParaRPr lang="ru-RU"/>
        </a:p>
      </dgm:t>
    </dgm:pt>
    <dgm:pt modelId="{58B3F482-E8B9-4AF5-B084-61A56F9651A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Стипендии Губернатора молодым  учителям</a:t>
          </a:r>
          <a:endParaRPr lang="ru-RU" sz="1800" dirty="0">
            <a:latin typeface="Cambria" panose="02040503050406030204" pitchFamily="18" charset="0"/>
          </a:endParaRPr>
        </a:p>
      </dgm:t>
    </dgm:pt>
    <dgm:pt modelId="{694C54AB-691C-430E-8663-1D486081C20D}" type="parTrans" cxnId="{D39C8D12-BB01-4585-AEF5-978B96BB823C}">
      <dgm:prSet/>
      <dgm:spPr/>
      <dgm:t>
        <a:bodyPr/>
        <a:lstStyle/>
        <a:p>
          <a:endParaRPr lang="ru-RU"/>
        </a:p>
      </dgm:t>
    </dgm:pt>
    <dgm:pt modelId="{CAD0C1B6-C483-44E6-A1F8-9F1E80D818A5}" type="sibTrans" cxnId="{D39C8D12-BB01-4585-AEF5-978B96BB823C}">
      <dgm:prSet/>
      <dgm:spPr/>
      <dgm:t>
        <a:bodyPr/>
        <a:lstStyle/>
        <a:p>
          <a:endParaRPr lang="ru-RU"/>
        </a:p>
      </dgm:t>
    </dgm:pt>
    <dgm:pt modelId="{66133743-EBF8-451C-8847-6E50722B1FE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 10 847т.р</a:t>
          </a:r>
          <a:r>
            <a:rPr lang="ru-RU" sz="1800" dirty="0" smtClean="0">
              <a:latin typeface="Cambria" panose="02040503050406030204" pitchFamily="18" charset="0"/>
            </a:rPr>
            <a:t>.</a:t>
          </a:r>
          <a:endParaRPr lang="ru-RU" sz="1800" dirty="0">
            <a:latin typeface="Cambria" panose="02040503050406030204" pitchFamily="18" charset="0"/>
          </a:endParaRPr>
        </a:p>
      </dgm:t>
    </dgm:pt>
    <dgm:pt modelId="{D338BBFE-BCC7-4B7E-B854-053EC49B5FCF}" type="parTrans" cxnId="{87B435C6-C36D-49D1-A6C1-7393609BC2D8}">
      <dgm:prSet/>
      <dgm:spPr/>
      <dgm:t>
        <a:bodyPr/>
        <a:lstStyle/>
        <a:p>
          <a:endParaRPr lang="ru-RU"/>
        </a:p>
      </dgm:t>
    </dgm:pt>
    <dgm:pt modelId="{3B869A4C-DFF2-496D-9445-4B9C9E67C0F5}" type="sibTrans" cxnId="{87B435C6-C36D-49D1-A6C1-7393609BC2D8}">
      <dgm:prSet/>
      <dgm:spPr/>
      <dgm:t>
        <a:bodyPr/>
        <a:lstStyle/>
        <a:p>
          <a:endParaRPr lang="ru-RU"/>
        </a:p>
      </dgm:t>
    </dgm:pt>
    <dgm:pt modelId="{C998FEE1-DF06-421C-B16C-AB46AD948E3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Расходы МБ, из них на оплату труда 333,253 т. руб.</a:t>
          </a:r>
          <a:endParaRPr lang="ru-RU" sz="1800" dirty="0">
            <a:latin typeface="Cambria" panose="02040503050406030204" pitchFamily="18" charset="0"/>
          </a:endParaRPr>
        </a:p>
      </dgm:t>
    </dgm:pt>
    <dgm:pt modelId="{95536E7D-F20D-475C-8961-D339985D44E2}" type="parTrans" cxnId="{F4539B8B-3D7C-47FD-89F1-F066A62EE6E3}">
      <dgm:prSet/>
      <dgm:spPr/>
      <dgm:t>
        <a:bodyPr/>
        <a:lstStyle/>
        <a:p>
          <a:endParaRPr lang="ru-RU"/>
        </a:p>
      </dgm:t>
    </dgm:pt>
    <dgm:pt modelId="{7901A6A7-D6DD-4CA2-BAFA-6A3CF345BCF5}" type="sibTrans" cxnId="{F4539B8B-3D7C-47FD-89F1-F066A62EE6E3}">
      <dgm:prSet/>
      <dgm:spPr/>
      <dgm:t>
        <a:bodyPr/>
        <a:lstStyle/>
        <a:p>
          <a:endParaRPr lang="ru-RU"/>
        </a:p>
      </dgm:t>
    </dgm:pt>
    <dgm:pt modelId="{FF346C27-F78B-4025-860E-453D0BE3329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162, 1т.р</a:t>
          </a:r>
          <a:r>
            <a:rPr lang="ru-RU" sz="1800" dirty="0" smtClean="0">
              <a:latin typeface="Cambria" panose="02040503050406030204" pitchFamily="18" charset="0"/>
            </a:rPr>
            <a:t>.</a:t>
          </a:r>
          <a:endParaRPr lang="ru-RU" sz="1800" dirty="0">
            <a:latin typeface="Cambria" panose="02040503050406030204" pitchFamily="18" charset="0"/>
          </a:endParaRPr>
        </a:p>
      </dgm:t>
    </dgm:pt>
    <dgm:pt modelId="{B9EF3367-113B-446A-9DF6-BF1366F5C4AD}" type="parTrans" cxnId="{3F17A6F8-DA20-4420-8A4E-068C21B2B7C9}">
      <dgm:prSet/>
      <dgm:spPr/>
      <dgm:t>
        <a:bodyPr/>
        <a:lstStyle/>
        <a:p>
          <a:endParaRPr lang="ru-RU"/>
        </a:p>
      </dgm:t>
    </dgm:pt>
    <dgm:pt modelId="{C5CC197E-B40A-48C7-8C89-1DC609451AFD}" type="sibTrans" cxnId="{3F17A6F8-DA20-4420-8A4E-068C21B2B7C9}">
      <dgm:prSet/>
      <dgm:spPr/>
      <dgm:t>
        <a:bodyPr/>
        <a:lstStyle/>
        <a:p>
          <a:endParaRPr lang="ru-RU"/>
        </a:p>
      </dgm:t>
    </dgm:pt>
    <dgm:pt modelId="{EEC51CAE-1149-4DC9-8263-2E229E9562A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Обеспечение государственных гарантий реализации прав на получение бесплатного образования (дошкольного, начального, основного, среднего в ОУ)</a:t>
          </a:r>
          <a:endParaRPr lang="ru-RU" sz="1800" dirty="0">
            <a:latin typeface="Cambria" panose="02040503050406030204" pitchFamily="18" charset="0"/>
          </a:endParaRPr>
        </a:p>
      </dgm:t>
    </dgm:pt>
    <dgm:pt modelId="{59618A2F-AA4B-4B16-BD39-07F32CE81088}" type="parTrans" cxnId="{FD9F31B1-10F6-4558-901B-10E4DDDE57CC}">
      <dgm:prSet/>
      <dgm:spPr/>
      <dgm:t>
        <a:bodyPr/>
        <a:lstStyle/>
        <a:p>
          <a:endParaRPr lang="ru-RU"/>
        </a:p>
      </dgm:t>
    </dgm:pt>
    <dgm:pt modelId="{7470B89E-2498-4D14-A9A9-B9A7FCAB79D3}" type="sibTrans" cxnId="{FD9F31B1-10F6-4558-901B-10E4DDDE57CC}">
      <dgm:prSet/>
      <dgm:spPr/>
      <dgm:t>
        <a:bodyPr/>
        <a:lstStyle/>
        <a:p>
          <a:endParaRPr lang="ru-RU"/>
        </a:p>
      </dgm:t>
    </dgm:pt>
    <dgm:pt modelId="{AAF17305-E6AD-4211-BB04-54C09F0BF09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 </a:t>
          </a:r>
          <a:r>
            <a:rPr lang="ru-RU" sz="1800" dirty="0" smtClean="0">
              <a:latin typeface="Cambria" panose="02040503050406030204" pitchFamily="18" charset="0"/>
            </a:rPr>
            <a:t> 2 132,4 т.р</a:t>
          </a:r>
          <a:r>
            <a:rPr lang="ru-RU" sz="1800" dirty="0" smtClean="0">
              <a:latin typeface="Cambria" panose="02040503050406030204" pitchFamily="18" charset="0"/>
            </a:rPr>
            <a:t>. </a:t>
          </a:r>
          <a:endParaRPr lang="ru-RU" sz="1800" dirty="0">
            <a:latin typeface="Cambria" panose="02040503050406030204" pitchFamily="18" charset="0"/>
          </a:endParaRPr>
        </a:p>
      </dgm:t>
    </dgm:pt>
    <dgm:pt modelId="{27DB81B9-6796-4DDA-8DC1-B5940EE77C49}" type="parTrans" cxnId="{02AB921D-E432-45B3-9BA9-2AB7AA6C672F}">
      <dgm:prSet/>
      <dgm:spPr/>
      <dgm:t>
        <a:bodyPr/>
        <a:lstStyle/>
        <a:p>
          <a:endParaRPr lang="ru-RU"/>
        </a:p>
      </dgm:t>
    </dgm:pt>
    <dgm:pt modelId="{CA0FF935-EC1D-4861-A3CE-751FAB38C527}" type="sibTrans" cxnId="{02AB921D-E432-45B3-9BA9-2AB7AA6C672F}">
      <dgm:prSet/>
      <dgm:spPr/>
      <dgm:t>
        <a:bodyPr/>
        <a:lstStyle/>
        <a:p>
          <a:endParaRPr lang="ru-RU"/>
        </a:p>
      </dgm:t>
    </dgm:pt>
    <dgm:pt modelId="{1D1B5AAC-B756-417C-BBB8-B1CE3523F57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Надбавка к должностному окладу педагогических работников МОУ</a:t>
          </a:r>
          <a:endParaRPr lang="ru-RU" sz="1800" dirty="0">
            <a:latin typeface="Cambria" panose="02040503050406030204" pitchFamily="18" charset="0"/>
          </a:endParaRPr>
        </a:p>
      </dgm:t>
    </dgm:pt>
    <dgm:pt modelId="{9A4A57DA-011B-4E2E-978A-5C96CA9A72BF}" type="parTrans" cxnId="{24EE59A5-8BA0-4D4C-A6C6-3E454A54C2F6}">
      <dgm:prSet/>
      <dgm:spPr/>
      <dgm:t>
        <a:bodyPr/>
        <a:lstStyle/>
        <a:p>
          <a:endParaRPr lang="ru-RU"/>
        </a:p>
      </dgm:t>
    </dgm:pt>
    <dgm:pt modelId="{0BA67D47-BFDE-4EB1-883F-6079763B9630}" type="sibTrans" cxnId="{24EE59A5-8BA0-4D4C-A6C6-3E454A54C2F6}">
      <dgm:prSet/>
      <dgm:spPr/>
      <dgm:t>
        <a:bodyPr/>
        <a:lstStyle/>
        <a:p>
          <a:endParaRPr lang="ru-RU"/>
        </a:p>
      </dgm:t>
    </dgm:pt>
    <dgm:pt modelId="{B56A6D00-F8F8-43BF-BA8B-429E1688F9E7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165 </a:t>
          </a:r>
          <a:r>
            <a:rPr lang="ru-RU" sz="2000" dirty="0" smtClean="0">
              <a:latin typeface="Cambria" panose="02040503050406030204" pitchFamily="18" charset="0"/>
            </a:rPr>
            <a:t>263т</a:t>
          </a:r>
          <a:r>
            <a:rPr lang="ru-RU" sz="2000" dirty="0" smtClean="0">
              <a:latin typeface="Cambria" panose="02040503050406030204" pitchFamily="18" charset="0"/>
            </a:rPr>
            <a:t>. р.</a:t>
          </a:r>
          <a:endParaRPr lang="ru-RU" sz="2000" dirty="0">
            <a:latin typeface="Cambria" panose="02040503050406030204" pitchFamily="18" charset="0"/>
          </a:endParaRPr>
        </a:p>
      </dgm:t>
    </dgm:pt>
    <dgm:pt modelId="{D68B7EE1-D5EB-4814-9579-D995A708CB89}" type="parTrans" cxnId="{912AC7D4-A80E-496C-989B-E6CCEBB0AB15}">
      <dgm:prSet/>
      <dgm:spPr/>
      <dgm:t>
        <a:bodyPr/>
        <a:lstStyle/>
        <a:p>
          <a:endParaRPr lang="ru-RU"/>
        </a:p>
      </dgm:t>
    </dgm:pt>
    <dgm:pt modelId="{1563EF91-55A9-4283-9D4D-ED3F161584CB}" type="sibTrans" cxnId="{912AC7D4-A80E-496C-989B-E6CCEBB0AB15}">
      <dgm:prSet/>
      <dgm:spPr/>
      <dgm:t>
        <a:bodyPr/>
        <a:lstStyle/>
        <a:p>
          <a:endParaRPr lang="ru-RU"/>
        </a:p>
      </dgm:t>
    </dgm:pt>
    <dgm:pt modelId="{FAD1D4FD-1B29-4B84-A628-30BC454F048C}">
      <dgm:prSet phldrT="[Текст]" custT="1"/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Расходы ОБ, в том числе:</a:t>
          </a:r>
          <a:endParaRPr lang="ru-RU" sz="1800" dirty="0">
            <a:latin typeface="Cambria" panose="02040503050406030204" pitchFamily="18" charset="0"/>
          </a:endParaRPr>
        </a:p>
      </dgm:t>
    </dgm:pt>
    <dgm:pt modelId="{8674C80E-FB6A-44DE-9142-2EB1E9839E8D}" type="parTrans" cxnId="{8F0E98D1-5259-4B02-9547-0CFA2754ABB0}">
      <dgm:prSet/>
      <dgm:spPr/>
      <dgm:t>
        <a:bodyPr/>
        <a:lstStyle/>
        <a:p>
          <a:endParaRPr lang="ru-RU"/>
        </a:p>
      </dgm:t>
    </dgm:pt>
    <dgm:pt modelId="{8682DBDD-327C-48E4-B97E-7A1F9D9A45A7}" type="sibTrans" cxnId="{8F0E98D1-5259-4B02-9547-0CFA2754ABB0}">
      <dgm:prSet/>
      <dgm:spPr/>
      <dgm:t>
        <a:bodyPr/>
        <a:lstStyle/>
        <a:p>
          <a:endParaRPr lang="ru-RU"/>
        </a:p>
      </dgm:t>
    </dgm:pt>
    <dgm:pt modelId="{D73F7625-9882-4E7D-A3DB-CE158E2183C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Частичная оплата стоимости питания</a:t>
          </a:r>
          <a:endParaRPr lang="ru-RU" sz="1800" dirty="0">
            <a:latin typeface="Cambria" panose="02040503050406030204" pitchFamily="18" charset="0"/>
          </a:endParaRPr>
        </a:p>
      </dgm:t>
    </dgm:pt>
    <dgm:pt modelId="{3CFC5954-1F1C-4988-BF57-3ECE8E6E66BC}" type="parTrans" cxnId="{D8D64767-EADD-4D2B-8955-F6493BCFB7CE}">
      <dgm:prSet/>
      <dgm:spPr/>
      <dgm:t>
        <a:bodyPr/>
        <a:lstStyle/>
        <a:p>
          <a:endParaRPr lang="ru-RU"/>
        </a:p>
      </dgm:t>
    </dgm:pt>
    <dgm:pt modelId="{D59CE420-ACE7-4A0C-9970-A55BF603C2A0}" type="sibTrans" cxnId="{D8D64767-EADD-4D2B-8955-F6493BCFB7CE}">
      <dgm:prSet/>
      <dgm:spPr/>
      <dgm:t>
        <a:bodyPr/>
        <a:lstStyle/>
        <a:p>
          <a:endParaRPr lang="ru-RU"/>
        </a:p>
      </dgm:t>
    </dgm:pt>
    <dgm:pt modelId="{C9FCCD9E-97A4-4211-A290-12A033ADF9A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421,5 т.р.</a:t>
          </a:r>
          <a:endParaRPr lang="ru-RU" sz="1800" dirty="0">
            <a:latin typeface="Cambria" panose="02040503050406030204" pitchFamily="18" charset="0"/>
          </a:endParaRPr>
        </a:p>
      </dgm:t>
    </dgm:pt>
    <dgm:pt modelId="{100D1948-D58A-4C79-A784-EC1D70D81C96}" type="parTrans" cxnId="{170F1DF7-E572-4709-9725-ACB1604DA163}">
      <dgm:prSet/>
      <dgm:spPr/>
      <dgm:t>
        <a:bodyPr/>
        <a:lstStyle/>
        <a:p>
          <a:endParaRPr lang="ru-RU"/>
        </a:p>
      </dgm:t>
    </dgm:pt>
    <dgm:pt modelId="{D1F584D6-0874-4B9E-ABEA-0779F7C252FD}" type="sibTrans" cxnId="{170F1DF7-E572-4709-9725-ACB1604DA163}">
      <dgm:prSet/>
      <dgm:spPr/>
      <dgm:t>
        <a:bodyPr/>
        <a:lstStyle/>
        <a:p>
          <a:endParaRPr lang="ru-RU"/>
        </a:p>
      </dgm:t>
    </dgm:pt>
    <dgm:pt modelId="{F1B1D758-793D-48C5-B4BA-230EAFB794C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Обеспечение обувью мягким инвентарем детей-сирот, под опекой</a:t>
          </a:r>
          <a:endParaRPr lang="ru-RU" sz="1800" dirty="0">
            <a:latin typeface="Cambria" panose="02040503050406030204" pitchFamily="18" charset="0"/>
          </a:endParaRPr>
        </a:p>
      </dgm:t>
    </dgm:pt>
    <dgm:pt modelId="{B1714236-1DA7-46B5-A63C-523E1ACEC458}" type="parTrans" cxnId="{05882BFE-8E0B-4809-97EB-8DF08391C907}">
      <dgm:prSet/>
      <dgm:spPr/>
      <dgm:t>
        <a:bodyPr/>
        <a:lstStyle/>
        <a:p>
          <a:endParaRPr lang="ru-RU"/>
        </a:p>
      </dgm:t>
    </dgm:pt>
    <dgm:pt modelId="{F8119C8B-D35C-49DF-AE6E-E32109013A14}" type="sibTrans" cxnId="{05882BFE-8E0B-4809-97EB-8DF08391C907}">
      <dgm:prSet/>
      <dgm:spPr/>
      <dgm:t>
        <a:bodyPr/>
        <a:lstStyle/>
        <a:p>
          <a:endParaRPr lang="ru-RU"/>
        </a:p>
      </dgm:t>
    </dgm:pt>
    <dgm:pt modelId="{047691ED-178E-4793-8FC7-CD2AE41955F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128,2  </a:t>
          </a:r>
          <a:r>
            <a:rPr lang="ru-RU" sz="1800" dirty="0" smtClean="0">
              <a:latin typeface="Cambria" panose="02040503050406030204" pitchFamily="18" charset="0"/>
            </a:rPr>
            <a:t>т.р.</a:t>
          </a:r>
          <a:endParaRPr lang="ru-RU" sz="1800" dirty="0">
            <a:latin typeface="Cambria" panose="02040503050406030204" pitchFamily="18" charset="0"/>
          </a:endParaRPr>
        </a:p>
      </dgm:t>
    </dgm:pt>
    <dgm:pt modelId="{3DF71B63-BB48-428A-BEDA-645601C3A9B6}" type="parTrans" cxnId="{54EBEE47-35A7-4B05-8369-E83F288E6457}">
      <dgm:prSet/>
      <dgm:spPr/>
      <dgm:t>
        <a:bodyPr/>
        <a:lstStyle/>
        <a:p>
          <a:endParaRPr lang="ru-RU"/>
        </a:p>
      </dgm:t>
    </dgm:pt>
    <dgm:pt modelId="{DA93FE80-EFF4-4B45-A010-7965554930CE}" type="sibTrans" cxnId="{54EBEE47-35A7-4B05-8369-E83F288E6457}">
      <dgm:prSet/>
      <dgm:spPr/>
      <dgm:t>
        <a:bodyPr/>
        <a:lstStyle/>
        <a:p>
          <a:endParaRPr lang="ru-RU"/>
        </a:p>
      </dgm:t>
    </dgm:pt>
    <dgm:pt modelId="{F2A2C24D-24BA-4393-869E-77E57546C6B1}" type="pres">
      <dgm:prSet presAssocID="{5CDBCA58-DF4B-4207-879F-8F680193C394}" presName="Name0" presStyleCnt="0">
        <dgm:presLayoutVars>
          <dgm:dir/>
          <dgm:animLvl val="lvl"/>
          <dgm:resizeHandles val="exact"/>
        </dgm:presLayoutVars>
      </dgm:prSet>
      <dgm:spPr/>
    </dgm:pt>
    <dgm:pt modelId="{741B0504-5EE0-4E35-B507-D2D22215F871}" type="pres">
      <dgm:prSet presAssocID="{B336A9A4-8D9D-4246-A270-8E18ABDBA325}" presName="linNode" presStyleCnt="0"/>
      <dgm:spPr/>
    </dgm:pt>
    <dgm:pt modelId="{2B98CD67-600A-43E4-8BF7-07FB885D7DB4}" type="pres">
      <dgm:prSet presAssocID="{B336A9A4-8D9D-4246-A270-8E18ABDBA325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B6A45-CE94-461D-9CCE-59F71B948079}" type="pres">
      <dgm:prSet presAssocID="{B336A9A4-8D9D-4246-A270-8E18ABDBA325}" presName="bracket" presStyleLbl="parChTrans1D1" presStyleIdx="0" presStyleCnt="8"/>
      <dgm:spPr/>
    </dgm:pt>
    <dgm:pt modelId="{AB4880CF-F4BB-47CE-9922-ADE0B0962E14}" type="pres">
      <dgm:prSet presAssocID="{B336A9A4-8D9D-4246-A270-8E18ABDBA325}" presName="spH" presStyleCnt="0"/>
      <dgm:spPr/>
    </dgm:pt>
    <dgm:pt modelId="{3B16BA7B-6705-4161-87E2-4E24FF6B7E85}" type="pres">
      <dgm:prSet presAssocID="{B336A9A4-8D9D-4246-A270-8E18ABDBA325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0C328-3CBE-46E0-952F-B73EE421C88A}" type="pres">
      <dgm:prSet presAssocID="{8FD7777B-3E21-48C0-9D16-7EDFBF0E34F3}" presName="spV" presStyleCnt="0"/>
      <dgm:spPr/>
    </dgm:pt>
    <dgm:pt modelId="{A6AB3777-239D-4939-8C10-8A048691A0EC}" type="pres">
      <dgm:prSet presAssocID="{B56A6D00-F8F8-43BF-BA8B-429E1688F9E7}" presName="linNode" presStyleCnt="0"/>
      <dgm:spPr/>
    </dgm:pt>
    <dgm:pt modelId="{0E6290BD-DB15-43A1-8B4E-07305928EAAB}" type="pres">
      <dgm:prSet presAssocID="{B56A6D00-F8F8-43BF-BA8B-429E1688F9E7}" presName="parTx" presStyleLbl="revTx" presStyleIdx="1" presStyleCnt="8" custLinFactNeighborX="0" custLinFactNeighborY="-8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1EC82-D6BA-4F3D-92E3-DB876B7F1F15}" type="pres">
      <dgm:prSet presAssocID="{B56A6D00-F8F8-43BF-BA8B-429E1688F9E7}" presName="bracket" presStyleLbl="parChTrans1D1" presStyleIdx="1" presStyleCnt="8"/>
      <dgm:spPr/>
    </dgm:pt>
    <dgm:pt modelId="{F50F912A-DF10-4F4E-BFCF-5B10BCB44FE7}" type="pres">
      <dgm:prSet presAssocID="{B56A6D00-F8F8-43BF-BA8B-429E1688F9E7}" presName="spH" presStyleCnt="0"/>
      <dgm:spPr/>
    </dgm:pt>
    <dgm:pt modelId="{5DA463F2-97A4-43A9-A56C-496A7364CC04}" type="pres">
      <dgm:prSet presAssocID="{B56A6D00-F8F8-43BF-BA8B-429E1688F9E7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BB956-C2B7-43FF-BA2D-4E557EBFF6D3}" type="pres">
      <dgm:prSet presAssocID="{1563EF91-55A9-4283-9D4D-ED3F161584CB}" presName="spV" presStyleCnt="0"/>
      <dgm:spPr/>
    </dgm:pt>
    <dgm:pt modelId="{16D03558-98F3-4B22-9AEF-567F25F04E83}" type="pres">
      <dgm:prSet presAssocID="{AAF17305-E6AD-4211-BB04-54C09F0BF09D}" presName="linNode" presStyleCnt="0"/>
      <dgm:spPr/>
    </dgm:pt>
    <dgm:pt modelId="{DEA59AA3-BF8F-45D6-B164-9AE78580DF5E}" type="pres">
      <dgm:prSet presAssocID="{AAF17305-E6AD-4211-BB04-54C09F0BF09D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D3784-B168-41F7-ABAE-DCB6590E350B}" type="pres">
      <dgm:prSet presAssocID="{AAF17305-E6AD-4211-BB04-54C09F0BF09D}" presName="bracket" presStyleLbl="parChTrans1D1" presStyleIdx="2" presStyleCnt="8"/>
      <dgm:spPr/>
    </dgm:pt>
    <dgm:pt modelId="{7553AFA6-AD8B-4F3B-8EFF-BEEE8330B309}" type="pres">
      <dgm:prSet presAssocID="{AAF17305-E6AD-4211-BB04-54C09F0BF09D}" presName="spH" presStyleCnt="0"/>
      <dgm:spPr/>
    </dgm:pt>
    <dgm:pt modelId="{F5CAC805-A62F-4C19-A5A3-A2BE677DC475}" type="pres">
      <dgm:prSet presAssocID="{AAF17305-E6AD-4211-BB04-54C09F0BF09D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90AEF-F4B8-4D60-A9F0-98273A4ACC7B}" type="pres">
      <dgm:prSet presAssocID="{CA0FF935-EC1D-4861-A3CE-751FAB38C527}" presName="spV" presStyleCnt="0"/>
      <dgm:spPr/>
    </dgm:pt>
    <dgm:pt modelId="{947F7A49-22EB-4658-8D25-CD951DEF5797}" type="pres">
      <dgm:prSet presAssocID="{047691ED-178E-4793-8FC7-CD2AE41955FF}" presName="linNode" presStyleCnt="0"/>
      <dgm:spPr/>
    </dgm:pt>
    <dgm:pt modelId="{2D15DD3C-6B9D-461B-9D8A-A9477C2BAA05}" type="pres">
      <dgm:prSet presAssocID="{047691ED-178E-4793-8FC7-CD2AE41955FF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23791-0B81-489F-BAEE-5995CDFA1442}" type="pres">
      <dgm:prSet presAssocID="{047691ED-178E-4793-8FC7-CD2AE41955FF}" presName="bracket" presStyleLbl="parChTrans1D1" presStyleIdx="3" presStyleCnt="8"/>
      <dgm:spPr/>
    </dgm:pt>
    <dgm:pt modelId="{700CB28E-322F-40AB-977E-5A00FB20B7DF}" type="pres">
      <dgm:prSet presAssocID="{047691ED-178E-4793-8FC7-CD2AE41955FF}" presName="spH" presStyleCnt="0"/>
      <dgm:spPr/>
    </dgm:pt>
    <dgm:pt modelId="{3C64E43B-46A6-428D-BC02-950D584F48FE}" type="pres">
      <dgm:prSet presAssocID="{047691ED-178E-4793-8FC7-CD2AE41955FF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374EB-610E-4692-9E4D-40531E01AFFF}" type="pres">
      <dgm:prSet presAssocID="{DA93FE80-EFF4-4B45-A010-7965554930CE}" presName="spV" presStyleCnt="0"/>
      <dgm:spPr/>
    </dgm:pt>
    <dgm:pt modelId="{EA8D672B-9531-4C43-99A7-F03ED0EA1471}" type="pres">
      <dgm:prSet presAssocID="{49869C24-3F36-44C5-B466-E8F32ACC16FE}" presName="linNode" presStyleCnt="0"/>
      <dgm:spPr/>
    </dgm:pt>
    <dgm:pt modelId="{24FB812E-D9A6-424E-82A7-B54EDE554978}" type="pres">
      <dgm:prSet presAssocID="{49869C24-3F36-44C5-B466-E8F32ACC16FE}" presName="parTx" presStyleLbl="revTx" presStyleIdx="4" presStyleCnt="8" custLinFactNeighborX="0" custLinFactNeighborY="-43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74453-4D20-42D5-966F-637AA54440E6}" type="pres">
      <dgm:prSet presAssocID="{49869C24-3F36-44C5-B466-E8F32ACC16FE}" presName="bracket" presStyleLbl="parChTrans1D1" presStyleIdx="4" presStyleCnt="8"/>
      <dgm:spPr/>
    </dgm:pt>
    <dgm:pt modelId="{0C56FB1F-53C9-40D6-91D2-94E6BBAA3EE1}" type="pres">
      <dgm:prSet presAssocID="{49869C24-3F36-44C5-B466-E8F32ACC16FE}" presName="spH" presStyleCnt="0"/>
      <dgm:spPr/>
    </dgm:pt>
    <dgm:pt modelId="{CAFB82D3-6652-487D-9A69-D3881D81A378}" type="pres">
      <dgm:prSet presAssocID="{49869C24-3F36-44C5-B466-E8F32ACC16FE}" presName="desTx" presStyleLbl="node1" presStyleIdx="4" presStyleCnt="8" custLinFactNeighborX="44420" custLinFactNeighborY="-10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93190-0348-4DB0-8BB5-9E61A2AA686D}" type="pres">
      <dgm:prSet presAssocID="{D1A8E518-68E6-468A-A167-CE79D8E3C014}" presName="spV" presStyleCnt="0"/>
      <dgm:spPr/>
    </dgm:pt>
    <dgm:pt modelId="{FD456994-B6C7-4BE9-BD4F-8971C64BF90F}" type="pres">
      <dgm:prSet presAssocID="{FF346C27-F78B-4025-860E-453D0BE3329C}" presName="linNode" presStyleCnt="0"/>
      <dgm:spPr/>
    </dgm:pt>
    <dgm:pt modelId="{1599B19B-3FFE-4A65-9CB0-D945CA429D48}" type="pres">
      <dgm:prSet presAssocID="{FF346C27-F78B-4025-860E-453D0BE3329C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599B5-8F02-4553-AFC6-3FBAB6D33B80}" type="pres">
      <dgm:prSet presAssocID="{FF346C27-F78B-4025-860E-453D0BE3329C}" presName="bracket" presStyleLbl="parChTrans1D1" presStyleIdx="5" presStyleCnt="8"/>
      <dgm:spPr/>
    </dgm:pt>
    <dgm:pt modelId="{9CAC7FB8-E8DC-4A5B-916D-F4648C5C6F1E}" type="pres">
      <dgm:prSet presAssocID="{FF346C27-F78B-4025-860E-453D0BE3329C}" presName="spH" presStyleCnt="0"/>
      <dgm:spPr/>
    </dgm:pt>
    <dgm:pt modelId="{F21BDABF-5B43-4583-945E-C593711931E8}" type="pres">
      <dgm:prSet presAssocID="{FF346C27-F78B-4025-860E-453D0BE3329C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6C83F-D6E9-4005-87A4-8C0F4103ECCB}" type="pres">
      <dgm:prSet presAssocID="{C5CC197E-B40A-48C7-8C89-1DC609451AFD}" presName="spV" presStyleCnt="0"/>
      <dgm:spPr/>
    </dgm:pt>
    <dgm:pt modelId="{1329008B-981D-4302-9974-4FD941BC736B}" type="pres">
      <dgm:prSet presAssocID="{C9FCCD9E-97A4-4211-A290-12A033ADF9AF}" presName="linNode" presStyleCnt="0"/>
      <dgm:spPr/>
    </dgm:pt>
    <dgm:pt modelId="{49D1A3B1-39B6-4C6F-B0BE-96B7350406F4}" type="pres">
      <dgm:prSet presAssocID="{C9FCCD9E-97A4-4211-A290-12A033ADF9AF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DFDD1-6F8E-42DE-A87B-12FCA55E7F1F}" type="pres">
      <dgm:prSet presAssocID="{C9FCCD9E-97A4-4211-A290-12A033ADF9AF}" presName="bracket" presStyleLbl="parChTrans1D1" presStyleIdx="6" presStyleCnt="8"/>
      <dgm:spPr/>
    </dgm:pt>
    <dgm:pt modelId="{0B9105C3-919E-4CBC-8657-410D7A779C91}" type="pres">
      <dgm:prSet presAssocID="{C9FCCD9E-97A4-4211-A290-12A033ADF9AF}" presName="spH" presStyleCnt="0"/>
      <dgm:spPr/>
    </dgm:pt>
    <dgm:pt modelId="{883EB01E-1F6C-4B39-AAC8-D7101CE8A21C}" type="pres">
      <dgm:prSet presAssocID="{C9FCCD9E-97A4-4211-A290-12A033ADF9AF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4DEAA-5CCF-45A8-8E36-278A7BC68719}" type="pres">
      <dgm:prSet presAssocID="{D1F584D6-0874-4B9E-ABEA-0779F7C252FD}" presName="spV" presStyleCnt="0"/>
      <dgm:spPr/>
    </dgm:pt>
    <dgm:pt modelId="{8AFCEE18-D6E3-447F-B8E6-DBAA6A953F48}" type="pres">
      <dgm:prSet presAssocID="{66133743-EBF8-451C-8847-6E50722B1FE1}" presName="linNode" presStyleCnt="0"/>
      <dgm:spPr/>
    </dgm:pt>
    <dgm:pt modelId="{E2A322EE-FACB-4244-8788-399DDD28853D}" type="pres">
      <dgm:prSet presAssocID="{66133743-EBF8-451C-8847-6E50722B1FE1}" presName="parTx" presStyleLbl="revTx" presStyleIdx="7" presStyleCnt="8" custLinFactNeighborY="-29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BBA19-43A3-4E52-BA2B-9EF7D1AC12C8}" type="pres">
      <dgm:prSet presAssocID="{66133743-EBF8-451C-8847-6E50722B1FE1}" presName="bracket" presStyleLbl="parChTrans1D1" presStyleIdx="7" presStyleCnt="8"/>
      <dgm:spPr/>
    </dgm:pt>
    <dgm:pt modelId="{5EFDFAED-7D82-4DE3-9999-611A8B8177CF}" type="pres">
      <dgm:prSet presAssocID="{66133743-EBF8-451C-8847-6E50722B1FE1}" presName="spH" presStyleCnt="0"/>
      <dgm:spPr/>
    </dgm:pt>
    <dgm:pt modelId="{F309D83D-8C76-4024-8A46-E3A029DC44F6}" type="pres">
      <dgm:prSet presAssocID="{66133743-EBF8-451C-8847-6E50722B1FE1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17A6F8-DA20-4420-8A4E-068C21B2B7C9}" srcId="{5CDBCA58-DF4B-4207-879F-8F680193C394}" destId="{FF346C27-F78B-4025-860E-453D0BE3329C}" srcOrd="5" destOrd="0" parTransId="{B9EF3367-113B-446A-9DF6-BF1366F5C4AD}" sibTransId="{C5CC197E-B40A-48C7-8C89-1DC609451AFD}"/>
    <dgm:cxn modelId="{D8D64767-EADD-4D2B-8955-F6493BCFB7CE}" srcId="{AAF17305-E6AD-4211-BB04-54C09F0BF09D}" destId="{D73F7625-9882-4E7D-A3DB-CE158E2183C9}" srcOrd="0" destOrd="0" parTransId="{3CFC5954-1F1C-4988-BF57-3ECE8E6E66BC}" sibTransId="{D59CE420-ACE7-4A0C-9970-A55BF603C2A0}"/>
    <dgm:cxn modelId="{0F07E308-547B-4290-980C-02117D0A7210}" type="presOf" srcId="{B336A9A4-8D9D-4246-A270-8E18ABDBA325}" destId="{2B98CD67-600A-43E4-8BF7-07FB885D7DB4}" srcOrd="0" destOrd="0" presId="urn:diagrams.loki3.com/BracketList+Icon"/>
    <dgm:cxn modelId="{BFD4C58C-3725-499D-836C-1974A7085DED}" type="presOf" srcId="{F1B1D758-793D-48C5-B4BA-230EAFB794C0}" destId="{883EB01E-1F6C-4B39-AAC8-D7101CE8A21C}" srcOrd="0" destOrd="0" presId="urn:diagrams.loki3.com/BracketList+Icon"/>
    <dgm:cxn modelId="{8D45450D-494A-4FB6-A1EF-E29F94AFDFBE}" srcId="{66133743-EBF8-451C-8847-6E50722B1FE1}" destId="{935CC107-3115-4716-A794-C7B7E27913E5}" srcOrd="0" destOrd="0" parTransId="{FB5B9F7C-1797-4ED0-A993-8A2C1A303C60}" sibTransId="{AB203BF2-2B07-4050-8052-DFE779D85688}"/>
    <dgm:cxn modelId="{8A158980-1305-4ABE-BA12-22F94ABE7A52}" type="presOf" srcId="{C9FCCD9E-97A4-4211-A290-12A033ADF9AF}" destId="{49D1A3B1-39B6-4C6F-B0BE-96B7350406F4}" srcOrd="0" destOrd="0" presId="urn:diagrams.loki3.com/BracketList+Icon"/>
    <dgm:cxn modelId="{F4539B8B-3D7C-47FD-89F1-F066A62EE6E3}" srcId="{B336A9A4-8D9D-4246-A270-8E18ABDBA325}" destId="{C998FEE1-DF06-421C-B16C-AB46AD948E36}" srcOrd="0" destOrd="0" parTransId="{95536E7D-F20D-475C-8961-D339985D44E2}" sibTransId="{7901A6A7-D6DD-4CA2-BAFA-6A3CF345BCF5}"/>
    <dgm:cxn modelId="{0BDF6B17-8CFF-4867-95D9-775B38D5AE6A}" type="presOf" srcId="{1D1B5AAC-B756-417C-BBB8-B1CE3523F57C}" destId="{3C64E43B-46A6-428D-BC02-950D584F48FE}" srcOrd="0" destOrd="0" presId="urn:diagrams.loki3.com/BracketList+Icon"/>
    <dgm:cxn modelId="{E58ED12A-10B5-4EA3-850F-E6F2742E972E}" type="presOf" srcId="{66133743-EBF8-451C-8847-6E50722B1FE1}" destId="{E2A322EE-FACB-4244-8788-399DDD28853D}" srcOrd="0" destOrd="0" presId="urn:diagrams.loki3.com/BracketList+Icon"/>
    <dgm:cxn modelId="{54EBEE47-35A7-4B05-8369-E83F288E6457}" srcId="{5CDBCA58-DF4B-4207-879F-8F680193C394}" destId="{047691ED-178E-4793-8FC7-CD2AE41955FF}" srcOrd="3" destOrd="0" parTransId="{3DF71B63-BB48-428A-BEDA-645601C3A9B6}" sibTransId="{DA93FE80-EFF4-4B45-A010-7965554930CE}"/>
    <dgm:cxn modelId="{DAFD656A-A01A-4EF6-A02B-66601500C033}" type="presOf" srcId="{FAD1D4FD-1B29-4B84-A628-30BC454F048C}" destId="{5DA463F2-97A4-43A9-A56C-496A7364CC04}" srcOrd="0" destOrd="0" presId="urn:diagrams.loki3.com/BracketList+Icon"/>
    <dgm:cxn modelId="{05882BFE-8E0B-4809-97EB-8DF08391C907}" srcId="{C9FCCD9E-97A4-4211-A290-12A033ADF9AF}" destId="{F1B1D758-793D-48C5-B4BA-230EAFB794C0}" srcOrd="0" destOrd="0" parTransId="{B1714236-1DA7-46B5-A63C-523E1ACEC458}" sibTransId="{F8119C8B-D35C-49DF-AE6E-E32109013A14}"/>
    <dgm:cxn modelId="{CAFAB6E4-57D4-4F20-83A2-CF25863C97B9}" srcId="{5CDBCA58-DF4B-4207-879F-8F680193C394}" destId="{49869C24-3F36-44C5-B466-E8F32ACC16FE}" srcOrd="4" destOrd="0" parTransId="{95E95430-D299-4ABE-A166-C34C33C77A31}" sibTransId="{D1A8E518-68E6-468A-A167-CE79D8E3C014}"/>
    <dgm:cxn modelId="{F3803008-6716-407B-8895-E792E237C06B}" type="presOf" srcId="{935CC107-3115-4716-A794-C7B7E27913E5}" destId="{F309D83D-8C76-4024-8A46-E3A029DC44F6}" srcOrd="0" destOrd="0" presId="urn:diagrams.loki3.com/BracketList+Icon"/>
    <dgm:cxn modelId="{A110B6AA-2FB0-4D67-B6E0-1839E4CEE3C1}" type="presOf" srcId="{FF346C27-F78B-4025-860E-453D0BE3329C}" destId="{1599B19B-3FFE-4A65-9CB0-D945CA429D48}" srcOrd="0" destOrd="0" presId="urn:diagrams.loki3.com/BracketList+Icon"/>
    <dgm:cxn modelId="{02AB921D-E432-45B3-9BA9-2AB7AA6C672F}" srcId="{5CDBCA58-DF4B-4207-879F-8F680193C394}" destId="{AAF17305-E6AD-4211-BB04-54C09F0BF09D}" srcOrd="2" destOrd="0" parTransId="{27DB81B9-6796-4DDA-8DC1-B5940EE77C49}" sibTransId="{CA0FF935-EC1D-4861-A3CE-751FAB38C527}"/>
    <dgm:cxn modelId="{2BF4A48A-70A4-42AC-8E86-10A981089CA0}" type="presOf" srcId="{047691ED-178E-4793-8FC7-CD2AE41955FF}" destId="{2D15DD3C-6B9D-461B-9D8A-A9477C2BAA05}" srcOrd="0" destOrd="0" presId="urn:diagrams.loki3.com/BracketList+Icon"/>
    <dgm:cxn modelId="{170F1DF7-E572-4709-9725-ACB1604DA163}" srcId="{5CDBCA58-DF4B-4207-879F-8F680193C394}" destId="{C9FCCD9E-97A4-4211-A290-12A033ADF9AF}" srcOrd="6" destOrd="0" parTransId="{100D1948-D58A-4C79-A784-EC1D70D81C96}" sibTransId="{D1F584D6-0874-4B9E-ABEA-0779F7C252FD}"/>
    <dgm:cxn modelId="{5AF298A9-DB2E-4310-9D56-F3A507754A41}" type="presOf" srcId="{EEC51CAE-1149-4DC9-8263-2E229E9562AF}" destId="{F21BDABF-5B43-4583-945E-C593711931E8}" srcOrd="0" destOrd="0" presId="urn:diagrams.loki3.com/BracketList+Icon"/>
    <dgm:cxn modelId="{D39C8D12-BB01-4585-AEF5-978B96BB823C}" srcId="{49869C24-3F36-44C5-B466-E8F32ACC16FE}" destId="{58B3F482-E8B9-4AF5-B084-61A56F9651AE}" srcOrd="0" destOrd="0" parTransId="{694C54AB-691C-430E-8663-1D486081C20D}" sibTransId="{CAD0C1B6-C483-44E6-A1F8-9F1E80D818A5}"/>
    <dgm:cxn modelId="{6FF99F12-67A9-4558-989B-74CDE123EA2C}" type="presOf" srcId="{5CDBCA58-DF4B-4207-879F-8F680193C394}" destId="{F2A2C24D-24BA-4393-869E-77E57546C6B1}" srcOrd="0" destOrd="0" presId="urn:diagrams.loki3.com/BracketList+Icon"/>
    <dgm:cxn modelId="{24EE59A5-8BA0-4D4C-A6C6-3E454A54C2F6}" srcId="{047691ED-178E-4793-8FC7-CD2AE41955FF}" destId="{1D1B5AAC-B756-417C-BBB8-B1CE3523F57C}" srcOrd="0" destOrd="0" parTransId="{9A4A57DA-011B-4E2E-978A-5C96CA9A72BF}" sibTransId="{0BA67D47-BFDE-4EB1-883F-6079763B9630}"/>
    <dgm:cxn modelId="{7FA3A045-933D-43CB-9BDF-C5799E7F6EDE}" type="presOf" srcId="{B56A6D00-F8F8-43BF-BA8B-429E1688F9E7}" destId="{0E6290BD-DB15-43A1-8B4E-07305928EAAB}" srcOrd="0" destOrd="0" presId="urn:diagrams.loki3.com/BracketList+Icon"/>
    <dgm:cxn modelId="{5F7A8B81-B2FA-47D6-BE17-5BBA6B09D414}" type="presOf" srcId="{AAF17305-E6AD-4211-BB04-54C09F0BF09D}" destId="{DEA59AA3-BF8F-45D6-B164-9AE78580DF5E}" srcOrd="0" destOrd="0" presId="urn:diagrams.loki3.com/BracketList+Icon"/>
    <dgm:cxn modelId="{1FFDAEB3-D437-4192-AA61-C9F26D20F28C}" type="presOf" srcId="{49869C24-3F36-44C5-B466-E8F32ACC16FE}" destId="{24FB812E-D9A6-424E-82A7-B54EDE554978}" srcOrd="0" destOrd="0" presId="urn:diagrams.loki3.com/BracketList+Icon"/>
    <dgm:cxn modelId="{FD9F31B1-10F6-4558-901B-10E4DDDE57CC}" srcId="{FF346C27-F78B-4025-860E-453D0BE3329C}" destId="{EEC51CAE-1149-4DC9-8263-2E229E9562AF}" srcOrd="0" destOrd="0" parTransId="{59618A2F-AA4B-4B16-BD39-07F32CE81088}" sibTransId="{7470B89E-2498-4D14-A9A9-B9A7FCAB79D3}"/>
    <dgm:cxn modelId="{AB383FEF-D4D7-4100-AA8F-30EE100394B7}" type="presOf" srcId="{58B3F482-E8B9-4AF5-B084-61A56F9651AE}" destId="{CAFB82D3-6652-487D-9A69-D3881D81A378}" srcOrd="0" destOrd="0" presId="urn:diagrams.loki3.com/BracketList+Icon"/>
    <dgm:cxn modelId="{912AC7D4-A80E-496C-989B-E6CCEBB0AB15}" srcId="{5CDBCA58-DF4B-4207-879F-8F680193C394}" destId="{B56A6D00-F8F8-43BF-BA8B-429E1688F9E7}" srcOrd="1" destOrd="0" parTransId="{D68B7EE1-D5EB-4814-9579-D995A708CB89}" sibTransId="{1563EF91-55A9-4283-9D4D-ED3F161584CB}"/>
    <dgm:cxn modelId="{B1BDA58F-AB15-4E8F-B63E-B1FD199BD33A}" srcId="{5CDBCA58-DF4B-4207-879F-8F680193C394}" destId="{B336A9A4-8D9D-4246-A270-8E18ABDBA325}" srcOrd="0" destOrd="0" parTransId="{E5AB53C9-1AA1-4098-8E83-88EE154326EC}" sibTransId="{8FD7777B-3E21-48C0-9D16-7EDFBF0E34F3}"/>
    <dgm:cxn modelId="{CE77DF96-3C52-48F3-8119-B09682BE22D8}" type="presOf" srcId="{C998FEE1-DF06-421C-B16C-AB46AD948E36}" destId="{3B16BA7B-6705-4161-87E2-4E24FF6B7E85}" srcOrd="0" destOrd="0" presId="urn:diagrams.loki3.com/BracketList+Icon"/>
    <dgm:cxn modelId="{8F0E98D1-5259-4B02-9547-0CFA2754ABB0}" srcId="{B56A6D00-F8F8-43BF-BA8B-429E1688F9E7}" destId="{FAD1D4FD-1B29-4B84-A628-30BC454F048C}" srcOrd="0" destOrd="0" parTransId="{8674C80E-FB6A-44DE-9142-2EB1E9839E8D}" sibTransId="{8682DBDD-327C-48E4-B97E-7A1F9D9A45A7}"/>
    <dgm:cxn modelId="{44276433-DB74-4FAD-981E-91271DD4F108}" type="presOf" srcId="{D73F7625-9882-4E7D-A3DB-CE158E2183C9}" destId="{F5CAC805-A62F-4C19-A5A3-A2BE677DC475}" srcOrd="0" destOrd="0" presId="urn:diagrams.loki3.com/BracketList+Icon"/>
    <dgm:cxn modelId="{87B435C6-C36D-49D1-A6C1-7393609BC2D8}" srcId="{5CDBCA58-DF4B-4207-879F-8F680193C394}" destId="{66133743-EBF8-451C-8847-6E50722B1FE1}" srcOrd="7" destOrd="0" parTransId="{D338BBFE-BCC7-4B7E-B854-053EC49B5FCF}" sibTransId="{3B869A4C-DFF2-496D-9445-4B9C9E67C0F5}"/>
    <dgm:cxn modelId="{E19BF4BB-6FD9-43C4-9A27-F9F2D2823DCF}" type="presParOf" srcId="{F2A2C24D-24BA-4393-869E-77E57546C6B1}" destId="{741B0504-5EE0-4E35-B507-D2D22215F871}" srcOrd="0" destOrd="0" presId="urn:diagrams.loki3.com/BracketList+Icon"/>
    <dgm:cxn modelId="{F9F56BC3-B66B-40AF-BC5E-8354E8B60960}" type="presParOf" srcId="{741B0504-5EE0-4E35-B507-D2D22215F871}" destId="{2B98CD67-600A-43E4-8BF7-07FB885D7DB4}" srcOrd="0" destOrd="0" presId="urn:diagrams.loki3.com/BracketList+Icon"/>
    <dgm:cxn modelId="{A2A6CC7E-F21E-4C6B-8FD7-EC301DCAE282}" type="presParOf" srcId="{741B0504-5EE0-4E35-B507-D2D22215F871}" destId="{172B6A45-CE94-461D-9CCE-59F71B948079}" srcOrd="1" destOrd="0" presId="urn:diagrams.loki3.com/BracketList+Icon"/>
    <dgm:cxn modelId="{7005C5B9-C532-4FBC-8BD4-FE56C85C8C19}" type="presParOf" srcId="{741B0504-5EE0-4E35-B507-D2D22215F871}" destId="{AB4880CF-F4BB-47CE-9922-ADE0B0962E14}" srcOrd="2" destOrd="0" presId="urn:diagrams.loki3.com/BracketList+Icon"/>
    <dgm:cxn modelId="{B8CEF034-D328-43C4-9BD3-DBDB0A6411C3}" type="presParOf" srcId="{741B0504-5EE0-4E35-B507-D2D22215F871}" destId="{3B16BA7B-6705-4161-87E2-4E24FF6B7E85}" srcOrd="3" destOrd="0" presId="urn:diagrams.loki3.com/BracketList+Icon"/>
    <dgm:cxn modelId="{EA04626C-A249-4855-83E8-D360EC3D57CB}" type="presParOf" srcId="{F2A2C24D-24BA-4393-869E-77E57546C6B1}" destId="{9B20C328-3CBE-46E0-952F-B73EE421C88A}" srcOrd="1" destOrd="0" presId="urn:diagrams.loki3.com/BracketList+Icon"/>
    <dgm:cxn modelId="{A72BED31-0753-453E-92F5-713C49D7C250}" type="presParOf" srcId="{F2A2C24D-24BA-4393-869E-77E57546C6B1}" destId="{A6AB3777-239D-4939-8C10-8A048691A0EC}" srcOrd="2" destOrd="0" presId="urn:diagrams.loki3.com/BracketList+Icon"/>
    <dgm:cxn modelId="{582E0DA3-6BF8-4F2D-BF73-E328A102B5B9}" type="presParOf" srcId="{A6AB3777-239D-4939-8C10-8A048691A0EC}" destId="{0E6290BD-DB15-43A1-8B4E-07305928EAAB}" srcOrd="0" destOrd="0" presId="urn:diagrams.loki3.com/BracketList+Icon"/>
    <dgm:cxn modelId="{A157ADB5-6420-4CD6-82E6-0D86522C37C4}" type="presParOf" srcId="{A6AB3777-239D-4939-8C10-8A048691A0EC}" destId="{3BE1EC82-D6BA-4F3D-92E3-DB876B7F1F15}" srcOrd="1" destOrd="0" presId="urn:diagrams.loki3.com/BracketList+Icon"/>
    <dgm:cxn modelId="{CF2E79DC-983D-4BA5-A653-1A6F52EF6510}" type="presParOf" srcId="{A6AB3777-239D-4939-8C10-8A048691A0EC}" destId="{F50F912A-DF10-4F4E-BFCF-5B10BCB44FE7}" srcOrd="2" destOrd="0" presId="urn:diagrams.loki3.com/BracketList+Icon"/>
    <dgm:cxn modelId="{1A4569BC-24B5-4F6E-9AC9-387CEE3C4FE8}" type="presParOf" srcId="{A6AB3777-239D-4939-8C10-8A048691A0EC}" destId="{5DA463F2-97A4-43A9-A56C-496A7364CC04}" srcOrd="3" destOrd="0" presId="urn:diagrams.loki3.com/BracketList+Icon"/>
    <dgm:cxn modelId="{CF4F0898-D7B6-4D19-AD1A-7E7F0A9A7E4B}" type="presParOf" srcId="{F2A2C24D-24BA-4393-869E-77E57546C6B1}" destId="{AE5BB956-C2B7-43FF-BA2D-4E557EBFF6D3}" srcOrd="3" destOrd="0" presId="urn:diagrams.loki3.com/BracketList+Icon"/>
    <dgm:cxn modelId="{A0333184-F1E3-4800-BB7B-A68D37042BD9}" type="presParOf" srcId="{F2A2C24D-24BA-4393-869E-77E57546C6B1}" destId="{16D03558-98F3-4B22-9AEF-567F25F04E83}" srcOrd="4" destOrd="0" presId="urn:diagrams.loki3.com/BracketList+Icon"/>
    <dgm:cxn modelId="{F0676221-D70A-45BD-BE2D-E585E782D541}" type="presParOf" srcId="{16D03558-98F3-4B22-9AEF-567F25F04E83}" destId="{DEA59AA3-BF8F-45D6-B164-9AE78580DF5E}" srcOrd="0" destOrd="0" presId="urn:diagrams.loki3.com/BracketList+Icon"/>
    <dgm:cxn modelId="{F2FD869D-1EB4-47D5-9AA1-636A82BAFF21}" type="presParOf" srcId="{16D03558-98F3-4B22-9AEF-567F25F04E83}" destId="{F31D3784-B168-41F7-ABAE-DCB6590E350B}" srcOrd="1" destOrd="0" presId="urn:diagrams.loki3.com/BracketList+Icon"/>
    <dgm:cxn modelId="{834CD4A3-4E39-4ECE-BC07-16EF39EDE18E}" type="presParOf" srcId="{16D03558-98F3-4B22-9AEF-567F25F04E83}" destId="{7553AFA6-AD8B-4F3B-8EFF-BEEE8330B309}" srcOrd="2" destOrd="0" presId="urn:diagrams.loki3.com/BracketList+Icon"/>
    <dgm:cxn modelId="{D7DE8D47-DF17-40EF-960F-D9C0840E4ED2}" type="presParOf" srcId="{16D03558-98F3-4B22-9AEF-567F25F04E83}" destId="{F5CAC805-A62F-4C19-A5A3-A2BE677DC475}" srcOrd="3" destOrd="0" presId="urn:diagrams.loki3.com/BracketList+Icon"/>
    <dgm:cxn modelId="{0345C9FE-8732-4E6F-99EA-7B5FEA472E2D}" type="presParOf" srcId="{F2A2C24D-24BA-4393-869E-77E57546C6B1}" destId="{0EA90AEF-F4B8-4D60-A9F0-98273A4ACC7B}" srcOrd="5" destOrd="0" presId="urn:diagrams.loki3.com/BracketList+Icon"/>
    <dgm:cxn modelId="{BA8350CE-388D-4C1C-BC2E-6AF1B38D84B3}" type="presParOf" srcId="{F2A2C24D-24BA-4393-869E-77E57546C6B1}" destId="{947F7A49-22EB-4658-8D25-CD951DEF5797}" srcOrd="6" destOrd="0" presId="urn:diagrams.loki3.com/BracketList+Icon"/>
    <dgm:cxn modelId="{8AF50983-5BB6-44FE-86A0-B1BBFA5B2FDD}" type="presParOf" srcId="{947F7A49-22EB-4658-8D25-CD951DEF5797}" destId="{2D15DD3C-6B9D-461B-9D8A-A9477C2BAA05}" srcOrd="0" destOrd="0" presId="urn:diagrams.loki3.com/BracketList+Icon"/>
    <dgm:cxn modelId="{11825F03-0428-4027-BE52-3C97552EB59B}" type="presParOf" srcId="{947F7A49-22EB-4658-8D25-CD951DEF5797}" destId="{9F423791-0B81-489F-BAEE-5995CDFA1442}" srcOrd="1" destOrd="0" presId="urn:diagrams.loki3.com/BracketList+Icon"/>
    <dgm:cxn modelId="{4E242A6D-AD52-49B8-9146-F88F1B94F38A}" type="presParOf" srcId="{947F7A49-22EB-4658-8D25-CD951DEF5797}" destId="{700CB28E-322F-40AB-977E-5A00FB20B7DF}" srcOrd="2" destOrd="0" presId="urn:diagrams.loki3.com/BracketList+Icon"/>
    <dgm:cxn modelId="{18001934-B6F8-4EAF-9409-22F7B854759C}" type="presParOf" srcId="{947F7A49-22EB-4658-8D25-CD951DEF5797}" destId="{3C64E43B-46A6-428D-BC02-950D584F48FE}" srcOrd="3" destOrd="0" presId="urn:diagrams.loki3.com/BracketList+Icon"/>
    <dgm:cxn modelId="{569ACABF-C5F4-4C56-AC49-B42A638F9DCB}" type="presParOf" srcId="{F2A2C24D-24BA-4393-869E-77E57546C6B1}" destId="{699374EB-610E-4692-9E4D-40531E01AFFF}" srcOrd="7" destOrd="0" presId="urn:diagrams.loki3.com/BracketList+Icon"/>
    <dgm:cxn modelId="{30BA773B-BCA2-48CA-B67D-12769C1F1FF5}" type="presParOf" srcId="{F2A2C24D-24BA-4393-869E-77E57546C6B1}" destId="{EA8D672B-9531-4C43-99A7-F03ED0EA1471}" srcOrd="8" destOrd="0" presId="urn:diagrams.loki3.com/BracketList+Icon"/>
    <dgm:cxn modelId="{6FBEE70F-2157-47EB-A0D0-4555B3914007}" type="presParOf" srcId="{EA8D672B-9531-4C43-99A7-F03ED0EA1471}" destId="{24FB812E-D9A6-424E-82A7-B54EDE554978}" srcOrd="0" destOrd="0" presId="urn:diagrams.loki3.com/BracketList+Icon"/>
    <dgm:cxn modelId="{3BA4CDB7-C508-4D35-ACF0-807E66FD20FE}" type="presParOf" srcId="{EA8D672B-9531-4C43-99A7-F03ED0EA1471}" destId="{B5674453-4D20-42D5-966F-637AA54440E6}" srcOrd="1" destOrd="0" presId="urn:diagrams.loki3.com/BracketList+Icon"/>
    <dgm:cxn modelId="{82322DF7-D3E1-408F-B8F9-6F57CD2D878B}" type="presParOf" srcId="{EA8D672B-9531-4C43-99A7-F03ED0EA1471}" destId="{0C56FB1F-53C9-40D6-91D2-94E6BBAA3EE1}" srcOrd="2" destOrd="0" presId="urn:diagrams.loki3.com/BracketList+Icon"/>
    <dgm:cxn modelId="{881AB337-8652-4776-B30D-386998F784EC}" type="presParOf" srcId="{EA8D672B-9531-4C43-99A7-F03ED0EA1471}" destId="{CAFB82D3-6652-487D-9A69-D3881D81A378}" srcOrd="3" destOrd="0" presId="urn:diagrams.loki3.com/BracketList+Icon"/>
    <dgm:cxn modelId="{58224556-D3BD-4538-9B58-B113C00E7E70}" type="presParOf" srcId="{F2A2C24D-24BA-4393-869E-77E57546C6B1}" destId="{4B993190-0348-4DB0-8BB5-9E61A2AA686D}" srcOrd="9" destOrd="0" presId="urn:diagrams.loki3.com/BracketList+Icon"/>
    <dgm:cxn modelId="{2DA67197-698C-4A2D-BA9D-0B7B665C6C5E}" type="presParOf" srcId="{F2A2C24D-24BA-4393-869E-77E57546C6B1}" destId="{FD456994-B6C7-4BE9-BD4F-8971C64BF90F}" srcOrd="10" destOrd="0" presId="urn:diagrams.loki3.com/BracketList+Icon"/>
    <dgm:cxn modelId="{0DD8245C-C9FC-4477-8375-076E775A84DF}" type="presParOf" srcId="{FD456994-B6C7-4BE9-BD4F-8971C64BF90F}" destId="{1599B19B-3FFE-4A65-9CB0-D945CA429D48}" srcOrd="0" destOrd="0" presId="urn:diagrams.loki3.com/BracketList+Icon"/>
    <dgm:cxn modelId="{09613BE3-FC04-4807-9351-43E2DE6EDABB}" type="presParOf" srcId="{FD456994-B6C7-4BE9-BD4F-8971C64BF90F}" destId="{19E599B5-8F02-4553-AFC6-3FBAB6D33B80}" srcOrd="1" destOrd="0" presId="urn:diagrams.loki3.com/BracketList+Icon"/>
    <dgm:cxn modelId="{4E606252-6034-4F09-806B-F888AB4FEB29}" type="presParOf" srcId="{FD456994-B6C7-4BE9-BD4F-8971C64BF90F}" destId="{9CAC7FB8-E8DC-4A5B-916D-F4648C5C6F1E}" srcOrd="2" destOrd="0" presId="urn:diagrams.loki3.com/BracketList+Icon"/>
    <dgm:cxn modelId="{64EF7455-1557-42DF-9C71-82BD21765348}" type="presParOf" srcId="{FD456994-B6C7-4BE9-BD4F-8971C64BF90F}" destId="{F21BDABF-5B43-4583-945E-C593711931E8}" srcOrd="3" destOrd="0" presId="urn:diagrams.loki3.com/BracketList+Icon"/>
    <dgm:cxn modelId="{36B82CF4-575B-4117-B583-B6A291B3757D}" type="presParOf" srcId="{F2A2C24D-24BA-4393-869E-77E57546C6B1}" destId="{0976C83F-D6E9-4005-87A4-8C0F4103ECCB}" srcOrd="11" destOrd="0" presId="urn:diagrams.loki3.com/BracketList+Icon"/>
    <dgm:cxn modelId="{B1179B51-9796-4EC1-8C64-2BB3081777FF}" type="presParOf" srcId="{F2A2C24D-24BA-4393-869E-77E57546C6B1}" destId="{1329008B-981D-4302-9974-4FD941BC736B}" srcOrd="12" destOrd="0" presId="urn:diagrams.loki3.com/BracketList+Icon"/>
    <dgm:cxn modelId="{E8312362-4566-4CE6-8915-1D6D66B9342D}" type="presParOf" srcId="{1329008B-981D-4302-9974-4FD941BC736B}" destId="{49D1A3B1-39B6-4C6F-B0BE-96B7350406F4}" srcOrd="0" destOrd="0" presId="urn:diagrams.loki3.com/BracketList+Icon"/>
    <dgm:cxn modelId="{51296161-B17D-4CA1-B0B6-306500E1A53E}" type="presParOf" srcId="{1329008B-981D-4302-9974-4FD941BC736B}" destId="{137DFDD1-6F8E-42DE-A87B-12FCA55E7F1F}" srcOrd="1" destOrd="0" presId="urn:diagrams.loki3.com/BracketList+Icon"/>
    <dgm:cxn modelId="{D9805D8B-E610-45B2-87F6-7F1856AFAE5E}" type="presParOf" srcId="{1329008B-981D-4302-9974-4FD941BC736B}" destId="{0B9105C3-919E-4CBC-8657-410D7A779C91}" srcOrd="2" destOrd="0" presId="urn:diagrams.loki3.com/BracketList+Icon"/>
    <dgm:cxn modelId="{7D8BD5A0-4FEB-460E-B0F8-C19D69380A73}" type="presParOf" srcId="{1329008B-981D-4302-9974-4FD941BC736B}" destId="{883EB01E-1F6C-4B39-AAC8-D7101CE8A21C}" srcOrd="3" destOrd="0" presId="urn:diagrams.loki3.com/BracketList+Icon"/>
    <dgm:cxn modelId="{A97A4AAD-C940-445A-9370-68DF1B33815E}" type="presParOf" srcId="{F2A2C24D-24BA-4393-869E-77E57546C6B1}" destId="{B3A4DEAA-5CCF-45A8-8E36-278A7BC68719}" srcOrd="13" destOrd="0" presId="urn:diagrams.loki3.com/BracketList+Icon"/>
    <dgm:cxn modelId="{FB5F7F25-2D53-462F-893B-D34C969C00E9}" type="presParOf" srcId="{F2A2C24D-24BA-4393-869E-77E57546C6B1}" destId="{8AFCEE18-D6E3-447F-B8E6-DBAA6A953F48}" srcOrd="14" destOrd="0" presId="urn:diagrams.loki3.com/BracketList+Icon"/>
    <dgm:cxn modelId="{12E97EEB-77DB-4024-AB8E-1608EBF5AF89}" type="presParOf" srcId="{8AFCEE18-D6E3-447F-B8E6-DBAA6A953F48}" destId="{E2A322EE-FACB-4244-8788-399DDD28853D}" srcOrd="0" destOrd="0" presId="urn:diagrams.loki3.com/BracketList+Icon"/>
    <dgm:cxn modelId="{0AE4F024-7D37-4F3E-A646-04DF181DA3E9}" type="presParOf" srcId="{8AFCEE18-D6E3-447F-B8E6-DBAA6A953F48}" destId="{5C9BBA19-43A3-4E52-BA2B-9EF7D1AC12C8}" srcOrd="1" destOrd="0" presId="urn:diagrams.loki3.com/BracketList+Icon"/>
    <dgm:cxn modelId="{D5FCF1F9-C066-43DB-9637-0309CAC79A33}" type="presParOf" srcId="{8AFCEE18-D6E3-447F-B8E6-DBAA6A953F48}" destId="{5EFDFAED-7D82-4DE3-9999-611A8B8177CF}" srcOrd="2" destOrd="0" presId="urn:diagrams.loki3.com/BracketList+Icon"/>
    <dgm:cxn modelId="{424DF5F2-CBFC-40C5-8AB7-BDA229917899}" type="presParOf" srcId="{8AFCEE18-D6E3-447F-B8E6-DBAA6A953F48}" destId="{F309D83D-8C76-4024-8A46-E3A029DC44F6}" srcOrd="3" destOrd="0" presId="urn:diagrams.loki3.com/BracketList+Icon"/>
  </dgm:cxnLst>
  <dgm:bg>
    <a:solidFill>
      <a:srgbClr val="9999FF"/>
    </a:solidFill>
  </dgm:bg>
  <dgm:whole>
    <a:ln>
      <a:solidFill>
        <a:schemeClr val="accent5">
          <a:lumMod val="20000"/>
          <a:lumOff val="80000"/>
        </a:schemeClr>
      </a:solidFill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CDBCA58-DF4B-4207-879F-8F680193C394}" type="doc">
      <dgm:prSet loTypeId="urn:microsoft.com/office/officeart/2005/8/layout/vList5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4F28751-C735-46AA-B3FE-AF9D6328BF7A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ambria" panose="02040503050406030204" pitchFamily="18" charset="0"/>
            </a:rPr>
            <a:t> Средства областного бюджета  476, 1 тыс. руб.</a:t>
          </a:r>
          <a:endParaRPr lang="ru-RU" sz="2400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091CD726-A84C-408C-A83B-B1B467F59E74}" type="parTrans" cxnId="{D424CEC4-B6E4-47F8-9523-C532BA459A03}">
      <dgm:prSet/>
      <dgm:spPr/>
      <dgm:t>
        <a:bodyPr/>
        <a:lstStyle/>
        <a:p>
          <a:endParaRPr lang="ru-RU"/>
        </a:p>
      </dgm:t>
    </dgm:pt>
    <dgm:pt modelId="{531440EF-E677-4AD9-B769-6D91830E9B70}" type="sibTrans" cxnId="{D424CEC4-B6E4-47F8-9523-C532BA459A03}">
      <dgm:prSet/>
      <dgm:spPr/>
      <dgm:t>
        <a:bodyPr/>
        <a:lstStyle/>
        <a:p>
          <a:endParaRPr lang="ru-RU"/>
        </a:p>
      </dgm:t>
    </dgm:pt>
    <dgm:pt modelId="{85E6BBCA-0FDC-42B0-972C-DB8A28B199A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 </a:t>
          </a:r>
          <a:r>
            <a:rPr lang="ru-RU" sz="2000" dirty="0" smtClean="0">
              <a:latin typeface="Cambria" panose="02040503050406030204" pitchFamily="18" charset="0"/>
            </a:rPr>
            <a:t>надбавка к должностному окладу педагогических </a:t>
          </a:r>
          <a:r>
            <a:rPr lang="ru-RU" sz="2000" dirty="0" smtClean="0">
              <a:latin typeface="Cambria" panose="02040503050406030204" pitchFamily="18" charset="0"/>
            </a:rPr>
            <a:t>работников (21,0 тыс.руб.)</a:t>
          </a:r>
          <a:endParaRPr lang="ru-RU" sz="2000" dirty="0">
            <a:latin typeface="Cambria" panose="02040503050406030204" pitchFamily="18" charset="0"/>
          </a:endParaRPr>
        </a:p>
      </dgm:t>
    </dgm:pt>
    <dgm:pt modelId="{22D55BA2-67C8-4FEE-8750-708845C58D33}" type="parTrans" cxnId="{DECF6555-9A1A-4C32-8B66-149ED95B8B6B}">
      <dgm:prSet/>
      <dgm:spPr/>
      <dgm:t>
        <a:bodyPr/>
        <a:lstStyle/>
        <a:p>
          <a:endParaRPr lang="ru-RU"/>
        </a:p>
      </dgm:t>
    </dgm:pt>
    <dgm:pt modelId="{8362A9B9-E62B-4A53-BD76-B7EFD47D209C}" type="sibTrans" cxnId="{DECF6555-9A1A-4C32-8B66-149ED95B8B6B}">
      <dgm:prSet/>
      <dgm:spPr/>
      <dgm:t>
        <a:bodyPr/>
        <a:lstStyle/>
        <a:p>
          <a:endParaRPr lang="ru-RU"/>
        </a:p>
      </dgm:t>
    </dgm:pt>
    <dgm:pt modelId="{4F857425-B493-44E9-AF26-4342425DAF0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Стимулирующие </a:t>
          </a:r>
          <a:r>
            <a:rPr lang="ru-RU" sz="2000" dirty="0" smtClean="0">
              <a:latin typeface="Cambria" panose="02040503050406030204" pitchFamily="18" charset="0"/>
            </a:rPr>
            <a:t>выплаты (463,5 тыс. руб.)</a:t>
          </a:r>
          <a:endParaRPr lang="ru-RU" sz="2000" dirty="0">
            <a:latin typeface="Cambria" panose="02040503050406030204" pitchFamily="18" charset="0"/>
          </a:endParaRPr>
        </a:p>
      </dgm:t>
    </dgm:pt>
    <dgm:pt modelId="{4175F3E5-569E-4E21-8FD7-AA1E10033C28}" type="parTrans" cxnId="{9D7F5C38-BE13-4CF0-8E35-05494C061EC1}">
      <dgm:prSet/>
      <dgm:spPr/>
      <dgm:t>
        <a:bodyPr/>
        <a:lstStyle/>
        <a:p>
          <a:endParaRPr lang="ru-RU"/>
        </a:p>
      </dgm:t>
    </dgm:pt>
    <dgm:pt modelId="{34EB3E50-31FD-4A63-93DA-9092083AAA3E}" type="sibTrans" cxnId="{9D7F5C38-BE13-4CF0-8E35-05494C061EC1}">
      <dgm:prSet/>
      <dgm:spPr/>
      <dgm:t>
        <a:bodyPr/>
        <a:lstStyle/>
        <a:p>
          <a:endParaRPr lang="ru-RU"/>
        </a:p>
      </dgm:t>
    </dgm:pt>
    <dgm:pt modelId="{690D1F73-D04A-44FA-B47F-DC73AD46CB90}">
      <dgm:prSet custT="1"/>
      <dgm:spPr>
        <a:solidFill>
          <a:srgbClr val="00B050"/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ambria" panose="02040503050406030204" pitchFamily="18" charset="0"/>
            </a:rPr>
            <a:t>Средства местного бюджета  </a:t>
          </a:r>
          <a:r>
            <a:rPr lang="ru-RU" sz="2400" b="1" dirty="0" smtClean="0">
              <a:solidFill>
                <a:srgbClr val="002060"/>
              </a:solidFill>
              <a:latin typeface="Cambria" panose="02040503050406030204" pitchFamily="18" charset="0"/>
            </a:rPr>
            <a:t> </a:t>
          </a:r>
          <a:r>
            <a:rPr lang="ru-RU" sz="2000" b="1" dirty="0" smtClean="0">
              <a:solidFill>
                <a:srgbClr val="002060"/>
              </a:solidFill>
              <a:latin typeface="Cambria" panose="02040503050406030204" pitchFamily="18" charset="0"/>
            </a:rPr>
            <a:t>17 440,867 тыс</a:t>
          </a:r>
          <a:r>
            <a:rPr lang="ru-RU" sz="2000" b="1" dirty="0" smtClean="0">
              <a:solidFill>
                <a:srgbClr val="002060"/>
              </a:solidFill>
              <a:latin typeface="Cambria" panose="02040503050406030204" pitchFamily="18" charset="0"/>
            </a:rPr>
            <a:t>. руб. (</a:t>
          </a:r>
          <a:r>
            <a:rPr lang="ru-RU" sz="2000" b="0" dirty="0" smtClean="0">
              <a:solidFill>
                <a:srgbClr val="002060"/>
              </a:solidFill>
              <a:latin typeface="Cambria" panose="02040503050406030204" pitchFamily="18" charset="0"/>
            </a:rPr>
            <a:t>в том числе оплата труда   </a:t>
          </a:r>
          <a:r>
            <a:rPr lang="ru-RU" sz="2000" b="0" dirty="0" smtClean="0">
              <a:solidFill>
                <a:srgbClr val="002060"/>
              </a:solidFill>
              <a:latin typeface="Cambria" panose="02040503050406030204" pitchFamily="18" charset="0"/>
            </a:rPr>
            <a:t> 14 237,5 </a:t>
          </a:r>
          <a:r>
            <a:rPr lang="ru-RU" sz="2000" b="0" dirty="0" smtClean="0">
              <a:solidFill>
                <a:srgbClr val="002060"/>
              </a:solidFill>
              <a:latin typeface="Cambria" panose="02040503050406030204" pitchFamily="18" charset="0"/>
            </a:rPr>
            <a:t>тыс. руб.)</a:t>
          </a:r>
          <a:endParaRPr lang="ru-RU" sz="2800" b="0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96E45049-887B-445A-9B14-AA2EA80D6CB5}" type="sibTrans" cxnId="{02AE38C4-4E5F-433F-BD48-FD1588811483}">
      <dgm:prSet/>
      <dgm:spPr/>
      <dgm:t>
        <a:bodyPr/>
        <a:lstStyle/>
        <a:p>
          <a:endParaRPr lang="ru-RU"/>
        </a:p>
      </dgm:t>
    </dgm:pt>
    <dgm:pt modelId="{9F4175E1-86B6-487D-94C0-DD4AE77FAE4A}" type="parTrans" cxnId="{02AE38C4-4E5F-433F-BD48-FD1588811483}">
      <dgm:prSet/>
      <dgm:spPr/>
      <dgm:t>
        <a:bodyPr/>
        <a:lstStyle/>
        <a:p>
          <a:endParaRPr lang="ru-RU"/>
        </a:p>
      </dgm:t>
    </dgm:pt>
    <dgm:pt modelId="{6C0C90A8-9EE0-4D4D-AE64-FE89CB8DC5A8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mbria" panose="02040503050406030204" pitchFamily="18" charset="0"/>
            </a:rPr>
            <a:t>На реализацию муниципальных и ведомственных программ  2 165, 7  тыс. руб.</a:t>
          </a:r>
          <a:endParaRPr lang="ru-RU" sz="20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3967A0DE-9AA0-4FB4-B444-4D68BC6604FD}" type="parTrans" cxnId="{6FE18E8D-775F-46F1-9B0A-4BAB9E997FFD}">
      <dgm:prSet/>
      <dgm:spPr/>
      <dgm:t>
        <a:bodyPr/>
        <a:lstStyle/>
        <a:p>
          <a:endParaRPr lang="ru-RU"/>
        </a:p>
      </dgm:t>
    </dgm:pt>
    <dgm:pt modelId="{1EC59F4C-5220-4319-B78A-7B189470872B}" type="sibTrans" cxnId="{6FE18E8D-775F-46F1-9B0A-4BAB9E997FFD}">
      <dgm:prSet/>
      <dgm:spPr/>
      <dgm:t>
        <a:bodyPr/>
        <a:lstStyle/>
        <a:p>
          <a:endParaRPr lang="ru-RU"/>
        </a:p>
      </dgm:t>
    </dgm:pt>
    <dgm:pt modelId="{37F03BE1-7AB0-4CA7-A855-70AE918C7972}" type="pres">
      <dgm:prSet presAssocID="{5CDBCA58-DF4B-4207-879F-8F680193C3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56CEE-A19D-4A83-9A7D-F37BF8B8BFEA}" type="pres">
      <dgm:prSet presAssocID="{690D1F73-D04A-44FA-B47F-DC73AD46CB90}" presName="linNode" presStyleCnt="0"/>
      <dgm:spPr/>
    </dgm:pt>
    <dgm:pt modelId="{0D2219E7-3B00-4C6B-A7AB-CFCFEECC5EBA}" type="pres">
      <dgm:prSet presAssocID="{690D1F73-D04A-44FA-B47F-DC73AD46CB90}" presName="parentText" presStyleLbl="node1" presStyleIdx="0" presStyleCnt="3" custScaleX="138473" custScaleY="47417" custLinFactX="19044" custLinFactNeighborX="100000" custLinFactNeighborY="408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945B6-3DFC-473E-9E98-8BBD4874CDC4}" type="pres">
      <dgm:prSet presAssocID="{96E45049-887B-445A-9B14-AA2EA80D6CB5}" presName="sp" presStyleCnt="0"/>
      <dgm:spPr/>
    </dgm:pt>
    <dgm:pt modelId="{88267A87-B5F0-4F59-9886-3DA578D0165C}" type="pres">
      <dgm:prSet presAssocID="{E4F28751-C735-46AA-B3FE-AF9D6328BF7A}" presName="linNode" presStyleCnt="0"/>
      <dgm:spPr/>
    </dgm:pt>
    <dgm:pt modelId="{CB0AA2C9-2024-421E-A182-E00FF2DB6092}" type="pres">
      <dgm:prSet presAssocID="{E4F28751-C735-46AA-B3FE-AF9D6328BF7A}" presName="parentText" presStyleLbl="node1" presStyleIdx="1" presStyleCnt="3" custScaleX="108999" custScaleY="37914" custLinFactNeighborX="-13332" custLinFactNeighborY="-135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810E1-6601-4D23-AB49-A66893EEE8B2}" type="pres">
      <dgm:prSet presAssocID="{E4F28751-C735-46AA-B3FE-AF9D6328BF7A}" presName="descendantText" presStyleLbl="alignAccFollowNode1" presStyleIdx="0" presStyleCnt="1" custScaleX="72145" custScaleY="80637" custLinFactX="-17128" custLinFactNeighborX="-100000" custLinFactNeighborY="56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E101D-4FA8-4615-813B-4F8BFC03DA34}" type="pres">
      <dgm:prSet presAssocID="{531440EF-E677-4AD9-B769-6D91830E9B70}" presName="sp" presStyleCnt="0"/>
      <dgm:spPr/>
    </dgm:pt>
    <dgm:pt modelId="{2B48944C-735F-4897-979A-8E0216408D38}" type="pres">
      <dgm:prSet presAssocID="{6C0C90A8-9EE0-4D4D-AE64-FE89CB8DC5A8}" presName="linNode" presStyleCnt="0"/>
      <dgm:spPr/>
    </dgm:pt>
    <dgm:pt modelId="{12B5F33A-784E-4089-8954-595A3CB5A88A}" type="pres">
      <dgm:prSet presAssocID="{6C0C90A8-9EE0-4D4D-AE64-FE89CB8DC5A8}" presName="parentText" presStyleLbl="node1" presStyleIdx="2" presStyleCnt="3" custScaleX="140491" custScaleY="53349" custLinFactX="17026" custLinFactNeighborX="100000" custLinFactNeighborY="-134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E18E8D-775F-46F1-9B0A-4BAB9E997FFD}" srcId="{5CDBCA58-DF4B-4207-879F-8F680193C394}" destId="{6C0C90A8-9EE0-4D4D-AE64-FE89CB8DC5A8}" srcOrd="2" destOrd="0" parTransId="{3967A0DE-9AA0-4FB4-B444-4D68BC6604FD}" sibTransId="{1EC59F4C-5220-4319-B78A-7B189470872B}"/>
    <dgm:cxn modelId="{B5A4C1D7-F1B4-40FB-B8B3-B5AE82CFB252}" type="presOf" srcId="{5CDBCA58-DF4B-4207-879F-8F680193C394}" destId="{37F03BE1-7AB0-4CA7-A855-70AE918C7972}" srcOrd="0" destOrd="0" presId="urn:microsoft.com/office/officeart/2005/8/layout/vList5"/>
    <dgm:cxn modelId="{02AE38C4-4E5F-433F-BD48-FD1588811483}" srcId="{5CDBCA58-DF4B-4207-879F-8F680193C394}" destId="{690D1F73-D04A-44FA-B47F-DC73AD46CB90}" srcOrd="0" destOrd="0" parTransId="{9F4175E1-86B6-487D-94C0-DD4AE77FAE4A}" sibTransId="{96E45049-887B-445A-9B14-AA2EA80D6CB5}"/>
    <dgm:cxn modelId="{D424CEC4-B6E4-47F8-9523-C532BA459A03}" srcId="{5CDBCA58-DF4B-4207-879F-8F680193C394}" destId="{E4F28751-C735-46AA-B3FE-AF9D6328BF7A}" srcOrd="1" destOrd="0" parTransId="{091CD726-A84C-408C-A83B-B1B467F59E74}" sibTransId="{531440EF-E677-4AD9-B769-6D91830E9B70}"/>
    <dgm:cxn modelId="{9D7F5C38-BE13-4CF0-8E35-05494C061EC1}" srcId="{E4F28751-C735-46AA-B3FE-AF9D6328BF7A}" destId="{4F857425-B493-44E9-AF26-4342425DAF0D}" srcOrd="1" destOrd="0" parTransId="{4175F3E5-569E-4E21-8FD7-AA1E10033C28}" sibTransId="{34EB3E50-31FD-4A63-93DA-9092083AAA3E}"/>
    <dgm:cxn modelId="{52D39504-F69E-4CE8-A737-641A4A86F3A1}" type="presOf" srcId="{690D1F73-D04A-44FA-B47F-DC73AD46CB90}" destId="{0D2219E7-3B00-4C6B-A7AB-CFCFEECC5EBA}" srcOrd="0" destOrd="0" presId="urn:microsoft.com/office/officeart/2005/8/layout/vList5"/>
    <dgm:cxn modelId="{8C09D1A9-7235-40DA-A922-E601F3224C64}" type="presOf" srcId="{4F857425-B493-44E9-AF26-4342425DAF0D}" destId="{92A810E1-6601-4D23-AB49-A66893EEE8B2}" srcOrd="0" destOrd="1" presId="urn:microsoft.com/office/officeart/2005/8/layout/vList5"/>
    <dgm:cxn modelId="{DECF6555-9A1A-4C32-8B66-149ED95B8B6B}" srcId="{E4F28751-C735-46AA-B3FE-AF9D6328BF7A}" destId="{85E6BBCA-0FDC-42B0-972C-DB8A28B199AD}" srcOrd="0" destOrd="0" parTransId="{22D55BA2-67C8-4FEE-8750-708845C58D33}" sibTransId="{8362A9B9-E62B-4A53-BD76-B7EFD47D209C}"/>
    <dgm:cxn modelId="{AC3F590C-813F-46B7-832D-0E1BEBBACEC1}" type="presOf" srcId="{85E6BBCA-0FDC-42B0-972C-DB8A28B199AD}" destId="{92A810E1-6601-4D23-AB49-A66893EEE8B2}" srcOrd="0" destOrd="0" presId="urn:microsoft.com/office/officeart/2005/8/layout/vList5"/>
    <dgm:cxn modelId="{7FC81148-8B6C-498E-AC5E-1DFA638DB2CB}" type="presOf" srcId="{6C0C90A8-9EE0-4D4D-AE64-FE89CB8DC5A8}" destId="{12B5F33A-784E-4089-8954-595A3CB5A88A}" srcOrd="0" destOrd="0" presId="urn:microsoft.com/office/officeart/2005/8/layout/vList5"/>
    <dgm:cxn modelId="{538BCD1B-6647-4CE8-9E72-9F8463A605A8}" type="presOf" srcId="{E4F28751-C735-46AA-B3FE-AF9D6328BF7A}" destId="{CB0AA2C9-2024-421E-A182-E00FF2DB6092}" srcOrd="0" destOrd="0" presId="urn:microsoft.com/office/officeart/2005/8/layout/vList5"/>
    <dgm:cxn modelId="{0BF04BFD-25B2-4A22-929F-82BDDEE7ED25}" type="presParOf" srcId="{37F03BE1-7AB0-4CA7-A855-70AE918C7972}" destId="{8EA56CEE-A19D-4A83-9A7D-F37BF8B8BFEA}" srcOrd="0" destOrd="0" presId="urn:microsoft.com/office/officeart/2005/8/layout/vList5"/>
    <dgm:cxn modelId="{7C155A84-A9F5-4AE0-B7D3-5659FECED7E9}" type="presParOf" srcId="{8EA56CEE-A19D-4A83-9A7D-F37BF8B8BFEA}" destId="{0D2219E7-3B00-4C6B-A7AB-CFCFEECC5EBA}" srcOrd="0" destOrd="0" presId="urn:microsoft.com/office/officeart/2005/8/layout/vList5"/>
    <dgm:cxn modelId="{0D4E09DB-37E7-4647-99F9-67CF570184DE}" type="presParOf" srcId="{37F03BE1-7AB0-4CA7-A855-70AE918C7972}" destId="{BA2945B6-3DFC-473E-9E98-8BBD4874CDC4}" srcOrd="1" destOrd="0" presId="urn:microsoft.com/office/officeart/2005/8/layout/vList5"/>
    <dgm:cxn modelId="{9D364A30-64F4-4693-BB50-93E38CA3AE49}" type="presParOf" srcId="{37F03BE1-7AB0-4CA7-A855-70AE918C7972}" destId="{88267A87-B5F0-4F59-9886-3DA578D0165C}" srcOrd="2" destOrd="0" presId="urn:microsoft.com/office/officeart/2005/8/layout/vList5"/>
    <dgm:cxn modelId="{84357903-16DC-4388-9E69-EC5644B7E744}" type="presParOf" srcId="{88267A87-B5F0-4F59-9886-3DA578D0165C}" destId="{CB0AA2C9-2024-421E-A182-E00FF2DB6092}" srcOrd="0" destOrd="0" presId="urn:microsoft.com/office/officeart/2005/8/layout/vList5"/>
    <dgm:cxn modelId="{B185AACB-8642-4852-BB27-FC21E7B5379E}" type="presParOf" srcId="{88267A87-B5F0-4F59-9886-3DA578D0165C}" destId="{92A810E1-6601-4D23-AB49-A66893EEE8B2}" srcOrd="1" destOrd="0" presId="urn:microsoft.com/office/officeart/2005/8/layout/vList5"/>
    <dgm:cxn modelId="{9B9BEBD4-1737-43D9-BE06-9FF99906C1DC}" type="presParOf" srcId="{37F03BE1-7AB0-4CA7-A855-70AE918C7972}" destId="{1BFE101D-4FA8-4615-813B-4F8BFC03DA34}" srcOrd="3" destOrd="0" presId="urn:microsoft.com/office/officeart/2005/8/layout/vList5"/>
    <dgm:cxn modelId="{DF1ECA49-1E15-41E4-9B91-03997BFDB08B}" type="presParOf" srcId="{37F03BE1-7AB0-4CA7-A855-70AE918C7972}" destId="{2B48944C-735F-4897-979A-8E0216408D38}" srcOrd="4" destOrd="0" presId="urn:microsoft.com/office/officeart/2005/8/layout/vList5"/>
    <dgm:cxn modelId="{EAC558BD-3240-4EAB-934D-00606E03C2D2}" type="presParOf" srcId="{2B48944C-735F-4897-979A-8E0216408D38}" destId="{12B5F33A-784E-4089-8954-595A3CB5A88A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DD45DFC-8CE0-438D-8463-9BB502BB4CD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31733C-A8D0-4003-BB62-D32DCE22F5B6}">
      <dgm:prSet phldrT="[Текст]" custT="1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ctr"/>
        <a:lstStyle/>
        <a:p>
          <a:pPr algn="ctr"/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МП «Развитие образования в </a:t>
          </a:r>
          <a:r>
            <a:rPr lang="ru-RU" sz="2000" b="1" dirty="0" err="1" smtClean="0">
              <a:solidFill>
                <a:schemeClr val="tx2">
                  <a:lumMod val="50000"/>
                </a:schemeClr>
              </a:solidFill>
              <a:latin typeface="+mn-lt"/>
            </a:rPr>
            <a:t>Кожевниковском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 районе на 2016-2020 годы</a:t>
          </a:r>
          <a:endParaRPr lang="ru-RU" sz="2000" b="1" dirty="0">
            <a:latin typeface="+mn-lt"/>
          </a:endParaRPr>
        </a:p>
      </dgm:t>
    </dgm:pt>
    <dgm:pt modelId="{2F6CB9DB-2336-4548-BC20-7829C3BF74E3}" type="parTrans" cxnId="{B2A240F3-EFF8-4553-A95F-7E6A3603EB48}">
      <dgm:prSet/>
      <dgm:spPr/>
      <dgm:t>
        <a:bodyPr/>
        <a:lstStyle/>
        <a:p>
          <a:pPr algn="ctr"/>
          <a:endParaRPr lang="ru-RU" sz="1600"/>
        </a:p>
      </dgm:t>
    </dgm:pt>
    <dgm:pt modelId="{99847E78-A345-49DF-8AE8-DFDB6979E0B7}" type="sibTrans" cxnId="{B2A240F3-EFF8-4553-A95F-7E6A3603EB48}">
      <dgm:prSet/>
      <dgm:spPr/>
      <dgm:t>
        <a:bodyPr/>
        <a:lstStyle/>
        <a:p>
          <a:pPr algn="ctr"/>
          <a:endParaRPr lang="ru-RU" sz="1600"/>
        </a:p>
      </dgm:t>
    </dgm:pt>
    <dgm:pt modelId="{930EE5E6-B722-4197-8658-AC3FE6E459D6}">
      <dgm:prSet phldrT="[Текст]" custT="1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ctr"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+mn-lt"/>
            </a:rPr>
            <a:t>9 656,8 тыс</a:t>
          </a:r>
          <a:r>
            <a:rPr lang="ru-RU" sz="2000" b="1" dirty="0" smtClean="0">
              <a:solidFill>
                <a:srgbClr val="002060"/>
              </a:solidFill>
              <a:latin typeface="+mn-lt"/>
            </a:rPr>
            <a:t>. руб.</a:t>
          </a:r>
          <a:endParaRPr lang="ru-RU" sz="2000" b="1" dirty="0">
            <a:solidFill>
              <a:srgbClr val="002060"/>
            </a:solidFill>
            <a:latin typeface="+mn-lt"/>
          </a:endParaRPr>
        </a:p>
      </dgm:t>
    </dgm:pt>
    <dgm:pt modelId="{E78C583F-872C-4829-A790-6F2C43ADBDA5}" type="parTrans" cxnId="{CEFDD554-0F55-4383-858D-CD8A68819CEF}">
      <dgm:prSet/>
      <dgm:spPr/>
      <dgm:t>
        <a:bodyPr/>
        <a:lstStyle/>
        <a:p>
          <a:pPr algn="ctr"/>
          <a:endParaRPr lang="ru-RU" sz="1600"/>
        </a:p>
      </dgm:t>
    </dgm:pt>
    <dgm:pt modelId="{2D470FFF-ED43-47B5-BC39-A2740600844F}" type="sibTrans" cxnId="{CEFDD554-0F55-4383-858D-CD8A68819CEF}">
      <dgm:prSet/>
      <dgm:spPr/>
      <dgm:t>
        <a:bodyPr/>
        <a:lstStyle/>
        <a:p>
          <a:pPr algn="ctr"/>
          <a:endParaRPr lang="ru-RU" sz="1600"/>
        </a:p>
      </dgm:t>
    </dgm:pt>
    <dgm:pt modelId="{52D59CE4-A38A-475C-8203-DC12C91CEC24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МП Развитие Культуры </a:t>
          </a:r>
          <a:r>
            <a:rPr lang="ru-RU" sz="2000" b="1" dirty="0" err="1" smtClean="0">
              <a:solidFill>
                <a:schemeClr val="tx2">
                  <a:lumMod val="50000"/>
                </a:schemeClr>
              </a:solidFill>
              <a:latin typeface="+mn-lt"/>
            </a:rPr>
            <a:t>Кожевниковского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 района на 2017-2020 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годы</a:t>
          </a:r>
          <a:endParaRPr lang="ru-RU" sz="2000" b="1" dirty="0" smtClean="0">
            <a:solidFill>
              <a:srgbClr val="002060"/>
            </a:solidFill>
            <a:latin typeface="+mn-lt"/>
          </a:endParaRPr>
        </a:p>
      </dgm:t>
    </dgm:pt>
    <dgm:pt modelId="{5A91089B-2705-4F9C-8FE0-5848F2E12E3B}" type="parTrans" cxnId="{FA7ED94C-4BD2-4F5F-B111-308B79C32FBA}">
      <dgm:prSet/>
      <dgm:spPr/>
      <dgm:t>
        <a:bodyPr/>
        <a:lstStyle/>
        <a:p>
          <a:pPr algn="ctr"/>
          <a:endParaRPr lang="ru-RU" sz="1600"/>
        </a:p>
      </dgm:t>
    </dgm:pt>
    <dgm:pt modelId="{048F11E3-E7FC-4764-8A3A-4F27E1F0A52B}" type="sibTrans" cxnId="{FA7ED94C-4BD2-4F5F-B111-308B79C32FBA}">
      <dgm:prSet/>
      <dgm:spPr/>
      <dgm:t>
        <a:bodyPr/>
        <a:lstStyle/>
        <a:p>
          <a:pPr algn="ctr"/>
          <a:endParaRPr lang="ru-RU" sz="1600"/>
        </a:p>
      </dgm:t>
    </dgm:pt>
    <dgm:pt modelId="{21BA307A-3B48-4F1C-BE4E-74B41D8484C8}">
      <dgm:prSet phldrT="[Текст]" custT="1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МП  «Улучшение условий и охраны труда в </a:t>
          </a:r>
          <a:r>
            <a:rPr lang="ru-RU" sz="2000" b="1" dirty="0" err="1" smtClean="0">
              <a:solidFill>
                <a:schemeClr val="tx2">
                  <a:lumMod val="50000"/>
                </a:schemeClr>
              </a:solidFill>
              <a:latin typeface="+mn-lt"/>
            </a:rPr>
            <a:t>Кожевниковском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 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районе 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на 2017-2020 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годы</a:t>
          </a:r>
          <a:endParaRPr lang="ru-RU" sz="2000" b="1" dirty="0">
            <a:latin typeface="+mn-lt"/>
          </a:endParaRPr>
        </a:p>
      </dgm:t>
    </dgm:pt>
    <dgm:pt modelId="{320FEE54-BE1B-4D0F-A33B-B2B087ADD303}" type="parTrans" cxnId="{9833E64D-6003-4786-9F01-65821DD69552}">
      <dgm:prSet/>
      <dgm:spPr/>
      <dgm:t>
        <a:bodyPr/>
        <a:lstStyle/>
        <a:p>
          <a:pPr algn="ctr"/>
          <a:endParaRPr lang="ru-RU"/>
        </a:p>
      </dgm:t>
    </dgm:pt>
    <dgm:pt modelId="{A2BCE873-D944-408B-A0FA-2D4A170AB5D7}" type="sibTrans" cxnId="{9833E64D-6003-4786-9F01-65821DD69552}">
      <dgm:prSet/>
      <dgm:spPr/>
      <dgm:t>
        <a:bodyPr/>
        <a:lstStyle/>
        <a:p>
          <a:pPr algn="ctr"/>
          <a:endParaRPr lang="ru-RU"/>
        </a:p>
      </dgm:t>
    </dgm:pt>
    <dgm:pt modelId="{0569D779-1D21-4D81-B2B9-9E68F54BC88D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+mn-lt"/>
            </a:rPr>
            <a:t>ВЦП «Формирование здорового образа жизни обучающихся и достижение спортивных результатов</a:t>
          </a:r>
          <a:r>
            <a:rPr lang="ru-RU" sz="2000" b="1" dirty="0" smtClean="0">
              <a:solidFill>
                <a:srgbClr val="002060"/>
              </a:solidFill>
              <a:latin typeface="+mn-lt"/>
            </a:rPr>
            <a:t>» субсидии ДЮСШ</a:t>
          </a:r>
          <a:endParaRPr lang="ru-RU" sz="2000" b="1" dirty="0">
            <a:solidFill>
              <a:srgbClr val="002060"/>
            </a:solidFill>
            <a:latin typeface="+mn-lt"/>
          </a:endParaRPr>
        </a:p>
      </dgm:t>
    </dgm:pt>
    <dgm:pt modelId="{D802188F-2442-49E4-84DC-35480A11F383}" type="parTrans" cxnId="{17DB7A2B-6845-4F28-A482-ADFE2463D09C}">
      <dgm:prSet/>
      <dgm:spPr/>
      <dgm:t>
        <a:bodyPr/>
        <a:lstStyle/>
        <a:p>
          <a:pPr algn="ctr"/>
          <a:endParaRPr lang="ru-RU"/>
        </a:p>
      </dgm:t>
    </dgm:pt>
    <dgm:pt modelId="{2A2A1D25-54A0-4FF0-8B95-550C68BFB218}" type="sibTrans" cxnId="{17DB7A2B-6845-4F28-A482-ADFE2463D09C}">
      <dgm:prSet/>
      <dgm:spPr/>
      <dgm:t>
        <a:bodyPr/>
        <a:lstStyle/>
        <a:p>
          <a:pPr algn="ctr"/>
          <a:endParaRPr lang="ru-RU"/>
        </a:p>
      </dgm:t>
    </dgm:pt>
    <dgm:pt modelId="{E8B7A7DE-7A4A-4406-A9EE-19722BECA2AD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+mn-lt"/>
            </a:rPr>
            <a:t>МП «Профилактика террористической и экстремистской деятельности  В МО «</a:t>
          </a:r>
          <a:r>
            <a:rPr lang="ru-RU" sz="2000" b="1" dirty="0" err="1" smtClean="0">
              <a:solidFill>
                <a:srgbClr val="002060"/>
              </a:solidFill>
              <a:latin typeface="+mn-lt"/>
            </a:rPr>
            <a:t>Кожевниковский</a:t>
          </a:r>
          <a:r>
            <a:rPr lang="ru-RU" sz="2000" b="1" dirty="0" smtClean="0">
              <a:solidFill>
                <a:srgbClr val="002060"/>
              </a:solidFill>
              <a:latin typeface="+mn-lt"/>
            </a:rPr>
            <a:t> район на 2018-2020 г.г. </a:t>
          </a:r>
          <a:endParaRPr lang="ru-RU" sz="2000" b="1" dirty="0">
            <a:solidFill>
              <a:srgbClr val="002060"/>
            </a:solidFill>
            <a:latin typeface="+mn-lt"/>
          </a:endParaRPr>
        </a:p>
      </dgm:t>
    </dgm:pt>
    <dgm:pt modelId="{76C36FAA-6AD2-4C16-8A06-D8E6DE70A619}" type="parTrans" cxnId="{AA1A4E11-74D7-4B33-80D8-C175584D6786}">
      <dgm:prSet/>
      <dgm:spPr/>
      <dgm:t>
        <a:bodyPr/>
        <a:lstStyle/>
        <a:p>
          <a:endParaRPr lang="ru-RU"/>
        </a:p>
      </dgm:t>
    </dgm:pt>
    <dgm:pt modelId="{2006F4A2-E48D-485A-B0F8-4F964BCCC86F}" type="sibTrans" cxnId="{AA1A4E11-74D7-4B33-80D8-C175584D6786}">
      <dgm:prSet/>
      <dgm:spPr/>
      <dgm:t>
        <a:bodyPr/>
        <a:lstStyle/>
        <a:p>
          <a:endParaRPr lang="ru-RU"/>
        </a:p>
      </dgm:t>
    </dgm:pt>
    <dgm:pt modelId="{99EE50C3-CD6A-4626-A012-6C7E304273BF}">
      <dgm:prSet phldrT="[Текст]" custT="1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147,7 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тыс. руб.</a:t>
          </a:r>
          <a:endParaRPr lang="ru-RU" sz="2000" b="1" dirty="0">
            <a:latin typeface="+mn-lt"/>
          </a:endParaRPr>
        </a:p>
      </dgm:t>
    </dgm:pt>
    <dgm:pt modelId="{EC9AB59B-2ED4-4080-A1E8-887A02A1D6CA}" type="parTrans" cxnId="{7666144D-8A9B-46DD-8062-28426FF4348B}">
      <dgm:prSet/>
      <dgm:spPr/>
      <dgm:t>
        <a:bodyPr/>
        <a:lstStyle/>
        <a:p>
          <a:endParaRPr lang="ru-RU"/>
        </a:p>
      </dgm:t>
    </dgm:pt>
    <dgm:pt modelId="{C5BA8E5B-8445-4484-9007-5905F35EA892}" type="sibTrans" cxnId="{7666144D-8A9B-46DD-8062-28426FF4348B}">
      <dgm:prSet/>
      <dgm:spPr/>
      <dgm:t>
        <a:bodyPr/>
        <a:lstStyle/>
        <a:p>
          <a:endParaRPr lang="ru-RU"/>
        </a:p>
      </dgm:t>
    </dgm:pt>
    <dgm:pt modelId="{2DAA7899-5FF1-418D-B59C-3568C21C238F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 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1 659 тыс. руб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.</a:t>
          </a:r>
          <a:endParaRPr lang="ru-RU" sz="2000" b="1" dirty="0" smtClean="0">
            <a:solidFill>
              <a:srgbClr val="002060"/>
            </a:solidFill>
            <a:latin typeface="+mn-lt"/>
          </a:endParaRPr>
        </a:p>
      </dgm:t>
    </dgm:pt>
    <dgm:pt modelId="{B6623C05-ACF6-4417-8A23-5773C2F6B79C}" type="parTrans" cxnId="{BDEC4E29-48D9-4618-BD60-FFC245194037}">
      <dgm:prSet/>
      <dgm:spPr/>
      <dgm:t>
        <a:bodyPr/>
        <a:lstStyle/>
        <a:p>
          <a:endParaRPr lang="ru-RU"/>
        </a:p>
      </dgm:t>
    </dgm:pt>
    <dgm:pt modelId="{C2824253-BBFE-4B65-9EF5-F21854B12D48}" type="sibTrans" cxnId="{BDEC4E29-48D9-4618-BD60-FFC245194037}">
      <dgm:prSet/>
      <dgm:spPr/>
      <dgm:t>
        <a:bodyPr/>
        <a:lstStyle/>
        <a:p>
          <a:endParaRPr lang="ru-RU"/>
        </a:p>
      </dgm:t>
    </dgm:pt>
    <dgm:pt modelId="{6F996C35-7759-464B-B857-7E1BFFF59CEA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+mn-lt"/>
            </a:rPr>
            <a:t>Разработка </a:t>
          </a:r>
          <a:r>
            <a:rPr lang="ru-RU" sz="2000" b="1" dirty="0" smtClean="0">
              <a:solidFill>
                <a:srgbClr val="002060"/>
              </a:solidFill>
              <a:latin typeface="+mn-lt"/>
            </a:rPr>
            <a:t>ПСД на капитальный ремонт  и текущий ремонт </a:t>
          </a:r>
          <a:r>
            <a:rPr lang="ru-RU" sz="2000" b="1" dirty="0" smtClean="0">
              <a:solidFill>
                <a:srgbClr val="002060"/>
              </a:solidFill>
              <a:latin typeface="+mn-lt"/>
            </a:rPr>
            <a:t>ДШИ</a:t>
          </a:r>
          <a:endParaRPr lang="ru-RU" sz="2000" b="1" dirty="0" smtClean="0">
            <a:solidFill>
              <a:srgbClr val="002060"/>
            </a:solidFill>
            <a:latin typeface="+mn-lt"/>
          </a:endParaRPr>
        </a:p>
      </dgm:t>
    </dgm:pt>
    <dgm:pt modelId="{D9C0FB72-BEBE-422B-B67A-0BDDCCE422BD}" type="parTrans" cxnId="{A3F0A8D3-7286-42AA-A0F1-C59CC102F5C1}">
      <dgm:prSet/>
      <dgm:spPr/>
      <dgm:t>
        <a:bodyPr/>
        <a:lstStyle/>
        <a:p>
          <a:endParaRPr lang="ru-RU"/>
        </a:p>
      </dgm:t>
    </dgm:pt>
    <dgm:pt modelId="{FB5E4CA0-AEED-4830-B821-9779CE2654B7}" type="sibTrans" cxnId="{A3F0A8D3-7286-42AA-A0F1-C59CC102F5C1}">
      <dgm:prSet/>
      <dgm:spPr/>
      <dgm:t>
        <a:bodyPr/>
        <a:lstStyle/>
        <a:p>
          <a:endParaRPr lang="ru-RU"/>
        </a:p>
      </dgm:t>
    </dgm:pt>
    <dgm:pt modelId="{86A1DA06-042B-456C-91A7-DE5D06D794D2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+mn-lt"/>
            </a:rPr>
            <a:t>1 </a:t>
          </a:r>
          <a:r>
            <a:rPr lang="ru-RU" sz="2000" b="1" dirty="0" smtClean="0">
              <a:solidFill>
                <a:srgbClr val="002060"/>
              </a:solidFill>
              <a:latin typeface="+mn-lt"/>
            </a:rPr>
            <a:t>500 тыс.руб</a:t>
          </a:r>
          <a:r>
            <a:rPr lang="ru-RU" sz="2000" b="1" dirty="0" smtClean="0">
              <a:solidFill>
                <a:srgbClr val="002060"/>
              </a:solidFill>
              <a:latin typeface="+mn-lt"/>
            </a:rPr>
            <a:t>.</a:t>
          </a:r>
          <a:endParaRPr lang="ru-RU" sz="2000" b="1" dirty="0" smtClean="0">
            <a:solidFill>
              <a:srgbClr val="002060"/>
            </a:solidFill>
            <a:latin typeface="+mn-lt"/>
          </a:endParaRPr>
        </a:p>
      </dgm:t>
    </dgm:pt>
    <dgm:pt modelId="{DA403446-8E83-4A6A-A20D-2725A656CA10}" type="parTrans" cxnId="{702ED520-9A83-4BCF-95A5-B6C54A48C204}">
      <dgm:prSet/>
      <dgm:spPr/>
      <dgm:t>
        <a:bodyPr/>
        <a:lstStyle/>
        <a:p>
          <a:endParaRPr lang="ru-RU"/>
        </a:p>
      </dgm:t>
    </dgm:pt>
    <dgm:pt modelId="{88060B21-A06E-46E4-8F7B-9A699044C582}" type="sibTrans" cxnId="{702ED520-9A83-4BCF-95A5-B6C54A48C204}">
      <dgm:prSet/>
      <dgm:spPr/>
      <dgm:t>
        <a:bodyPr/>
        <a:lstStyle/>
        <a:p>
          <a:endParaRPr lang="ru-RU"/>
        </a:p>
      </dgm:t>
    </dgm:pt>
    <dgm:pt modelId="{B8BC0DC6-E42C-41A9-A45F-6B2F6BD6AED1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+mn-lt"/>
            </a:rPr>
            <a:t>317</a:t>
          </a:r>
          <a:r>
            <a:rPr lang="ru-RU" sz="2000" b="1" dirty="0" smtClean="0">
              <a:solidFill>
                <a:srgbClr val="002060"/>
              </a:solidFill>
              <a:latin typeface="+mn-lt"/>
            </a:rPr>
            <a:t>, 9 тыс.руб. </a:t>
          </a:r>
          <a:endParaRPr lang="ru-RU" sz="2000" b="1" dirty="0">
            <a:solidFill>
              <a:srgbClr val="002060"/>
            </a:solidFill>
            <a:latin typeface="+mn-lt"/>
          </a:endParaRPr>
        </a:p>
      </dgm:t>
    </dgm:pt>
    <dgm:pt modelId="{D3519AED-D9BA-44F8-A61F-EF8E8FF6BB25}" type="parTrans" cxnId="{CDF837D4-DD57-4C51-917F-43C2BC8AE9CB}">
      <dgm:prSet/>
      <dgm:spPr/>
      <dgm:t>
        <a:bodyPr/>
        <a:lstStyle/>
        <a:p>
          <a:endParaRPr lang="ru-RU"/>
        </a:p>
      </dgm:t>
    </dgm:pt>
    <dgm:pt modelId="{4E63E91E-8FBF-4FB5-A240-B56003263D5F}" type="sibTrans" cxnId="{CDF837D4-DD57-4C51-917F-43C2BC8AE9CB}">
      <dgm:prSet/>
      <dgm:spPr/>
      <dgm:t>
        <a:bodyPr/>
        <a:lstStyle/>
        <a:p>
          <a:endParaRPr lang="ru-RU"/>
        </a:p>
      </dgm:t>
    </dgm:pt>
    <dgm:pt modelId="{DABF45F7-9F6F-4A82-A7E7-3A7501501910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+mn-lt"/>
            </a:rPr>
            <a:t>300 тыс.руб.</a:t>
          </a:r>
          <a:endParaRPr lang="ru-RU" sz="2000" b="1" dirty="0">
            <a:solidFill>
              <a:srgbClr val="002060"/>
            </a:solidFill>
            <a:latin typeface="+mn-lt"/>
          </a:endParaRPr>
        </a:p>
      </dgm:t>
    </dgm:pt>
    <dgm:pt modelId="{820CEFC8-B22D-465C-AC1C-D663E17E0E5E}" type="parTrans" cxnId="{E14E3139-779E-4CD4-A9E8-7EE951C8D684}">
      <dgm:prSet/>
      <dgm:spPr/>
      <dgm:t>
        <a:bodyPr/>
        <a:lstStyle/>
        <a:p>
          <a:endParaRPr lang="ru-RU"/>
        </a:p>
      </dgm:t>
    </dgm:pt>
    <dgm:pt modelId="{98E8C7E9-F263-40A9-A9BF-9793E059A8AA}" type="sibTrans" cxnId="{E14E3139-779E-4CD4-A9E8-7EE951C8D684}">
      <dgm:prSet/>
      <dgm:spPr/>
      <dgm:t>
        <a:bodyPr/>
        <a:lstStyle/>
        <a:p>
          <a:endParaRPr lang="ru-RU"/>
        </a:p>
      </dgm:t>
    </dgm:pt>
    <dgm:pt modelId="{ED12AA60-66FD-4085-9DEC-639C468449E2}" type="pres">
      <dgm:prSet presAssocID="{ADD45DFC-8CE0-438D-8463-9BB502BB4C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97CA61-FA98-403F-A4C3-ADC5930CAD72}" type="pres">
      <dgm:prSet presAssocID="{0131733C-A8D0-4003-BB62-D32DCE22F5B6}" presName="linNode" presStyleCnt="0"/>
      <dgm:spPr/>
    </dgm:pt>
    <dgm:pt modelId="{34AE5E32-0049-4863-B8E9-F7FB0A45FE9C}" type="pres">
      <dgm:prSet presAssocID="{0131733C-A8D0-4003-BB62-D32DCE22F5B6}" presName="parentText" presStyleLbl="node1" presStyleIdx="0" presStyleCnt="6" custScaleX="2142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7F9B8-77DB-4F6E-999B-BAFB72D834E4}" type="pres">
      <dgm:prSet presAssocID="{0131733C-A8D0-4003-BB62-D32DCE22F5B6}" presName="descendantText" presStyleLbl="alignAccFollowNode1" presStyleIdx="0" presStyleCnt="6" custScaleX="35752" custLinFactX="6487" custLinFactNeighborX="100000" custLinFactNeighborY="-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8BD10-5FAD-4E9A-90DE-8E3EC40110DD}" type="pres">
      <dgm:prSet presAssocID="{99847E78-A345-49DF-8AE8-DFDB6979E0B7}" presName="sp" presStyleCnt="0"/>
      <dgm:spPr/>
    </dgm:pt>
    <dgm:pt modelId="{0003AF97-D9AF-4365-B0A1-59EB651D1FE5}" type="pres">
      <dgm:prSet presAssocID="{21BA307A-3B48-4F1C-BE4E-74B41D8484C8}" presName="linNode" presStyleCnt="0"/>
      <dgm:spPr/>
    </dgm:pt>
    <dgm:pt modelId="{E9CCBC16-80DD-4AD1-83A1-7562B02A3FC0}" type="pres">
      <dgm:prSet presAssocID="{21BA307A-3B48-4F1C-BE4E-74B41D8484C8}" presName="parentText" presStyleLbl="node1" presStyleIdx="1" presStyleCnt="6" custScaleX="2741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9040A-088D-459E-9260-DED56210A639}" type="pres">
      <dgm:prSet presAssocID="{21BA307A-3B48-4F1C-BE4E-74B41D8484C8}" presName="descendantText" presStyleLbl="alignAccFollowNode1" presStyleIdx="1" presStyleCnt="6" custScaleX="54647" custLinFactNeighborX="80628" custLinFactNeighborY="3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F60E0-A55A-4E7E-93AB-9B18D8B4F488}" type="pres">
      <dgm:prSet presAssocID="{A2BCE873-D944-408B-A0FA-2D4A170AB5D7}" presName="sp" presStyleCnt="0"/>
      <dgm:spPr/>
    </dgm:pt>
    <dgm:pt modelId="{726E8B53-5A26-4BA8-BD5B-7E887AFFC00E}" type="pres">
      <dgm:prSet presAssocID="{52D59CE4-A38A-475C-8203-DC12C91CEC24}" presName="linNode" presStyleCnt="0"/>
      <dgm:spPr/>
    </dgm:pt>
    <dgm:pt modelId="{D973054C-2DC5-4FA6-849A-A2EB2D26CBE1}" type="pres">
      <dgm:prSet presAssocID="{52D59CE4-A38A-475C-8203-DC12C91CEC24}" presName="parentText" presStyleLbl="node1" presStyleIdx="2" presStyleCnt="6" custScaleX="2045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9F44C-6A93-43C8-8BFF-F04DE0A73817}" type="pres">
      <dgm:prSet presAssocID="{52D59CE4-A38A-475C-8203-DC12C91CEC24}" presName="descendantText" presStyleLbl="alignAccFollowNode1" presStyleIdx="2" presStyleCnt="6" custScaleX="42043" custLinFactX="5880" custLinFactNeighborX="100000" custLinFactNeighborY="-6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E4510-5E0C-47C3-B7A0-76D0013F22BC}" type="pres">
      <dgm:prSet presAssocID="{048F11E3-E7FC-4764-8A3A-4F27E1F0A52B}" presName="sp" presStyleCnt="0"/>
      <dgm:spPr/>
    </dgm:pt>
    <dgm:pt modelId="{F704679D-6081-44D1-8E3B-2B379F8CADAB}" type="pres">
      <dgm:prSet presAssocID="{6F996C35-7759-464B-B857-7E1BFFF59CEA}" presName="linNode" presStyleCnt="0"/>
      <dgm:spPr/>
    </dgm:pt>
    <dgm:pt modelId="{57EC06D1-A3AA-4E73-80ED-AA9200DC0FAB}" type="pres">
      <dgm:prSet presAssocID="{6F996C35-7759-464B-B857-7E1BFFF59CEA}" presName="parentText" presStyleLbl="node1" presStyleIdx="3" presStyleCnt="6" custScaleX="199727" custScaleY="86334" custLinFactNeighborX="-521" custLinFactNeighborY="-4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319E3-A5C9-48D0-B8A6-5186A7EB2182}" type="pres">
      <dgm:prSet presAssocID="{6F996C35-7759-464B-B857-7E1BFFF59CEA}" presName="descendantText" presStyleLbl="alignAccFollowNode1" presStyleIdx="3" presStyleCnt="6" custScaleX="45254" custLinFactNeighborX="96747" custLinFactNeighborY="-9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28069-4993-4E65-82A9-557B522839E2}" type="pres">
      <dgm:prSet presAssocID="{FB5E4CA0-AEED-4830-B821-9779CE2654B7}" presName="sp" presStyleCnt="0"/>
      <dgm:spPr/>
    </dgm:pt>
    <dgm:pt modelId="{CC78A6F0-780A-4294-8DAC-D3D390EC41D3}" type="pres">
      <dgm:prSet presAssocID="{0569D779-1D21-4D81-B2B9-9E68F54BC88D}" presName="linNode" presStyleCnt="0"/>
      <dgm:spPr/>
    </dgm:pt>
    <dgm:pt modelId="{D0E95CD7-6D07-44A3-A323-2A8D03E88B39}" type="pres">
      <dgm:prSet presAssocID="{0569D779-1D21-4D81-B2B9-9E68F54BC88D}" presName="parentText" presStyleLbl="node1" presStyleIdx="4" presStyleCnt="6" custScaleX="2243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87A34-64DC-42DF-8B0B-C95AADA9C579}" type="pres">
      <dgm:prSet presAssocID="{0569D779-1D21-4D81-B2B9-9E68F54BC88D}" presName="descendantText" presStyleLbl="alignAccFollowNode1" presStyleIdx="4" presStyleCnt="6" custScaleX="33635" custLinFactNeighborX="40" custLinFactNeighborY="1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C9FDA-BC18-4011-83FD-0D7394FB34B7}" type="pres">
      <dgm:prSet presAssocID="{2A2A1D25-54A0-4FF0-8B95-550C68BFB218}" presName="sp" presStyleCnt="0"/>
      <dgm:spPr/>
    </dgm:pt>
    <dgm:pt modelId="{FD6FC978-FD5B-4E0D-B09F-01F0E8B4F5FA}" type="pres">
      <dgm:prSet presAssocID="{E8B7A7DE-7A4A-4406-A9EE-19722BECA2AD}" presName="linNode" presStyleCnt="0"/>
      <dgm:spPr/>
    </dgm:pt>
    <dgm:pt modelId="{D2BFC7DB-7F72-4ECE-9021-0EAB84EECDF3}" type="pres">
      <dgm:prSet presAssocID="{E8B7A7DE-7A4A-4406-A9EE-19722BECA2AD}" presName="parentText" presStyleLbl="node1" presStyleIdx="5" presStyleCnt="6" custScaleX="2005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A7D33-4B64-44A4-8B3A-3AB2D752AE40}" type="pres">
      <dgm:prSet presAssocID="{E8B7A7DE-7A4A-4406-A9EE-19722BECA2AD}" presName="descendantText" presStyleLbl="alignAccFollowNode1" presStyleIdx="5" presStyleCnt="6" custScaleX="50940" custLinFactNeighborX="57" custLinFactNeighborY="-12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AE7AEE-95F2-49C1-951E-20B8744F4308}" type="presOf" srcId="{86A1DA06-042B-456C-91A7-DE5D06D794D2}" destId="{29D319E3-A5C9-48D0-B8A6-5186A7EB2182}" srcOrd="0" destOrd="0" presId="urn:microsoft.com/office/officeart/2005/8/layout/vList5"/>
    <dgm:cxn modelId="{810686A0-2834-4CAF-96E4-31B2057C926C}" type="presOf" srcId="{ADD45DFC-8CE0-438D-8463-9BB502BB4CD9}" destId="{ED12AA60-66FD-4085-9DEC-639C468449E2}" srcOrd="0" destOrd="0" presId="urn:microsoft.com/office/officeart/2005/8/layout/vList5"/>
    <dgm:cxn modelId="{E14E3139-779E-4CD4-A9E8-7EE951C8D684}" srcId="{E8B7A7DE-7A4A-4406-A9EE-19722BECA2AD}" destId="{DABF45F7-9F6F-4A82-A7E7-3A7501501910}" srcOrd="0" destOrd="0" parTransId="{820CEFC8-B22D-465C-AC1C-D663E17E0E5E}" sibTransId="{98E8C7E9-F263-40A9-A9BF-9793E059A8AA}"/>
    <dgm:cxn modelId="{C4D22C58-FB4D-4FC4-91EA-D94365694E9C}" type="presOf" srcId="{21BA307A-3B48-4F1C-BE4E-74B41D8484C8}" destId="{E9CCBC16-80DD-4AD1-83A1-7562B02A3FC0}" srcOrd="0" destOrd="0" presId="urn:microsoft.com/office/officeart/2005/8/layout/vList5"/>
    <dgm:cxn modelId="{702ED520-9A83-4BCF-95A5-B6C54A48C204}" srcId="{6F996C35-7759-464B-B857-7E1BFFF59CEA}" destId="{86A1DA06-042B-456C-91A7-DE5D06D794D2}" srcOrd="0" destOrd="0" parTransId="{DA403446-8E83-4A6A-A20D-2725A656CA10}" sibTransId="{88060B21-A06E-46E4-8F7B-9A699044C582}"/>
    <dgm:cxn modelId="{A3F0A8D3-7286-42AA-A0F1-C59CC102F5C1}" srcId="{ADD45DFC-8CE0-438D-8463-9BB502BB4CD9}" destId="{6F996C35-7759-464B-B857-7E1BFFF59CEA}" srcOrd="3" destOrd="0" parTransId="{D9C0FB72-BEBE-422B-B67A-0BDDCCE422BD}" sibTransId="{FB5E4CA0-AEED-4830-B821-9779CE2654B7}"/>
    <dgm:cxn modelId="{4B00D53A-7B88-4795-B5DA-9BC80580752D}" type="presOf" srcId="{52D59CE4-A38A-475C-8203-DC12C91CEC24}" destId="{D973054C-2DC5-4FA6-849A-A2EB2D26CBE1}" srcOrd="0" destOrd="0" presId="urn:microsoft.com/office/officeart/2005/8/layout/vList5"/>
    <dgm:cxn modelId="{D28DEAA6-271C-4E40-B07A-1BF5F9582927}" type="presOf" srcId="{6F996C35-7759-464B-B857-7E1BFFF59CEA}" destId="{57EC06D1-A3AA-4E73-80ED-AA9200DC0FAB}" srcOrd="0" destOrd="0" presId="urn:microsoft.com/office/officeart/2005/8/layout/vList5"/>
    <dgm:cxn modelId="{17DB7A2B-6845-4F28-A482-ADFE2463D09C}" srcId="{ADD45DFC-8CE0-438D-8463-9BB502BB4CD9}" destId="{0569D779-1D21-4D81-B2B9-9E68F54BC88D}" srcOrd="4" destOrd="0" parTransId="{D802188F-2442-49E4-84DC-35480A11F383}" sibTransId="{2A2A1D25-54A0-4FF0-8B95-550C68BFB218}"/>
    <dgm:cxn modelId="{FA7ED94C-4BD2-4F5F-B111-308B79C32FBA}" srcId="{ADD45DFC-8CE0-438D-8463-9BB502BB4CD9}" destId="{52D59CE4-A38A-475C-8203-DC12C91CEC24}" srcOrd="2" destOrd="0" parTransId="{5A91089B-2705-4F9C-8FE0-5848F2E12E3B}" sibTransId="{048F11E3-E7FC-4764-8A3A-4F27E1F0A52B}"/>
    <dgm:cxn modelId="{932A99AC-5CC5-4D31-9C89-9434A3B33B2F}" type="presOf" srcId="{0569D779-1D21-4D81-B2B9-9E68F54BC88D}" destId="{D0E95CD7-6D07-44A3-A323-2A8D03E88B39}" srcOrd="0" destOrd="0" presId="urn:microsoft.com/office/officeart/2005/8/layout/vList5"/>
    <dgm:cxn modelId="{AA1A4E11-74D7-4B33-80D8-C175584D6786}" srcId="{ADD45DFC-8CE0-438D-8463-9BB502BB4CD9}" destId="{E8B7A7DE-7A4A-4406-A9EE-19722BECA2AD}" srcOrd="5" destOrd="0" parTransId="{76C36FAA-6AD2-4C16-8A06-D8E6DE70A619}" sibTransId="{2006F4A2-E48D-485A-B0F8-4F964BCCC86F}"/>
    <dgm:cxn modelId="{2EC1385F-13D1-4E5E-8CC5-46072EEDC1EB}" type="presOf" srcId="{930EE5E6-B722-4197-8658-AC3FE6E459D6}" destId="{3F97F9B8-77DB-4F6E-999B-BAFB72D834E4}" srcOrd="0" destOrd="0" presId="urn:microsoft.com/office/officeart/2005/8/layout/vList5"/>
    <dgm:cxn modelId="{AD579518-6890-49A5-9C27-717A1738764E}" type="presOf" srcId="{DABF45F7-9F6F-4A82-A7E7-3A7501501910}" destId="{5AFA7D33-4B64-44A4-8B3A-3AB2D752AE40}" srcOrd="0" destOrd="0" presId="urn:microsoft.com/office/officeart/2005/8/layout/vList5"/>
    <dgm:cxn modelId="{BDEC4E29-48D9-4618-BD60-FFC245194037}" srcId="{52D59CE4-A38A-475C-8203-DC12C91CEC24}" destId="{2DAA7899-5FF1-418D-B59C-3568C21C238F}" srcOrd="0" destOrd="0" parTransId="{B6623C05-ACF6-4417-8A23-5773C2F6B79C}" sibTransId="{C2824253-BBFE-4B65-9EF5-F21854B12D48}"/>
    <dgm:cxn modelId="{CEFDD554-0F55-4383-858D-CD8A68819CEF}" srcId="{0131733C-A8D0-4003-BB62-D32DCE22F5B6}" destId="{930EE5E6-B722-4197-8658-AC3FE6E459D6}" srcOrd="0" destOrd="0" parTransId="{E78C583F-872C-4829-A790-6F2C43ADBDA5}" sibTransId="{2D470FFF-ED43-47B5-BC39-A2740600844F}"/>
    <dgm:cxn modelId="{9833E64D-6003-4786-9F01-65821DD69552}" srcId="{ADD45DFC-8CE0-438D-8463-9BB502BB4CD9}" destId="{21BA307A-3B48-4F1C-BE4E-74B41D8484C8}" srcOrd="1" destOrd="0" parTransId="{320FEE54-BE1B-4D0F-A33B-B2B087ADD303}" sibTransId="{A2BCE873-D944-408B-A0FA-2D4A170AB5D7}"/>
    <dgm:cxn modelId="{86D93679-BD51-4E93-93D6-76DBA16E5D40}" type="presOf" srcId="{2DAA7899-5FF1-418D-B59C-3568C21C238F}" destId="{0289F44C-6A93-43C8-8BFF-F04DE0A73817}" srcOrd="0" destOrd="0" presId="urn:microsoft.com/office/officeart/2005/8/layout/vList5"/>
    <dgm:cxn modelId="{A9D1CD54-34BF-4566-9696-57BD8703A601}" type="presOf" srcId="{E8B7A7DE-7A4A-4406-A9EE-19722BECA2AD}" destId="{D2BFC7DB-7F72-4ECE-9021-0EAB84EECDF3}" srcOrd="0" destOrd="0" presId="urn:microsoft.com/office/officeart/2005/8/layout/vList5"/>
    <dgm:cxn modelId="{70BF43FD-D0A4-4200-8B85-F1E679D602DA}" type="presOf" srcId="{B8BC0DC6-E42C-41A9-A45F-6B2F6BD6AED1}" destId="{A3B87A34-64DC-42DF-8B0B-C95AADA9C579}" srcOrd="0" destOrd="0" presId="urn:microsoft.com/office/officeart/2005/8/layout/vList5"/>
    <dgm:cxn modelId="{48CBCDC7-2342-4564-B178-A9754026C22A}" type="presOf" srcId="{0131733C-A8D0-4003-BB62-D32DCE22F5B6}" destId="{34AE5E32-0049-4863-B8E9-F7FB0A45FE9C}" srcOrd="0" destOrd="0" presId="urn:microsoft.com/office/officeart/2005/8/layout/vList5"/>
    <dgm:cxn modelId="{7666144D-8A9B-46DD-8062-28426FF4348B}" srcId="{21BA307A-3B48-4F1C-BE4E-74B41D8484C8}" destId="{99EE50C3-CD6A-4626-A012-6C7E304273BF}" srcOrd="0" destOrd="0" parTransId="{EC9AB59B-2ED4-4080-A1E8-887A02A1D6CA}" sibTransId="{C5BA8E5B-8445-4484-9007-5905F35EA892}"/>
    <dgm:cxn modelId="{347289AB-D53C-4B5B-BABE-91B88F7D6337}" type="presOf" srcId="{99EE50C3-CD6A-4626-A012-6C7E304273BF}" destId="{08C9040A-088D-459E-9260-DED56210A639}" srcOrd="0" destOrd="0" presId="urn:microsoft.com/office/officeart/2005/8/layout/vList5"/>
    <dgm:cxn modelId="{CDF837D4-DD57-4C51-917F-43C2BC8AE9CB}" srcId="{0569D779-1D21-4D81-B2B9-9E68F54BC88D}" destId="{B8BC0DC6-E42C-41A9-A45F-6B2F6BD6AED1}" srcOrd="0" destOrd="0" parTransId="{D3519AED-D9BA-44F8-A61F-EF8E8FF6BB25}" sibTransId="{4E63E91E-8FBF-4FB5-A240-B56003263D5F}"/>
    <dgm:cxn modelId="{B2A240F3-EFF8-4553-A95F-7E6A3603EB48}" srcId="{ADD45DFC-8CE0-438D-8463-9BB502BB4CD9}" destId="{0131733C-A8D0-4003-BB62-D32DCE22F5B6}" srcOrd="0" destOrd="0" parTransId="{2F6CB9DB-2336-4548-BC20-7829C3BF74E3}" sibTransId="{99847E78-A345-49DF-8AE8-DFDB6979E0B7}"/>
    <dgm:cxn modelId="{2B737FC3-AB93-4B11-9E5C-37B1D27ED10C}" type="presParOf" srcId="{ED12AA60-66FD-4085-9DEC-639C468449E2}" destId="{4797CA61-FA98-403F-A4C3-ADC5930CAD72}" srcOrd="0" destOrd="0" presId="urn:microsoft.com/office/officeart/2005/8/layout/vList5"/>
    <dgm:cxn modelId="{438F86B4-87F2-40EF-BB13-260D72B274BF}" type="presParOf" srcId="{4797CA61-FA98-403F-A4C3-ADC5930CAD72}" destId="{34AE5E32-0049-4863-B8E9-F7FB0A45FE9C}" srcOrd="0" destOrd="0" presId="urn:microsoft.com/office/officeart/2005/8/layout/vList5"/>
    <dgm:cxn modelId="{E2B3A437-5B9D-4175-B2D1-A4923226C308}" type="presParOf" srcId="{4797CA61-FA98-403F-A4C3-ADC5930CAD72}" destId="{3F97F9B8-77DB-4F6E-999B-BAFB72D834E4}" srcOrd="1" destOrd="0" presId="urn:microsoft.com/office/officeart/2005/8/layout/vList5"/>
    <dgm:cxn modelId="{E6A159F4-DE8E-4E3B-86E7-159A49DE6D74}" type="presParOf" srcId="{ED12AA60-66FD-4085-9DEC-639C468449E2}" destId="{CC88BD10-5FAD-4E9A-90DE-8E3EC40110DD}" srcOrd="1" destOrd="0" presId="urn:microsoft.com/office/officeart/2005/8/layout/vList5"/>
    <dgm:cxn modelId="{8E56C6DC-C4A0-4E8D-A3D0-4AE5241342B2}" type="presParOf" srcId="{ED12AA60-66FD-4085-9DEC-639C468449E2}" destId="{0003AF97-D9AF-4365-B0A1-59EB651D1FE5}" srcOrd="2" destOrd="0" presId="urn:microsoft.com/office/officeart/2005/8/layout/vList5"/>
    <dgm:cxn modelId="{04740AC6-40D4-49EB-8BB6-6F46B9A94C07}" type="presParOf" srcId="{0003AF97-D9AF-4365-B0A1-59EB651D1FE5}" destId="{E9CCBC16-80DD-4AD1-83A1-7562B02A3FC0}" srcOrd="0" destOrd="0" presId="urn:microsoft.com/office/officeart/2005/8/layout/vList5"/>
    <dgm:cxn modelId="{DB3FAE62-0D87-4E0F-A4AF-9C347E8D1FAD}" type="presParOf" srcId="{0003AF97-D9AF-4365-B0A1-59EB651D1FE5}" destId="{08C9040A-088D-459E-9260-DED56210A639}" srcOrd="1" destOrd="0" presId="urn:microsoft.com/office/officeart/2005/8/layout/vList5"/>
    <dgm:cxn modelId="{36A146AA-BA41-4E96-B181-53C90816193C}" type="presParOf" srcId="{ED12AA60-66FD-4085-9DEC-639C468449E2}" destId="{9D7F60E0-A55A-4E7E-93AB-9B18D8B4F488}" srcOrd="3" destOrd="0" presId="urn:microsoft.com/office/officeart/2005/8/layout/vList5"/>
    <dgm:cxn modelId="{1E60550E-408F-4B72-B731-167849B96CA0}" type="presParOf" srcId="{ED12AA60-66FD-4085-9DEC-639C468449E2}" destId="{726E8B53-5A26-4BA8-BD5B-7E887AFFC00E}" srcOrd="4" destOrd="0" presId="urn:microsoft.com/office/officeart/2005/8/layout/vList5"/>
    <dgm:cxn modelId="{283A4A7E-E3E6-4120-AED3-249DC004085D}" type="presParOf" srcId="{726E8B53-5A26-4BA8-BD5B-7E887AFFC00E}" destId="{D973054C-2DC5-4FA6-849A-A2EB2D26CBE1}" srcOrd="0" destOrd="0" presId="urn:microsoft.com/office/officeart/2005/8/layout/vList5"/>
    <dgm:cxn modelId="{E9CFDFCF-6F4F-4D1B-93FA-0397814466AD}" type="presParOf" srcId="{726E8B53-5A26-4BA8-BD5B-7E887AFFC00E}" destId="{0289F44C-6A93-43C8-8BFF-F04DE0A73817}" srcOrd="1" destOrd="0" presId="urn:microsoft.com/office/officeart/2005/8/layout/vList5"/>
    <dgm:cxn modelId="{94F31ABF-0437-4294-9449-77750E1146F3}" type="presParOf" srcId="{ED12AA60-66FD-4085-9DEC-639C468449E2}" destId="{541E4510-5E0C-47C3-B7A0-76D0013F22BC}" srcOrd="5" destOrd="0" presId="urn:microsoft.com/office/officeart/2005/8/layout/vList5"/>
    <dgm:cxn modelId="{D1CF2113-9BD7-4443-904D-5E13E2BCB5E2}" type="presParOf" srcId="{ED12AA60-66FD-4085-9DEC-639C468449E2}" destId="{F704679D-6081-44D1-8E3B-2B379F8CADAB}" srcOrd="6" destOrd="0" presId="urn:microsoft.com/office/officeart/2005/8/layout/vList5"/>
    <dgm:cxn modelId="{EAB18054-D3FD-4936-B488-521647BA1D60}" type="presParOf" srcId="{F704679D-6081-44D1-8E3B-2B379F8CADAB}" destId="{57EC06D1-A3AA-4E73-80ED-AA9200DC0FAB}" srcOrd="0" destOrd="0" presId="urn:microsoft.com/office/officeart/2005/8/layout/vList5"/>
    <dgm:cxn modelId="{CDFD01BA-E7DE-478E-84A7-0724A5422ECF}" type="presParOf" srcId="{F704679D-6081-44D1-8E3B-2B379F8CADAB}" destId="{29D319E3-A5C9-48D0-B8A6-5186A7EB2182}" srcOrd="1" destOrd="0" presId="urn:microsoft.com/office/officeart/2005/8/layout/vList5"/>
    <dgm:cxn modelId="{4DB37B69-1378-44E4-8BC6-87B36E6A1089}" type="presParOf" srcId="{ED12AA60-66FD-4085-9DEC-639C468449E2}" destId="{05828069-4993-4E65-82A9-557B522839E2}" srcOrd="7" destOrd="0" presId="urn:microsoft.com/office/officeart/2005/8/layout/vList5"/>
    <dgm:cxn modelId="{06921B78-AFDB-4AE1-8DB1-781B0B606BE4}" type="presParOf" srcId="{ED12AA60-66FD-4085-9DEC-639C468449E2}" destId="{CC78A6F0-780A-4294-8DAC-D3D390EC41D3}" srcOrd="8" destOrd="0" presId="urn:microsoft.com/office/officeart/2005/8/layout/vList5"/>
    <dgm:cxn modelId="{28F8ECBA-0CB7-43A1-B305-EEE281AEC1B3}" type="presParOf" srcId="{CC78A6F0-780A-4294-8DAC-D3D390EC41D3}" destId="{D0E95CD7-6D07-44A3-A323-2A8D03E88B39}" srcOrd="0" destOrd="0" presId="urn:microsoft.com/office/officeart/2005/8/layout/vList5"/>
    <dgm:cxn modelId="{09906286-31F6-436F-8542-9A49657527DC}" type="presParOf" srcId="{CC78A6F0-780A-4294-8DAC-D3D390EC41D3}" destId="{A3B87A34-64DC-42DF-8B0B-C95AADA9C579}" srcOrd="1" destOrd="0" presId="urn:microsoft.com/office/officeart/2005/8/layout/vList5"/>
    <dgm:cxn modelId="{37AD994C-5444-4AD7-A053-88B5C1896376}" type="presParOf" srcId="{ED12AA60-66FD-4085-9DEC-639C468449E2}" destId="{AD4C9FDA-BC18-4011-83FD-0D7394FB34B7}" srcOrd="9" destOrd="0" presId="urn:microsoft.com/office/officeart/2005/8/layout/vList5"/>
    <dgm:cxn modelId="{204594FE-73DA-4F35-998A-7ECF84A89B8E}" type="presParOf" srcId="{ED12AA60-66FD-4085-9DEC-639C468449E2}" destId="{FD6FC978-FD5B-4E0D-B09F-01F0E8B4F5FA}" srcOrd="10" destOrd="0" presId="urn:microsoft.com/office/officeart/2005/8/layout/vList5"/>
    <dgm:cxn modelId="{EA168307-41D2-4E66-AA5B-6F1176F9A6C6}" type="presParOf" srcId="{FD6FC978-FD5B-4E0D-B09F-01F0E8B4F5FA}" destId="{D2BFC7DB-7F72-4ECE-9021-0EAB84EECDF3}" srcOrd="0" destOrd="0" presId="urn:microsoft.com/office/officeart/2005/8/layout/vList5"/>
    <dgm:cxn modelId="{333D97BF-5DB4-44A5-9E7B-59CD3F0A1030}" type="presParOf" srcId="{FD6FC978-FD5B-4E0D-B09F-01F0E8B4F5FA}" destId="{5AFA7D33-4B64-44A4-8B3A-3AB2D752AE40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CDBCA58-DF4B-4207-879F-8F680193C394}" type="doc">
      <dgm:prSet loTypeId="urn:microsoft.com/office/officeart/2005/8/layout/vList5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90D1F73-D04A-44FA-B47F-DC73AD46CB90}">
      <dgm:prSet custT="1"/>
      <dgm:spPr>
        <a:solidFill>
          <a:srgbClr val="FFC000"/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ambria" panose="02040503050406030204" pitchFamily="18" charset="0"/>
            </a:rPr>
            <a:t>1 887,3т. р.</a:t>
          </a:r>
          <a:endParaRPr lang="ru-RU" sz="24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9F4175E1-86B6-487D-94C0-DD4AE77FAE4A}" type="parTrans" cxnId="{02AE38C4-4E5F-433F-BD48-FD1588811483}">
      <dgm:prSet/>
      <dgm:spPr/>
      <dgm:t>
        <a:bodyPr/>
        <a:lstStyle/>
        <a:p>
          <a:endParaRPr lang="ru-RU"/>
        </a:p>
      </dgm:t>
    </dgm:pt>
    <dgm:pt modelId="{96E45049-887B-445A-9B14-AA2EA80D6CB5}" type="sibTrans" cxnId="{02AE38C4-4E5F-433F-BD48-FD1588811483}">
      <dgm:prSet/>
      <dgm:spPr/>
      <dgm:t>
        <a:bodyPr/>
        <a:lstStyle/>
        <a:p>
          <a:endParaRPr lang="ru-RU"/>
        </a:p>
      </dgm:t>
    </dgm:pt>
    <dgm:pt modelId="{A46CDB2D-DC90-4645-A5E7-06A5915A381A}">
      <dgm:prSet custT="1"/>
      <dgm:spPr>
        <a:solidFill>
          <a:srgbClr val="FFC000"/>
        </a:solidFill>
      </dgm:spPr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субсидии на организацию отдыха детей в каникулярное время  областная субсидия (82,93%)</a:t>
          </a:r>
          <a:endParaRPr lang="ru-RU" sz="2000" dirty="0">
            <a:latin typeface="Cambria" panose="02040503050406030204" pitchFamily="18" charset="0"/>
          </a:endParaRPr>
        </a:p>
      </dgm:t>
    </dgm:pt>
    <dgm:pt modelId="{ACAD5191-6A80-435C-AF26-BFAB2741223B}" type="parTrans" cxnId="{5EE696F2-C0EA-406C-A37B-1C6BCDAFEFFC}">
      <dgm:prSet/>
      <dgm:spPr/>
      <dgm:t>
        <a:bodyPr/>
        <a:lstStyle/>
        <a:p>
          <a:endParaRPr lang="ru-RU"/>
        </a:p>
      </dgm:t>
    </dgm:pt>
    <dgm:pt modelId="{E9AE73C5-1247-4DAF-B122-9C2F876CD6CC}" type="sibTrans" cxnId="{5EE696F2-C0EA-406C-A37B-1C6BCDAFEFFC}">
      <dgm:prSet/>
      <dgm:spPr/>
      <dgm:t>
        <a:bodyPr/>
        <a:lstStyle/>
        <a:p>
          <a:endParaRPr lang="ru-RU"/>
        </a:p>
      </dgm:t>
    </dgm:pt>
    <dgm:pt modelId="{0441BCAD-6F3F-4586-ABBE-8AFE741B4B2F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расходы в рамках МП "Развитие образования  в </a:t>
          </a:r>
          <a:r>
            <a:rPr lang="ru-RU" sz="2000" dirty="0" err="1" smtClean="0">
              <a:latin typeface="Cambria" panose="02040503050406030204" pitchFamily="18" charset="0"/>
            </a:rPr>
            <a:t>Кожевниковском</a:t>
          </a:r>
          <a:r>
            <a:rPr lang="ru-RU" sz="2000" dirty="0" smtClean="0">
              <a:latin typeface="Cambria" panose="02040503050406030204" pitchFamily="18" charset="0"/>
            </a:rPr>
            <a:t> районе на 2016-2020 годы" на трудоустройство несовершеннолетних подростков  МБ</a:t>
          </a:r>
          <a:endParaRPr lang="ru-RU" sz="2000" dirty="0">
            <a:latin typeface="Cambria" panose="02040503050406030204" pitchFamily="18" charset="0"/>
          </a:endParaRPr>
        </a:p>
      </dgm:t>
    </dgm:pt>
    <dgm:pt modelId="{8C8D138C-F27D-46F8-BCEA-841709703BA4}" type="parTrans" cxnId="{DF28D50D-28BA-4758-9501-C9EB5A138D2B}">
      <dgm:prSet/>
      <dgm:spPr/>
      <dgm:t>
        <a:bodyPr/>
        <a:lstStyle/>
        <a:p>
          <a:endParaRPr lang="ru-RU"/>
        </a:p>
      </dgm:t>
    </dgm:pt>
    <dgm:pt modelId="{9ED4D3B3-04D9-496B-9375-5CEB647A93D7}" type="sibTrans" cxnId="{DF28D50D-28BA-4758-9501-C9EB5A138D2B}">
      <dgm:prSet/>
      <dgm:spPr/>
      <dgm:t>
        <a:bodyPr/>
        <a:lstStyle/>
        <a:p>
          <a:endParaRPr lang="ru-RU"/>
        </a:p>
      </dgm:t>
    </dgm:pt>
    <dgm:pt modelId="{7E240D43-619E-4AEE-A3C8-B50D52189D22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ambria" panose="02040503050406030204" pitchFamily="18" charset="0"/>
            </a:rPr>
            <a:t>400,0 т. р.</a:t>
          </a:r>
          <a:endParaRPr lang="ru-RU" sz="24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B73440B4-35A0-49B7-8AA3-71DE57EC76D6}" type="parTrans" cxnId="{2D270988-4F5A-4622-993F-38688CC4F8E8}">
      <dgm:prSet/>
      <dgm:spPr/>
      <dgm:t>
        <a:bodyPr/>
        <a:lstStyle/>
        <a:p>
          <a:endParaRPr lang="ru-RU"/>
        </a:p>
      </dgm:t>
    </dgm:pt>
    <dgm:pt modelId="{E74E8F8F-4FB3-4BAB-A54C-496D5AD757E0}" type="sibTrans" cxnId="{2D270988-4F5A-4622-993F-38688CC4F8E8}">
      <dgm:prSet/>
      <dgm:spPr/>
      <dgm:t>
        <a:bodyPr/>
        <a:lstStyle/>
        <a:p>
          <a:endParaRPr lang="ru-RU"/>
        </a:p>
      </dgm:t>
    </dgm:pt>
    <dgm:pt modelId="{E4F28751-C735-46AA-B3FE-AF9D6328BF7A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ambria" panose="02040503050406030204" pitchFamily="18" charset="0"/>
            </a:rPr>
            <a:t> 388,6 т. р.,</a:t>
          </a:r>
          <a:endParaRPr lang="ru-RU" sz="2400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091CD726-A84C-408C-A83B-B1B467F59E74}" type="parTrans" cxnId="{D424CEC4-B6E4-47F8-9523-C532BA459A03}">
      <dgm:prSet/>
      <dgm:spPr/>
      <dgm:t>
        <a:bodyPr/>
        <a:lstStyle/>
        <a:p>
          <a:endParaRPr lang="ru-RU"/>
        </a:p>
      </dgm:t>
    </dgm:pt>
    <dgm:pt modelId="{531440EF-E677-4AD9-B769-6D91830E9B70}" type="sibTrans" cxnId="{D424CEC4-B6E4-47F8-9523-C532BA459A03}">
      <dgm:prSet/>
      <dgm:spPr/>
      <dgm:t>
        <a:bodyPr/>
        <a:lstStyle/>
        <a:p>
          <a:endParaRPr lang="ru-RU"/>
        </a:p>
      </dgm:t>
    </dgm:pt>
    <dgm:pt modelId="{85E6BBCA-0FDC-42B0-972C-DB8A28B199A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 </a:t>
          </a:r>
          <a:r>
            <a:rPr lang="ru-RU" sz="2000" dirty="0" err="1" smtClean="0">
              <a:latin typeface="Cambria" panose="02040503050406030204" pitchFamily="18" charset="0"/>
            </a:rPr>
            <a:t>софинансирование</a:t>
          </a:r>
          <a:r>
            <a:rPr lang="ru-RU" sz="2000" dirty="0" smtClean="0">
              <a:latin typeface="Cambria" panose="02040503050406030204" pitchFamily="18" charset="0"/>
            </a:rPr>
            <a:t>  на организацию отдыха детей в каникулярное время за счет средств местного бюджета (17,07%)</a:t>
          </a:r>
          <a:r>
            <a:rPr lang="ru-RU" sz="2000" b="1" dirty="0" smtClean="0">
              <a:latin typeface="Cambria" panose="02040503050406030204" pitchFamily="18" charset="0"/>
            </a:rPr>
            <a:t>   </a:t>
          </a:r>
          <a:endParaRPr lang="ru-RU" sz="2000" dirty="0">
            <a:latin typeface="Cambria" panose="02040503050406030204" pitchFamily="18" charset="0"/>
          </a:endParaRPr>
        </a:p>
      </dgm:t>
    </dgm:pt>
    <dgm:pt modelId="{22D55BA2-67C8-4FEE-8750-708845C58D33}" type="parTrans" cxnId="{DECF6555-9A1A-4C32-8B66-149ED95B8B6B}">
      <dgm:prSet/>
      <dgm:spPr/>
      <dgm:t>
        <a:bodyPr/>
        <a:lstStyle/>
        <a:p>
          <a:endParaRPr lang="ru-RU"/>
        </a:p>
      </dgm:t>
    </dgm:pt>
    <dgm:pt modelId="{8362A9B9-E62B-4A53-BD76-B7EFD47D209C}" type="sibTrans" cxnId="{DECF6555-9A1A-4C32-8B66-149ED95B8B6B}">
      <dgm:prSet/>
      <dgm:spPr/>
      <dgm:t>
        <a:bodyPr/>
        <a:lstStyle/>
        <a:p>
          <a:endParaRPr lang="ru-RU"/>
        </a:p>
      </dgm:t>
    </dgm:pt>
    <dgm:pt modelId="{37F03BE1-7AB0-4CA7-A855-70AE918C7972}" type="pres">
      <dgm:prSet presAssocID="{5CDBCA58-DF4B-4207-879F-8F680193C3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56CEE-A19D-4A83-9A7D-F37BF8B8BFEA}" type="pres">
      <dgm:prSet presAssocID="{690D1F73-D04A-44FA-B47F-DC73AD46CB90}" presName="linNode" presStyleCnt="0"/>
      <dgm:spPr/>
    </dgm:pt>
    <dgm:pt modelId="{0D2219E7-3B00-4C6B-A7AB-CFCFEECC5EBA}" type="pres">
      <dgm:prSet presAssocID="{690D1F73-D04A-44FA-B47F-DC73AD46CB9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3C35F-D209-4B03-BE3C-CD5D3194F6AD}" type="pres">
      <dgm:prSet presAssocID="{690D1F73-D04A-44FA-B47F-DC73AD46CB9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945B6-3DFC-473E-9E98-8BBD4874CDC4}" type="pres">
      <dgm:prSet presAssocID="{96E45049-887B-445A-9B14-AA2EA80D6CB5}" presName="sp" presStyleCnt="0"/>
      <dgm:spPr/>
    </dgm:pt>
    <dgm:pt modelId="{88267A87-B5F0-4F59-9886-3DA578D0165C}" type="pres">
      <dgm:prSet presAssocID="{E4F28751-C735-46AA-B3FE-AF9D6328BF7A}" presName="linNode" presStyleCnt="0"/>
      <dgm:spPr/>
    </dgm:pt>
    <dgm:pt modelId="{CB0AA2C9-2024-421E-A182-E00FF2DB6092}" type="pres">
      <dgm:prSet presAssocID="{E4F28751-C735-46AA-B3FE-AF9D6328BF7A}" presName="parentText" presStyleLbl="node1" presStyleIdx="1" presStyleCnt="3" custScaleY="70415" custLinFactNeighborX="-1276" custLinFactNeighborY="20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810E1-6601-4D23-AB49-A66893EEE8B2}" type="pres">
      <dgm:prSet presAssocID="{E4F28751-C735-46AA-B3FE-AF9D6328BF7A}" presName="descendantText" presStyleLbl="alignAccFollowNode1" presStyleIdx="1" presStyleCnt="3" custLinFactNeighborX="0" custLinFactNeighborY="-1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3038A-07E1-41FC-B35F-381EDAB3F30D}" type="pres">
      <dgm:prSet presAssocID="{531440EF-E677-4AD9-B769-6D91830E9B70}" presName="sp" presStyleCnt="0"/>
      <dgm:spPr/>
    </dgm:pt>
    <dgm:pt modelId="{A4833CB8-785F-4265-9F6F-C094944C1FF5}" type="pres">
      <dgm:prSet presAssocID="{7E240D43-619E-4AEE-A3C8-B50D52189D22}" presName="linNode" presStyleCnt="0"/>
      <dgm:spPr/>
    </dgm:pt>
    <dgm:pt modelId="{650B34F7-1228-4B76-BDA0-2C1C50F658F7}" type="pres">
      <dgm:prSet presAssocID="{7E240D43-619E-4AEE-A3C8-B50D52189D22}" presName="parentText" presStyleLbl="node1" presStyleIdx="2" presStyleCnt="3" custScaleY="653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A9B45-30C0-47FC-913B-2C71408FEED0}" type="pres">
      <dgm:prSet presAssocID="{7E240D43-619E-4AEE-A3C8-B50D52189D22}" presName="descendantText" presStyleLbl="alignAccFollowNode1" presStyleIdx="2" presStyleCnt="3" custLinFactNeighborX="0" custLinFactNeighborY="-5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270988-4F5A-4622-993F-38688CC4F8E8}" srcId="{5CDBCA58-DF4B-4207-879F-8F680193C394}" destId="{7E240D43-619E-4AEE-A3C8-B50D52189D22}" srcOrd="2" destOrd="0" parTransId="{B73440B4-35A0-49B7-8AA3-71DE57EC76D6}" sibTransId="{E74E8F8F-4FB3-4BAB-A54C-496D5AD757E0}"/>
    <dgm:cxn modelId="{F4CECE63-7858-4125-BB07-07AEFF85AD66}" type="presOf" srcId="{5CDBCA58-DF4B-4207-879F-8F680193C394}" destId="{37F03BE1-7AB0-4CA7-A855-70AE918C7972}" srcOrd="0" destOrd="0" presId="urn:microsoft.com/office/officeart/2005/8/layout/vList5"/>
    <dgm:cxn modelId="{02AE38C4-4E5F-433F-BD48-FD1588811483}" srcId="{5CDBCA58-DF4B-4207-879F-8F680193C394}" destId="{690D1F73-D04A-44FA-B47F-DC73AD46CB90}" srcOrd="0" destOrd="0" parTransId="{9F4175E1-86B6-487D-94C0-DD4AE77FAE4A}" sibTransId="{96E45049-887B-445A-9B14-AA2EA80D6CB5}"/>
    <dgm:cxn modelId="{944CC126-55D5-4898-8F38-181835C2F6A4}" type="presOf" srcId="{E4F28751-C735-46AA-B3FE-AF9D6328BF7A}" destId="{CB0AA2C9-2024-421E-A182-E00FF2DB6092}" srcOrd="0" destOrd="0" presId="urn:microsoft.com/office/officeart/2005/8/layout/vList5"/>
    <dgm:cxn modelId="{D424CEC4-B6E4-47F8-9523-C532BA459A03}" srcId="{5CDBCA58-DF4B-4207-879F-8F680193C394}" destId="{E4F28751-C735-46AA-B3FE-AF9D6328BF7A}" srcOrd="1" destOrd="0" parTransId="{091CD726-A84C-408C-A83B-B1B467F59E74}" sibTransId="{531440EF-E677-4AD9-B769-6D91830E9B70}"/>
    <dgm:cxn modelId="{5EE696F2-C0EA-406C-A37B-1C6BCDAFEFFC}" srcId="{690D1F73-D04A-44FA-B47F-DC73AD46CB90}" destId="{A46CDB2D-DC90-4645-A5E7-06A5915A381A}" srcOrd="0" destOrd="0" parTransId="{ACAD5191-6A80-435C-AF26-BFAB2741223B}" sibTransId="{E9AE73C5-1247-4DAF-B122-9C2F876CD6CC}"/>
    <dgm:cxn modelId="{DECF6555-9A1A-4C32-8B66-149ED95B8B6B}" srcId="{E4F28751-C735-46AA-B3FE-AF9D6328BF7A}" destId="{85E6BBCA-0FDC-42B0-972C-DB8A28B199AD}" srcOrd="0" destOrd="0" parTransId="{22D55BA2-67C8-4FEE-8750-708845C58D33}" sibTransId="{8362A9B9-E62B-4A53-BD76-B7EFD47D209C}"/>
    <dgm:cxn modelId="{38BF09B6-3FF6-4A0B-B8AA-48D12F189C29}" type="presOf" srcId="{0441BCAD-6F3F-4586-ABBE-8AFE741B4B2F}" destId="{E19A9B45-30C0-47FC-913B-2C71408FEED0}" srcOrd="0" destOrd="0" presId="urn:microsoft.com/office/officeart/2005/8/layout/vList5"/>
    <dgm:cxn modelId="{A928BF6A-A846-41AF-AAAE-00E9DA6C874D}" type="presOf" srcId="{85E6BBCA-0FDC-42B0-972C-DB8A28B199AD}" destId="{92A810E1-6601-4D23-AB49-A66893EEE8B2}" srcOrd="0" destOrd="0" presId="urn:microsoft.com/office/officeart/2005/8/layout/vList5"/>
    <dgm:cxn modelId="{63029A3D-3867-4E50-B886-8C7F0976FCF0}" type="presOf" srcId="{A46CDB2D-DC90-4645-A5E7-06A5915A381A}" destId="{6223C35F-D209-4B03-BE3C-CD5D3194F6AD}" srcOrd="0" destOrd="0" presId="urn:microsoft.com/office/officeart/2005/8/layout/vList5"/>
    <dgm:cxn modelId="{DF28D50D-28BA-4758-9501-C9EB5A138D2B}" srcId="{7E240D43-619E-4AEE-A3C8-B50D52189D22}" destId="{0441BCAD-6F3F-4586-ABBE-8AFE741B4B2F}" srcOrd="0" destOrd="0" parTransId="{8C8D138C-F27D-46F8-BCEA-841709703BA4}" sibTransId="{9ED4D3B3-04D9-496B-9375-5CEB647A93D7}"/>
    <dgm:cxn modelId="{FCA58ECD-D49B-470F-924D-E69A062C1102}" type="presOf" srcId="{7E240D43-619E-4AEE-A3C8-B50D52189D22}" destId="{650B34F7-1228-4B76-BDA0-2C1C50F658F7}" srcOrd="0" destOrd="0" presId="urn:microsoft.com/office/officeart/2005/8/layout/vList5"/>
    <dgm:cxn modelId="{0340BE53-6AC1-4315-8A5F-F01462D5FAF5}" type="presOf" srcId="{690D1F73-D04A-44FA-B47F-DC73AD46CB90}" destId="{0D2219E7-3B00-4C6B-A7AB-CFCFEECC5EBA}" srcOrd="0" destOrd="0" presId="urn:microsoft.com/office/officeart/2005/8/layout/vList5"/>
    <dgm:cxn modelId="{25DED2F4-B0A0-4D13-BD33-5290F2FCF9AA}" type="presParOf" srcId="{37F03BE1-7AB0-4CA7-A855-70AE918C7972}" destId="{8EA56CEE-A19D-4A83-9A7D-F37BF8B8BFEA}" srcOrd="0" destOrd="0" presId="urn:microsoft.com/office/officeart/2005/8/layout/vList5"/>
    <dgm:cxn modelId="{5B6726B8-1E61-4561-B0D1-023B152B1917}" type="presParOf" srcId="{8EA56CEE-A19D-4A83-9A7D-F37BF8B8BFEA}" destId="{0D2219E7-3B00-4C6B-A7AB-CFCFEECC5EBA}" srcOrd="0" destOrd="0" presId="urn:microsoft.com/office/officeart/2005/8/layout/vList5"/>
    <dgm:cxn modelId="{A93B9E81-C7E2-4CB7-A624-6D90375A9B2E}" type="presParOf" srcId="{8EA56CEE-A19D-4A83-9A7D-F37BF8B8BFEA}" destId="{6223C35F-D209-4B03-BE3C-CD5D3194F6AD}" srcOrd="1" destOrd="0" presId="urn:microsoft.com/office/officeart/2005/8/layout/vList5"/>
    <dgm:cxn modelId="{6EF4D413-28D1-44C9-9817-F0928A7D304D}" type="presParOf" srcId="{37F03BE1-7AB0-4CA7-A855-70AE918C7972}" destId="{BA2945B6-3DFC-473E-9E98-8BBD4874CDC4}" srcOrd="1" destOrd="0" presId="urn:microsoft.com/office/officeart/2005/8/layout/vList5"/>
    <dgm:cxn modelId="{18A5D5B2-313F-40B2-9413-B61CC522646F}" type="presParOf" srcId="{37F03BE1-7AB0-4CA7-A855-70AE918C7972}" destId="{88267A87-B5F0-4F59-9886-3DA578D0165C}" srcOrd="2" destOrd="0" presId="urn:microsoft.com/office/officeart/2005/8/layout/vList5"/>
    <dgm:cxn modelId="{7B65DB81-64A9-4A74-81FB-39BB2DB7C7B1}" type="presParOf" srcId="{88267A87-B5F0-4F59-9886-3DA578D0165C}" destId="{CB0AA2C9-2024-421E-A182-E00FF2DB6092}" srcOrd="0" destOrd="0" presId="urn:microsoft.com/office/officeart/2005/8/layout/vList5"/>
    <dgm:cxn modelId="{80AC4987-64B7-480C-815E-B992A122A953}" type="presParOf" srcId="{88267A87-B5F0-4F59-9886-3DA578D0165C}" destId="{92A810E1-6601-4D23-AB49-A66893EEE8B2}" srcOrd="1" destOrd="0" presId="urn:microsoft.com/office/officeart/2005/8/layout/vList5"/>
    <dgm:cxn modelId="{DDA0B310-57B9-47BB-864C-D14E24196C68}" type="presParOf" srcId="{37F03BE1-7AB0-4CA7-A855-70AE918C7972}" destId="{C9D3038A-07E1-41FC-B35F-381EDAB3F30D}" srcOrd="3" destOrd="0" presId="urn:microsoft.com/office/officeart/2005/8/layout/vList5"/>
    <dgm:cxn modelId="{3B4AAE5D-24C4-481D-9047-4CB1158AF1C8}" type="presParOf" srcId="{37F03BE1-7AB0-4CA7-A855-70AE918C7972}" destId="{A4833CB8-785F-4265-9F6F-C094944C1FF5}" srcOrd="4" destOrd="0" presId="urn:microsoft.com/office/officeart/2005/8/layout/vList5"/>
    <dgm:cxn modelId="{AC96A7A9-4671-4BC8-BD8C-CB0EFBB60772}" type="presParOf" srcId="{A4833CB8-785F-4265-9F6F-C094944C1FF5}" destId="{650B34F7-1228-4B76-BDA0-2C1C50F658F7}" srcOrd="0" destOrd="0" presId="urn:microsoft.com/office/officeart/2005/8/layout/vList5"/>
    <dgm:cxn modelId="{6FF74685-19E5-4FF8-B85D-6DB2C8403987}" type="presParOf" srcId="{A4833CB8-785F-4265-9F6F-C094944C1FF5}" destId="{E19A9B45-30C0-47FC-913B-2C71408FEED0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1106549-4CF1-4B04-856E-64A6C88895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EEBAA5-7044-4F89-8BD8-78EDAF2B2465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2907C"/>
        </a:solidFill>
      </dgm:spPr>
      <dgm:t>
        <a:bodyPr/>
        <a:lstStyle/>
        <a:p>
          <a:pPr algn="ctr" rtl="0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Денежное содержание и обеспечение деятельности аппарата  образования (МКУ «Бухгалтерская служба» и</a:t>
          </a:r>
        </a:p>
        <a:p>
          <a:pPr algn="ctr" rtl="0"/>
          <a:r>
            <a:rPr lang="ru-RU" sz="1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Ресурсно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 – методический центр –  8 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036,3 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т.р. (заработная плата, </a:t>
          </a:r>
          <a:r>
            <a:rPr lang="ru-RU" sz="1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комммунальные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 услуги 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услуги, связь, ГСМ;  ФОТ -6 973,7т. р. )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gm:t>
    </dgm:pt>
    <dgm:pt modelId="{73794240-577E-4B8B-A1C7-ED335CFEB5BF}" type="parTrans" cxnId="{DFC4574C-9EE5-4203-AED7-BC475FBFFECB}">
      <dgm:prSet/>
      <dgm:spPr/>
      <dgm:t>
        <a:bodyPr/>
        <a:lstStyle/>
        <a:p>
          <a:endParaRPr lang="ru-RU" sz="2000"/>
        </a:p>
      </dgm:t>
    </dgm:pt>
    <dgm:pt modelId="{27BB3536-7E5E-4467-B935-CF33CBF80026}" type="sibTrans" cxnId="{DFC4574C-9EE5-4203-AED7-BC475FBFFECB}">
      <dgm:prSet/>
      <dgm:spPr/>
      <dgm:t>
        <a:bodyPr/>
        <a:lstStyle/>
        <a:p>
          <a:endParaRPr lang="ru-RU" sz="2000"/>
        </a:p>
      </dgm:t>
    </dgm:pt>
    <dgm:pt modelId="{F6D3D769-09CA-4EA4-8C7E-AAFFE8924B9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Средства на обеспечение обучающихся  с ограниченными возможностями здоровья питанием, одеждой, бесплатным  двухразовым питанием </a:t>
          </a:r>
          <a:endParaRPr lang="ru-RU" sz="1800" b="1" dirty="0" smtClean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  <a:p>
          <a:pPr algn="ctr" rtl="0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– 8 797,2 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т. р.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gm:t>
    </dgm:pt>
    <dgm:pt modelId="{AEDBE738-0FD5-49D9-9197-C69767444B7F}" type="parTrans" cxnId="{A18D6F98-0EE2-440D-A314-DFD2E6DE555D}">
      <dgm:prSet/>
      <dgm:spPr/>
      <dgm:t>
        <a:bodyPr/>
        <a:lstStyle/>
        <a:p>
          <a:endParaRPr lang="ru-RU" sz="2000"/>
        </a:p>
      </dgm:t>
    </dgm:pt>
    <dgm:pt modelId="{30EF094E-59EC-4E12-8565-7E25BF6B4E4C}" type="sibTrans" cxnId="{A18D6F98-0EE2-440D-A314-DFD2E6DE555D}">
      <dgm:prSet/>
      <dgm:spPr/>
      <dgm:t>
        <a:bodyPr/>
        <a:lstStyle/>
        <a:p>
          <a:endParaRPr lang="ru-RU" sz="2000"/>
        </a:p>
      </dgm:t>
    </dgm:pt>
    <dgm:pt modelId="{759CACFC-38A2-4526-AD78-0FC120A4C26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Расходы по отделу образования  3 432, 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9 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тыс. руб. ФОТ 3 327, 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7 тыс.руб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.</a:t>
          </a:r>
        </a:p>
        <a:p>
          <a:pPr algn="ctr" rtl="0"/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gm:t>
    </dgm:pt>
    <dgm:pt modelId="{DAB767D7-FF0F-4F17-91F6-46B0890506EC}" type="parTrans" cxnId="{A9D64A96-0EF3-47FA-B037-6F0B46F5CC93}">
      <dgm:prSet/>
      <dgm:spPr/>
      <dgm:t>
        <a:bodyPr/>
        <a:lstStyle/>
        <a:p>
          <a:endParaRPr lang="ru-RU" sz="2000"/>
        </a:p>
      </dgm:t>
    </dgm:pt>
    <dgm:pt modelId="{4E15184D-DB1A-4317-A412-E145D51CBAD0}" type="sibTrans" cxnId="{A9D64A96-0EF3-47FA-B037-6F0B46F5CC93}">
      <dgm:prSet/>
      <dgm:spPr/>
      <dgm:t>
        <a:bodyPr/>
        <a:lstStyle/>
        <a:p>
          <a:endParaRPr lang="ru-RU" sz="2000"/>
        </a:p>
      </dgm:t>
    </dgm:pt>
    <dgm:pt modelId="{02A334B7-FC5D-442F-A867-7C87F86034F5}" type="pres">
      <dgm:prSet presAssocID="{51106549-4CF1-4B04-856E-64A6C88895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AA4588-2DCA-4F7D-891B-47761FB6735A}" type="pres">
      <dgm:prSet presAssocID="{E5EEBAA5-7044-4F89-8BD8-78EDAF2B2465}" presName="parentText" presStyleLbl="node1" presStyleIdx="0" presStyleCnt="3" custLinFactY="-2089" custLinFactNeighborX="12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B268F-C837-4F6E-89DC-F22CB0DC482C}" type="pres">
      <dgm:prSet presAssocID="{27BB3536-7E5E-4467-B935-CF33CBF80026}" presName="spacer" presStyleCnt="0"/>
      <dgm:spPr/>
    </dgm:pt>
    <dgm:pt modelId="{34D55713-149D-457B-8A33-AC5FF55BD8AB}" type="pres">
      <dgm:prSet presAssocID="{759CACFC-38A2-4526-AD78-0FC120A4C26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AF622-70BA-4C6B-A025-46786D2F2F34}" type="pres">
      <dgm:prSet presAssocID="{4E15184D-DB1A-4317-A412-E145D51CBAD0}" presName="spacer" presStyleCnt="0"/>
      <dgm:spPr/>
    </dgm:pt>
    <dgm:pt modelId="{DAA629AF-4409-44BC-A2F2-962BADA34482}" type="pres">
      <dgm:prSet presAssocID="{F6D3D769-09CA-4EA4-8C7E-AAFFE8924B9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9CF271-7B91-4EBA-AB1D-BD5232EBFF69}" type="presOf" srcId="{E5EEBAA5-7044-4F89-8BD8-78EDAF2B2465}" destId="{3BAA4588-2DCA-4F7D-891B-47761FB6735A}" srcOrd="0" destOrd="0" presId="urn:microsoft.com/office/officeart/2005/8/layout/vList2"/>
    <dgm:cxn modelId="{DFC4574C-9EE5-4203-AED7-BC475FBFFECB}" srcId="{51106549-4CF1-4B04-856E-64A6C888950E}" destId="{E5EEBAA5-7044-4F89-8BD8-78EDAF2B2465}" srcOrd="0" destOrd="0" parTransId="{73794240-577E-4B8B-A1C7-ED335CFEB5BF}" sibTransId="{27BB3536-7E5E-4467-B935-CF33CBF80026}"/>
    <dgm:cxn modelId="{278EB99B-8EA2-4076-9D1E-92BC53335368}" type="presOf" srcId="{F6D3D769-09CA-4EA4-8C7E-AAFFE8924B90}" destId="{DAA629AF-4409-44BC-A2F2-962BADA34482}" srcOrd="0" destOrd="0" presId="urn:microsoft.com/office/officeart/2005/8/layout/vList2"/>
    <dgm:cxn modelId="{A18D6F98-0EE2-440D-A314-DFD2E6DE555D}" srcId="{51106549-4CF1-4B04-856E-64A6C888950E}" destId="{F6D3D769-09CA-4EA4-8C7E-AAFFE8924B90}" srcOrd="2" destOrd="0" parTransId="{AEDBE738-0FD5-49D9-9197-C69767444B7F}" sibTransId="{30EF094E-59EC-4E12-8565-7E25BF6B4E4C}"/>
    <dgm:cxn modelId="{A9D64A96-0EF3-47FA-B037-6F0B46F5CC93}" srcId="{51106549-4CF1-4B04-856E-64A6C888950E}" destId="{759CACFC-38A2-4526-AD78-0FC120A4C260}" srcOrd="1" destOrd="0" parTransId="{DAB767D7-FF0F-4F17-91F6-46B0890506EC}" sibTransId="{4E15184D-DB1A-4317-A412-E145D51CBAD0}"/>
    <dgm:cxn modelId="{B83AF5D3-8B1F-4407-82AC-356B22E7483A}" type="presOf" srcId="{51106549-4CF1-4B04-856E-64A6C888950E}" destId="{02A334B7-FC5D-442F-A867-7C87F86034F5}" srcOrd="0" destOrd="0" presId="urn:microsoft.com/office/officeart/2005/8/layout/vList2"/>
    <dgm:cxn modelId="{10DB2EC3-6262-4011-B91F-A8E2A949F1B4}" type="presOf" srcId="{759CACFC-38A2-4526-AD78-0FC120A4C260}" destId="{34D55713-149D-457B-8A33-AC5FF55BD8AB}" srcOrd="0" destOrd="0" presId="urn:microsoft.com/office/officeart/2005/8/layout/vList2"/>
    <dgm:cxn modelId="{7585E1A8-77AA-4423-99F0-B1A9994FE34E}" type="presParOf" srcId="{02A334B7-FC5D-442F-A867-7C87F86034F5}" destId="{3BAA4588-2DCA-4F7D-891B-47761FB6735A}" srcOrd="0" destOrd="0" presId="urn:microsoft.com/office/officeart/2005/8/layout/vList2"/>
    <dgm:cxn modelId="{1400F622-80BE-48D9-A186-105CD3B49A4A}" type="presParOf" srcId="{02A334B7-FC5D-442F-A867-7C87F86034F5}" destId="{64CB268F-C837-4F6E-89DC-F22CB0DC482C}" srcOrd="1" destOrd="0" presId="urn:microsoft.com/office/officeart/2005/8/layout/vList2"/>
    <dgm:cxn modelId="{8FD620AA-DE70-496A-925E-CB06C34F5FA9}" type="presParOf" srcId="{02A334B7-FC5D-442F-A867-7C87F86034F5}" destId="{34D55713-149D-457B-8A33-AC5FF55BD8AB}" srcOrd="2" destOrd="0" presId="urn:microsoft.com/office/officeart/2005/8/layout/vList2"/>
    <dgm:cxn modelId="{F48486A3-CBCA-42ED-A3FC-72151BCBB773}" type="presParOf" srcId="{02A334B7-FC5D-442F-A867-7C87F86034F5}" destId="{4CAAF622-70BA-4C6B-A025-46786D2F2F34}" srcOrd="3" destOrd="0" presId="urn:microsoft.com/office/officeart/2005/8/layout/vList2"/>
    <dgm:cxn modelId="{7504AF9E-4254-4891-B872-DB1778FC7A5B}" type="presParOf" srcId="{02A334B7-FC5D-442F-A867-7C87F86034F5}" destId="{DAA629AF-4409-44BC-A2F2-962BADA34482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890DA0E-1B3F-4996-8023-A34192A5BB94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</dgm:pt>
    <dgm:pt modelId="{2AAA681C-6E7E-4CAE-8424-6CCD452DDF3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Переданные полномочия из бюджетов сельских поселений для функционирования Домов культуры  18 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428,8 т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EB8EC-5490-4281-A68C-6C18632C34D9}" type="parTrans" cxnId="{664D6018-5165-4E5D-A6D3-2BE1C58CD2AE}">
      <dgm:prSet/>
      <dgm:spPr/>
      <dgm:t>
        <a:bodyPr/>
        <a:lstStyle/>
        <a:p>
          <a:endParaRPr lang="ru-RU"/>
        </a:p>
      </dgm:t>
    </dgm:pt>
    <dgm:pt modelId="{E92141F4-60E0-44DB-9F94-847DBED54EC6}" type="sibTrans" cxnId="{664D6018-5165-4E5D-A6D3-2BE1C58CD2AE}">
      <dgm:prSet/>
      <dgm:spPr/>
      <dgm:t>
        <a:bodyPr/>
        <a:lstStyle/>
        <a:p>
          <a:endParaRPr lang="ru-RU"/>
        </a:p>
      </dgm:t>
    </dgm:pt>
    <dgm:pt modelId="{50A58338-A02D-4C02-9AF0-7D00AF44AEC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Функционирование отдела по культуре 2 335,7т. р.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D78C0C-B99C-4A92-8DD5-127BBF5B031F}" type="parTrans" cxnId="{B9734D77-502E-4811-A5BE-BECD28404BA7}">
      <dgm:prSet/>
      <dgm:spPr/>
      <dgm:t>
        <a:bodyPr/>
        <a:lstStyle/>
        <a:p>
          <a:endParaRPr lang="ru-RU"/>
        </a:p>
      </dgm:t>
    </dgm:pt>
    <dgm:pt modelId="{04CCED27-2C5D-4002-ABE7-A13E32BF47FA}" type="sibTrans" cxnId="{B9734D77-502E-4811-A5BE-BECD28404BA7}">
      <dgm:prSet/>
      <dgm:spPr/>
      <dgm:t>
        <a:bodyPr/>
        <a:lstStyle/>
        <a:p>
          <a:endParaRPr lang="ru-RU"/>
        </a:p>
      </dgm:t>
    </dgm:pt>
    <dgm:pt modelId="{9A6DD8B7-30E2-40EC-B775-66CDA01FB1E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Функционирование МКУ «Централизованная бухгалтерия учреждений культуры и спорта» 2 580,981 т. р.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2BA51-57EB-42EC-B739-C7F780447A14}" type="parTrans" cxnId="{FE756CFA-EFF7-4952-B330-7DCFC971E77C}">
      <dgm:prSet/>
      <dgm:spPr/>
      <dgm:t>
        <a:bodyPr/>
        <a:lstStyle/>
        <a:p>
          <a:endParaRPr lang="ru-RU"/>
        </a:p>
      </dgm:t>
    </dgm:pt>
    <dgm:pt modelId="{233AD374-1256-4B00-8378-29EE70641305}" type="sibTrans" cxnId="{FE756CFA-EFF7-4952-B330-7DCFC971E77C}">
      <dgm:prSet/>
      <dgm:spPr/>
      <dgm:t>
        <a:bodyPr/>
        <a:lstStyle/>
        <a:p>
          <a:endParaRPr lang="ru-RU"/>
        </a:p>
      </dgm:t>
    </dgm:pt>
    <dgm:pt modelId="{00CE6AF7-3BF1-475D-8437-D9B97E2A97E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реализацию муниципальных программ  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4 511,3 т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6F94E7-EEDE-4F5C-8907-52957F529A54}" type="parTrans" cxnId="{3780F126-2987-4E3B-B92B-59EDC12B41F6}">
      <dgm:prSet/>
      <dgm:spPr/>
      <dgm:t>
        <a:bodyPr/>
        <a:lstStyle/>
        <a:p>
          <a:endParaRPr lang="ru-RU"/>
        </a:p>
      </dgm:t>
    </dgm:pt>
    <dgm:pt modelId="{35A23078-83E3-4179-B5FB-20ED55B7E0A3}" type="sibTrans" cxnId="{3780F126-2987-4E3B-B92B-59EDC12B41F6}">
      <dgm:prSet/>
      <dgm:spPr/>
      <dgm:t>
        <a:bodyPr/>
        <a:lstStyle/>
        <a:p>
          <a:endParaRPr lang="ru-RU"/>
        </a:p>
      </dgm:t>
    </dgm:pt>
    <dgm:pt modelId="{90CA8C57-141A-4FA2-995E-B8B1449C1F78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Межпоселенческая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централизованная библиотечная система  на оказание муниципальных услуг  7 118,2т. р.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541B5-89F0-4983-9FE2-A9CDF56BE1BD}" type="parTrans" cxnId="{3C50128E-C649-45F6-855F-50219AC6708C}">
      <dgm:prSet/>
      <dgm:spPr/>
      <dgm:t>
        <a:bodyPr/>
        <a:lstStyle/>
        <a:p>
          <a:endParaRPr lang="ru-RU"/>
        </a:p>
      </dgm:t>
    </dgm:pt>
    <dgm:pt modelId="{32AAA11B-8C56-4A3C-A8DE-C63879622D48}" type="sibTrans" cxnId="{3C50128E-C649-45F6-855F-50219AC6708C}">
      <dgm:prSet/>
      <dgm:spPr/>
      <dgm:t>
        <a:bodyPr/>
        <a:lstStyle/>
        <a:p>
          <a:endParaRPr lang="ru-RU"/>
        </a:p>
      </dgm:t>
    </dgm:pt>
    <dgm:pt modelId="{F51B4EF6-2986-417F-8C94-F64F422F35D9}" type="pres">
      <dgm:prSet presAssocID="{5890DA0E-1B3F-4996-8023-A34192A5BB94}" presName="linear" presStyleCnt="0">
        <dgm:presLayoutVars>
          <dgm:animLvl val="lvl"/>
          <dgm:resizeHandles val="exact"/>
        </dgm:presLayoutVars>
      </dgm:prSet>
      <dgm:spPr/>
    </dgm:pt>
    <dgm:pt modelId="{57E2627F-CCFC-4695-905A-E4175FE12F48}" type="pres">
      <dgm:prSet presAssocID="{2AAA681C-6E7E-4CAE-8424-6CCD452DDF3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B3C6F-2F97-41CA-8807-D03E87E02467}" type="pres">
      <dgm:prSet presAssocID="{E92141F4-60E0-44DB-9F94-847DBED54EC6}" presName="spacer" presStyleCnt="0"/>
      <dgm:spPr/>
    </dgm:pt>
    <dgm:pt modelId="{DFBF560E-D71D-42D7-B79F-0D29A006266A}" type="pres">
      <dgm:prSet presAssocID="{90CA8C57-141A-4FA2-995E-B8B1449C1F78}" presName="parentText" presStyleLbl="node1" presStyleIdx="1" presStyleCnt="5" custLinFactNeighborX="-449" custLinFactNeighborY="-24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24B40-EB7A-4DB5-83FC-FF73754AC602}" type="pres">
      <dgm:prSet presAssocID="{32AAA11B-8C56-4A3C-A8DE-C63879622D48}" presName="spacer" presStyleCnt="0"/>
      <dgm:spPr/>
    </dgm:pt>
    <dgm:pt modelId="{167F7452-74C9-46D8-8A1A-27AD36EA508C}" type="pres">
      <dgm:prSet presAssocID="{00CE6AF7-3BF1-475D-8437-D9B97E2A97E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8D37B-C03C-4DBE-B870-8C6F6B723F84}" type="pres">
      <dgm:prSet presAssocID="{35A23078-83E3-4179-B5FB-20ED55B7E0A3}" presName="spacer" presStyleCnt="0"/>
      <dgm:spPr/>
    </dgm:pt>
    <dgm:pt modelId="{72201BDF-5D97-432C-A47D-486C3461AF0C}" type="pres">
      <dgm:prSet presAssocID="{50A58338-A02D-4C02-9AF0-7D00AF44AEC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4CD1A-3AD2-4C7B-82BB-5D10E716285A}" type="pres">
      <dgm:prSet presAssocID="{04CCED27-2C5D-4002-ABE7-A13E32BF47FA}" presName="spacer" presStyleCnt="0"/>
      <dgm:spPr/>
    </dgm:pt>
    <dgm:pt modelId="{22A43304-C2D9-4CDD-837E-8149F4AB8F30}" type="pres">
      <dgm:prSet presAssocID="{9A6DD8B7-30E2-40EC-B775-66CDA01FB1E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1D7B5D-A34F-43AF-BDC5-431852F3F73F}" type="presOf" srcId="{5890DA0E-1B3F-4996-8023-A34192A5BB94}" destId="{F51B4EF6-2986-417F-8C94-F64F422F35D9}" srcOrd="0" destOrd="0" presId="urn:microsoft.com/office/officeart/2005/8/layout/vList2"/>
    <dgm:cxn modelId="{3C50128E-C649-45F6-855F-50219AC6708C}" srcId="{5890DA0E-1B3F-4996-8023-A34192A5BB94}" destId="{90CA8C57-141A-4FA2-995E-B8B1449C1F78}" srcOrd="1" destOrd="0" parTransId="{4C0541B5-89F0-4983-9FE2-A9CDF56BE1BD}" sibTransId="{32AAA11B-8C56-4A3C-A8DE-C63879622D48}"/>
    <dgm:cxn modelId="{B9734D77-502E-4811-A5BE-BECD28404BA7}" srcId="{5890DA0E-1B3F-4996-8023-A34192A5BB94}" destId="{50A58338-A02D-4C02-9AF0-7D00AF44AEC7}" srcOrd="3" destOrd="0" parTransId="{B4D78C0C-B99C-4A92-8DD5-127BBF5B031F}" sibTransId="{04CCED27-2C5D-4002-ABE7-A13E32BF47FA}"/>
    <dgm:cxn modelId="{0F46211A-0C61-4E37-BF62-66EA70620B4B}" type="presOf" srcId="{00CE6AF7-3BF1-475D-8437-D9B97E2A97ED}" destId="{167F7452-74C9-46D8-8A1A-27AD36EA508C}" srcOrd="0" destOrd="0" presId="urn:microsoft.com/office/officeart/2005/8/layout/vList2"/>
    <dgm:cxn modelId="{664D6018-5165-4E5D-A6D3-2BE1C58CD2AE}" srcId="{5890DA0E-1B3F-4996-8023-A34192A5BB94}" destId="{2AAA681C-6E7E-4CAE-8424-6CCD452DDF3A}" srcOrd="0" destOrd="0" parTransId="{249EB8EC-5490-4281-A68C-6C18632C34D9}" sibTransId="{E92141F4-60E0-44DB-9F94-847DBED54EC6}"/>
    <dgm:cxn modelId="{FCEED84D-0CC4-4D6D-A6D6-28AD062F5972}" type="presOf" srcId="{2AAA681C-6E7E-4CAE-8424-6CCD452DDF3A}" destId="{57E2627F-CCFC-4695-905A-E4175FE12F48}" srcOrd="0" destOrd="0" presId="urn:microsoft.com/office/officeart/2005/8/layout/vList2"/>
    <dgm:cxn modelId="{377603DC-0735-436A-AA1A-B321361B8A5D}" type="presOf" srcId="{9A6DD8B7-30E2-40EC-B775-66CDA01FB1E9}" destId="{22A43304-C2D9-4CDD-837E-8149F4AB8F30}" srcOrd="0" destOrd="0" presId="urn:microsoft.com/office/officeart/2005/8/layout/vList2"/>
    <dgm:cxn modelId="{3780F126-2987-4E3B-B92B-59EDC12B41F6}" srcId="{5890DA0E-1B3F-4996-8023-A34192A5BB94}" destId="{00CE6AF7-3BF1-475D-8437-D9B97E2A97ED}" srcOrd="2" destOrd="0" parTransId="{936F94E7-EEDE-4F5C-8907-52957F529A54}" sibTransId="{35A23078-83E3-4179-B5FB-20ED55B7E0A3}"/>
    <dgm:cxn modelId="{0F60B293-6EF9-4A71-8B19-56EF49F8D3DC}" type="presOf" srcId="{50A58338-A02D-4C02-9AF0-7D00AF44AEC7}" destId="{72201BDF-5D97-432C-A47D-486C3461AF0C}" srcOrd="0" destOrd="0" presId="urn:microsoft.com/office/officeart/2005/8/layout/vList2"/>
    <dgm:cxn modelId="{BC9982D7-BA56-492E-BF42-77A6B140A227}" type="presOf" srcId="{90CA8C57-141A-4FA2-995E-B8B1449C1F78}" destId="{DFBF560E-D71D-42D7-B79F-0D29A006266A}" srcOrd="0" destOrd="0" presId="urn:microsoft.com/office/officeart/2005/8/layout/vList2"/>
    <dgm:cxn modelId="{FE756CFA-EFF7-4952-B330-7DCFC971E77C}" srcId="{5890DA0E-1B3F-4996-8023-A34192A5BB94}" destId="{9A6DD8B7-30E2-40EC-B775-66CDA01FB1E9}" srcOrd="4" destOrd="0" parTransId="{9142BA51-57EB-42EC-B739-C7F780447A14}" sibTransId="{233AD374-1256-4B00-8378-29EE70641305}"/>
    <dgm:cxn modelId="{31A8C7B4-FF6D-455B-8F5E-C6AB7A215CB7}" type="presParOf" srcId="{F51B4EF6-2986-417F-8C94-F64F422F35D9}" destId="{57E2627F-CCFC-4695-905A-E4175FE12F48}" srcOrd="0" destOrd="0" presId="urn:microsoft.com/office/officeart/2005/8/layout/vList2"/>
    <dgm:cxn modelId="{BFCF29FD-0A99-4147-B7B2-56089EF0AEA8}" type="presParOf" srcId="{F51B4EF6-2986-417F-8C94-F64F422F35D9}" destId="{678B3C6F-2F97-41CA-8807-D03E87E02467}" srcOrd="1" destOrd="0" presId="urn:microsoft.com/office/officeart/2005/8/layout/vList2"/>
    <dgm:cxn modelId="{920DF69E-A33B-4FEE-B086-08E7C824F408}" type="presParOf" srcId="{F51B4EF6-2986-417F-8C94-F64F422F35D9}" destId="{DFBF560E-D71D-42D7-B79F-0D29A006266A}" srcOrd="2" destOrd="0" presId="urn:microsoft.com/office/officeart/2005/8/layout/vList2"/>
    <dgm:cxn modelId="{2E7A1B45-AFDC-4C98-B626-B1C289E8F96A}" type="presParOf" srcId="{F51B4EF6-2986-417F-8C94-F64F422F35D9}" destId="{4DC24B40-EB7A-4DB5-83FC-FF73754AC602}" srcOrd="3" destOrd="0" presId="urn:microsoft.com/office/officeart/2005/8/layout/vList2"/>
    <dgm:cxn modelId="{5DF4005F-A13F-4031-AFAC-D4DF88337675}" type="presParOf" srcId="{F51B4EF6-2986-417F-8C94-F64F422F35D9}" destId="{167F7452-74C9-46D8-8A1A-27AD36EA508C}" srcOrd="4" destOrd="0" presId="urn:microsoft.com/office/officeart/2005/8/layout/vList2"/>
    <dgm:cxn modelId="{2A0F7CC3-F5FA-4302-B292-FDC4EFF9D035}" type="presParOf" srcId="{F51B4EF6-2986-417F-8C94-F64F422F35D9}" destId="{E498D37B-C03C-4DBE-B870-8C6F6B723F84}" srcOrd="5" destOrd="0" presId="urn:microsoft.com/office/officeart/2005/8/layout/vList2"/>
    <dgm:cxn modelId="{00A058BF-05BC-42CE-9B1E-4100AFD46511}" type="presParOf" srcId="{F51B4EF6-2986-417F-8C94-F64F422F35D9}" destId="{72201BDF-5D97-432C-A47D-486C3461AF0C}" srcOrd="6" destOrd="0" presId="urn:microsoft.com/office/officeart/2005/8/layout/vList2"/>
    <dgm:cxn modelId="{432D8CCC-8FDC-4491-8B43-08D60CFBF609}" type="presParOf" srcId="{F51B4EF6-2986-417F-8C94-F64F422F35D9}" destId="{9854CD1A-3AD2-4C7B-82BB-5D10E716285A}" srcOrd="7" destOrd="0" presId="urn:microsoft.com/office/officeart/2005/8/layout/vList2"/>
    <dgm:cxn modelId="{DB9E693A-1985-4FE9-9DAD-508FC41F4195}" type="presParOf" srcId="{F51B4EF6-2986-417F-8C94-F64F422F35D9}" destId="{22A43304-C2D9-4CDD-837E-8149F4AB8F30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87D85FA-573B-4E93-A840-F7E74EAAF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A1F3D8-5EE9-4F18-8B2D-5D370A93A786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540 тыс. руб.(в 2017 году 320 тыс. руб.)</a:t>
          </a:r>
          <a:endParaRPr lang="ru-RU" sz="36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29AE82-EC93-4705-B3D9-C8D33E08773E}" type="parTrans" cxnId="{962CE27E-ED72-4EAE-AAFA-8FFB64B285DD}">
      <dgm:prSet/>
      <dgm:spPr/>
      <dgm:t>
        <a:bodyPr/>
        <a:lstStyle/>
        <a:p>
          <a:endParaRPr lang="ru-RU"/>
        </a:p>
      </dgm:t>
    </dgm:pt>
    <dgm:pt modelId="{E065E21B-2651-43FE-B7B2-228DB2918B88}" type="sibTrans" cxnId="{962CE27E-ED72-4EAE-AAFA-8FFB64B285DD}">
      <dgm:prSet/>
      <dgm:spPr/>
      <dgm:t>
        <a:bodyPr/>
        <a:lstStyle/>
        <a:p>
          <a:endParaRPr lang="ru-RU"/>
        </a:p>
      </dgm:t>
    </dgm:pt>
    <dgm:pt modelId="{11D19F72-CCFE-4F88-8694-74E8845D4D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МП «Поддержка специалистов на территории </a:t>
          </a:r>
          <a:r>
            <a:rPr lang="ru-RU" sz="24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 на поддержку специалистов системы здравоохранения </a:t>
          </a:r>
          <a:endParaRPr lang="ru-RU" sz="24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1DCA9-D29B-4AF5-8810-2F736317F0D0}" type="parTrans" cxnId="{4DB4B96A-9BC3-4736-A8D8-0D6B36D2E66A}">
      <dgm:prSet/>
      <dgm:spPr/>
      <dgm:t>
        <a:bodyPr/>
        <a:lstStyle/>
        <a:p>
          <a:endParaRPr lang="ru-RU"/>
        </a:p>
      </dgm:t>
    </dgm:pt>
    <dgm:pt modelId="{13F20088-4777-4D6E-B701-15AB40D469FB}" type="sibTrans" cxnId="{4DB4B96A-9BC3-4736-A8D8-0D6B36D2E66A}">
      <dgm:prSet/>
      <dgm:spPr/>
      <dgm:t>
        <a:bodyPr/>
        <a:lstStyle/>
        <a:p>
          <a:endParaRPr lang="ru-RU"/>
        </a:p>
      </dgm:t>
    </dgm:pt>
    <dgm:pt modelId="{9B10E2CF-3EFB-47FC-94EC-126F17E6CC40}" type="pres">
      <dgm:prSet presAssocID="{287D85FA-573B-4E93-A840-F7E74EAAF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DB87A3-0840-4D10-A01E-D31360EFC43E}" type="pres">
      <dgm:prSet presAssocID="{61A1F3D8-5EE9-4F18-8B2D-5D370A93A786}" presName="parentText" presStyleLbl="node1" presStyleIdx="0" presStyleCnt="1" custScaleY="97704" custLinFactNeighborX="-11538" custLinFactNeighborY="-101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B5960-1A58-4524-9809-BCB64C9BEAFF}" type="pres">
      <dgm:prSet presAssocID="{61A1F3D8-5EE9-4F18-8B2D-5D370A93A78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2CE27E-ED72-4EAE-AAFA-8FFB64B285DD}" srcId="{287D85FA-573B-4E93-A840-F7E74EAAF3CE}" destId="{61A1F3D8-5EE9-4F18-8B2D-5D370A93A786}" srcOrd="0" destOrd="0" parTransId="{F029AE82-EC93-4705-B3D9-C8D33E08773E}" sibTransId="{E065E21B-2651-43FE-B7B2-228DB2918B88}"/>
    <dgm:cxn modelId="{4DB4B96A-9BC3-4736-A8D8-0D6B36D2E66A}" srcId="{61A1F3D8-5EE9-4F18-8B2D-5D370A93A786}" destId="{11D19F72-CCFE-4F88-8694-74E8845D4D88}" srcOrd="0" destOrd="0" parTransId="{4A61DCA9-D29B-4AF5-8810-2F736317F0D0}" sibTransId="{13F20088-4777-4D6E-B701-15AB40D469FB}"/>
    <dgm:cxn modelId="{59BF977D-8598-4207-9B2F-50FF2136D4C3}" type="presOf" srcId="{61A1F3D8-5EE9-4F18-8B2D-5D370A93A786}" destId="{ECDB87A3-0840-4D10-A01E-D31360EFC43E}" srcOrd="0" destOrd="0" presId="urn:microsoft.com/office/officeart/2005/8/layout/vList2"/>
    <dgm:cxn modelId="{4BD74FA9-AF45-4215-872E-E2ECD0EF9CBA}" type="presOf" srcId="{287D85FA-573B-4E93-A840-F7E74EAAF3CE}" destId="{9B10E2CF-3EFB-47FC-94EC-126F17E6CC40}" srcOrd="0" destOrd="0" presId="urn:microsoft.com/office/officeart/2005/8/layout/vList2"/>
    <dgm:cxn modelId="{6E75C8C7-90E7-4F5C-B22C-A76E553B7065}" type="presOf" srcId="{11D19F72-CCFE-4F88-8694-74E8845D4D88}" destId="{0FAB5960-1A58-4524-9809-BCB64C9BEAFF}" srcOrd="0" destOrd="0" presId="urn:microsoft.com/office/officeart/2005/8/layout/vList2"/>
    <dgm:cxn modelId="{961E9F3B-278E-456F-BAA5-6BA17B77DD42}" type="presParOf" srcId="{9B10E2CF-3EFB-47FC-94EC-126F17E6CC40}" destId="{ECDB87A3-0840-4D10-A01E-D31360EFC43E}" srcOrd="0" destOrd="0" presId="urn:microsoft.com/office/officeart/2005/8/layout/vList2"/>
    <dgm:cxn modelId="{F4D5219E-ED42-4961-A5D6-02EBF1CAB347}" type="presParOf" srcId="{9B10E2CF-3EFB-47FC-94EC-126F17E6CC40}" destId="{0FAB5960-1A58-4524-9809-BCB64C9BEAFF}" srcOrd="1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5F85AA7-3574-4EC7-8D0A-4345EC50B1A3}" type="doc">
      <dgm:prSet loTypeId="urn:microsoft.com/office/officeart/2005/8/layout/lProcess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DF8321F-86B8-4804-B377-0A3B153FDA70}">
      <dgm:prSet phldrT="[Текст]" custT="1"/>
      <dgm:spPr>
        <a:solidFill>
          <a:srgbClr val="F2907C"/>
        </a:solidFill>
      </dgm:spPr>
      <dgm:t>
        <a:bodyPr/>
        <a:lstStyle/>
        <a:p>
          <a:r>
            <a:rPr lang="ru-RU" sz="1600" b="0" dirty="0" smtClean="0">
              <a:solidFill>
                <a:srgbClr val="002060"/>
              </a:solidFill>
              <a:latin typeface="Cambria" panose="02040503050406030204" pitchFamily="18" charset="0"/>
            </a:rPr>
            <a:t>Предоставление жилья детям-сиротам- </a:t>
          </a:r>
          <a:r>
            <a:rPr lang="ru-RU" sz="1600" b="0" dirty="0" smtClean="0">
              <a:solidFill>
                <a:srgbClr val="002060"/>
              </a:solidFill>
              <a:latin typeface="Cambria" panose="02040503050406030204" pitchFamily="18" charset="0"/>
            </a:rPr>
            <a:t> 9 827, 4  </a:t>
          </a:r>
          <a:r>
            <a:rPr lang="ru-RU" sz="1600" b="0" dirty="0" smtClean="0">
              <a:solidFill>
                <a:srgbClr val="002060"/>
              </a:solidFill>
              <a:latin typeface="Cambria" panose="02040503050406030204" pitchFamily="18" charset="0"/>
            </a:rPr>
            <a:t>т.р. </a:t>
          </a:r>
          <a:endParaRPr lang="ru-RU" sz="1600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25EFE786-090B-498C-BD4E-C17C122D040F}" type="parTrans" cxnId="{C3D9C9BC-A441-4998-B5D0-7C91C69C571A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46463717-7745-4DB4-91D4-8605244E349C}" type="sibTrans" cxnId="{C3D9C9BC-A441-4998-B5D0-7C91C69C571A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013603CC-6096-48AE-8EFB-60D723269FB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Cambria" panose="02040503050406030204" pitchFamily="18" charset="0"/>
            </a:rPr>
            <a:t>Выплата денежных средств опекунам на содержание детей                   1 915,2 </a:t>
          </a:r>
          <a:r>
            <a:rPr lang="ru-RU" sz="1600" dirty="0" err="1" smtClean="0">
              <a:latin typeface="Cambria" panose="02040503050406030204" pitchFamily="18" charset="0"/>
            </a:rPr>
            <a:t>т.р</a:t>
          </a:r>
          <a:r>
            <a:rPr lang="ru-RU" sz="1600" dirty="0" smtClean="0">
              <a:latin typeface="Cambria" panose="02040503050406030204" pitchFamily="18" charset="0"/>
            </a:rPr>
            <a:t>.</a:t>
          </a:r>
        </a:p>
      </dgm:t>
    </dgm:pt>
    <dgm:pt modelId="{4A4246DA-AF4E-4536-8562-F2D236E6902C}" type="parTrans" cxnId="{3B48A8F0-5F06-4DA6-BBB6-17DA58C867EB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CD0F90A0-B756-4200-93EC-8423CDB390D6}" type="sibTrans" cxnId="{3B48A8F0-5F06-4DA6-BBB6-17DA58C867EB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2057E3CE-087D-4392-BDF6-0424203BE84F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dirty="0" smtClean="0">
              <a:latin typeface="Cambria" panose="02040503050406030204" pitchFamily="18" charset="0"/>
            </a:rPr>
            <a:t>Выплата денежных средств приемным семьям на содержание детей 17 596, 8т.р.</a:t>
          </a:r>
          <a:endParaRPr lang="ru-RU" sz="1600" dirty="0">
            <a:latin typeface="Cambria" panose="02040503050406030204" pitchFamily="18" charset="0"/>
          </a:endParaRPr>
        </a:p>
      </dgm:t>
    </dgm:pt>
    <dgm:pt modelId="{20064305-A0CE-4CC3-9DB8-6871DB819681}" type="parTrans" cxnId="{1D0B814A-4BEA-4359-BBD0-42152E0B5379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1BE2AE52-5340-441C-A1FE-CC3B121ED98D}" type="sibTrans" cxnId="{1D0B814A-4BEA-4359-BBD0-42152E0B5379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37779299-5EF7-45B5-8408-BB225BF2759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mbria" panose="02040503050406030204" pitchFamily="18" charset="0"/>
            </a:rPr>
            <a:t>Средства местного бюджета</a:t>
          </a:r>
          <a:endParaRPr lang="ru-RU" sz="20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6287B96A-9D81-4FE7-BF11-5EA26C2DC433}" type="parTrans" cxnId="{98C45260-1FA7-447D-A2A8-15C73468041D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1DC6A4D3-0A8D-4E58-9AFD-F12A91ADA77F}" type="sibTrans" cxnId="{98C45260-1FA7-447D-A2A8-15C73468041D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AB625B09-9048-4D9B-851A-829C171936F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Cambria" panose="02040503050406030204" pitchFamily="18" charset="0"/>
            </a:rPr>
            <a:t>Средства областного бюджета</a:t>
          </a:r>
        </a:p>
      </dgm:t>
    </dgm:pt>
    <dgm:pt modelId="{028C45CE-C667-49F6-A2A6-8E646F68D2B0}" type="parTrans" cxnId="{AA4D3E98-3C78-4981-9706-570B1C95C8D6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853B86F8-A18B-4353-A9FC-41627E528AD6}" type="sibTrans" cxnId="{AA4D3E98-3C78-4981-9706-570B1C95C8D6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66568914-BEC3-47A0-8A45-8C11FF098E7A}">
      <dgm:prSet custT="1"/>
      <dgm:spPr>
        <a:solidFill>
          <a:srgbClr val="FFFF00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Cambria" panose="02040503050406030204" pitchFamily="18" charset="0"/>
            </a:rPr>
            <a:t>Оказание помощи в ремонте жилья из числа участников ВОВ., тружеников тыла 200,0 т. р.</a:t>
          </a:r>
          <a:endParaRPr lang="ru-RU" sz="1600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399BFA53-D276-414D-BA4F-12921D8639AA}" type="parTrans" cxnId="{E8CF32E4-80FE-43C1-8649-C7E93B4B1C3D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D9AEC33B-4F41-4C8C-87CE-63EA11B7AF9D}" type="sibTrans" cxnId="{E8CF32E4-80FE-43C1-8649-C7E93B4B1C3D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7F52AA39-0326-47F1-B419-FCC304F0599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err="1" smtClean="0">
              <a:latin typeface="Cambria" panose="02040503050406030204" pitchFamily="18" charset="0"/>
            </a:rPr>
            <a:t>Софинансирование</a:t>
          </a:r>
          <a:r>
            <a:rPr lang="ru-RU" sz="1600" dirty="0" smtClean="0">
              <a:latin typeface="Cambria" panose="02040503050406030204" pitchFamily="18" charset="0"/>
            </a:rPr>
            <a:t>  расходов на оказание помощи в ремонте жилья из числа участников ВОВ., тружеников тыла 200,0 </a:t>
          </a:r>
          <a:r>
            <a:rPr lang="ru-RU" sz="1600" dirty="0" err="1" smtClean="0">
              <a:latin typeface="Cambria" panose="02040503050406030204" pitchFamily="18" charset="0"/>
            </a:rPr>
            <a:t>т.р</a:t>
          </a:r>
          <a:r>
            <a:rPr lang="ru-RU" sz="1600" dirty="0" smtClean="0">
              <a:latin typeface="Cambria" panose="02040503050406030204" pitchFamily="18" charset="0"/>
            </a:rPr>
            <a:t> МБТ в сельские поселения</a:t>
          </a:r>
          <a:endParaRPr lang="ru-RU" sz="1600" dirty="0">
            <a:latin typeface="Cambria" panose="02040503050406030204" pitchFamily="18" charset="0"/>
          </a:endParaRPr>
        </a:p>
      </dgm:t>
    </dgm:pt>
    <dgm:pt modelId="{93AC15C3-F690-483A-9320-0BB959066F4B}" type="parTrans" cxnId="{6E8F8D33-325B-459B-B87F-4DDEC5DC8B67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5388153D-3042-4647-A3FC-2C117F4E176D}" type="sibTrans" cxnId="{6E8F8D33-325B-459B-B87F-4DDEC5DC8B67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000538FC-398C-485A-A58E-57F031F5F3F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Cambria" panose="02040503050406030204" pitchFamily="18" charset="0"/>
            </a:rPr>
            <a:t>МП «Обеспечение жильем молодых семей в </a:t>
          </a:r>
          <a:r>
            <a:rPr lang="ru-RU" sz="1600" dirty="0" err="1" smtClean="0">
              <a:latin typeface="Cambria" panose="02040503050406030204" pitchFamily="18" charset="0"/>
            </a:rPr>
            <a:t>Кожевниковском</a:t>
          </a:r>
          <a:r>
            <a:rPr lang="ru-RU" sz="1600" dirty="0" smtClean="0">
              <a:latin typeface="Cambria" panose="02040503050406030204" pitchFamily="18" charset="0"/>
            </a:rPr>
            <a:t> районе на 2016-2018 годы» 595,4 т.руб.</a:t>
          </a:r>
          <a:endParaRPr lang="ru-RU" sz="1600" dirty="0">
            <a:latin typeface="Cambria" panose="02040503050406030204" pitchFamily="18" charset="0"/>
          </a:endParaRPr>
        </a:p>
      </dgm:t>
    </dgm:pt>
    <dgm:pt modelId="{6599CCDC-0063-42D7-AE81-ADBEAAF3FDC6}" type="parTrans" cxnId="{1B49534F-79A4-4DBF-9156-0AE4FA0CFB07}">
      <dgm:prSet/>
      <dgm:spPr/>
      <dgm:t>
        <a:bodyPr/>
        <a:lstStyle/>
        <a:p>
          <a:endParaRPr lang="ru-RU"/>
        </a:p>
      </dgm:t>
    </dgm:pt>
    <dgm:pt modelId="{F7CAFB02-1D88-41D4-A2A2-FBFB3B144EFB}" type="sibTrans" cxnId="{1B49534F-79A4-4DBF-9156-0AE4FA0CFB07}">
      <dgm:prSet/>
      <dgm:spPr/>
      <dgm:t>
        <a:bodyPr/>
        <a:lstStyle/>
        <a:p>
          <a:endParaRPr lang="ru-RU"/>
        </a:p>
      </dgm:t>
    </dgm:pt>
    <dgm:pt modelId="{34C2AB74-930F-456F-A8E3-3EE2E1F54A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dirty="0" smtClean="0">
              <a:latin typeface="Cambria" panose="02040503050406030204" pitchFamily="18" charset="0"/>
            </a:rPr>
            <a:t>МП «Устойчивое развитие  сельских территорий» на улучшение жилищных условий граждан, проживающих в сельской местности  1 500,0 </a:t>
          </a:r>
          <a:r>
            <a:rPr lang="ru-RU" sz="1600" dirty="0" err="1" smtClean="0">
              <a:latin typeface="Cambria" panose="02040503050406030204" pitchFamily="18" charset="0"/>
            </a:rPr>
            <a:t>т.р</a:t>
          </a:r>
          <a:r>
            <a:rPr lang="ru-RU" sz="1600" dirty="0" smtClean="0">
              <a:latin typeface="Cambria" panose="02040503050406030204" pitchFamily="18" charset="0"/>
            </a:rPr>
            <a:t>.</a:t>
          </a:r>
          <a:endParaRPr lang="ru-RU" sz="2000" dirty="0">
            <a:latin typeface="Cambria" panose="02040503050406030204" pitchFamily="18" charset="0"/>
          </a:endParaRPr>
        </a:p>
      </dgm:t>
    </dgm:pt>
    <dgm:pt modelId="{C77A1DA0-1B84-4BFC-AB39-A2BDF4C6B29E}" type="parTrans" cxnId="{3020F00A-A395-4EE2-9C52-E42B4D523C94}">
      <dgm:prSet/>
      <dgm:spPr/>
      <dgm:t>
        <a:bodyPr/>
        <a:lstStyle/>
        <a:p>
          <a:endParaRPr lang="ru-RU"/>
        </a:p>
      </dgm:t>
    </dgm:pt>
    <dgm:pt modelId="{F0CEB2F5-8C46-4DB3-B60F-2411F3179A94}" type="sibTrans" cxnId="{3020F00A-A395-4EE2-9C52-E42B4D523C94}">
      <dgm:prSet/>
      <dgm:spPr/>
      <dgm:t>
        <a:bodyPr/>
        <a:lstStyle/>
        <a:p>
          <a:endParaRPr lang="ru-RU"/>
        </a:p>
      </dgm:t>
    </dgm:pt>
    <dgm:pt modelId="{A4053F2B-39FD-4C20-A915-5BC77649C8E4}" type="pres">
      <dgm:prSet presAssocID="{95F85AA7-3574-4EC7-8D0A-4345EC50B1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DF2A15-F15D-468A-8FE0-4EDB18CBA2FB}" type="pres">
      <dgm:prSet presAssocID="{37779299-5EF7-45B5-8408-BB225BF27595}" presName="compNode" presStyleCnt="0"/>
      <dgm:spPr/>
    </dgm:pt>
    <dgm:pt modelId="{9BDF1FE9-0A2E-435A-919D-C6E09BF74D01}" type="pres">
      <dgm:prSet presAssocID="{37779299-5EF7-45B5-8408-BB225BF27595}" presName="aNode" presStyleLbl="bgShp" presStyleIdx="0" presStyleCnt="2" custLinFactNeighborX="1890" custLinFactNeighborY="0"/>
      <dgm:spPr/>
      <dgm:t>
        <a:bodyPr/>
        <a:lstStyle/>
        <a:p>
          <a:endParaRPr lang="ru-RU"/>
        </a:p>
      </dgm:t>
    </dgm:pt>
    <dgm:pt modelId="{0BE526A7-A492-42CC-854B-8B1B3C7B377E}" type="pres">
      <dgm:prSet presAssocID="{37779299-5EF7-45B5-8408-BB225BF27595}" presName="textNode" presStyleLbl="bgShp" presStyleIdx="0" presStyleCnt="2"/>
      <dgm:spPr/>
      <dgm:t>
        <a:bodyPr/>
        <a:lstStyle/>
        <a:p>
          <a:endParaRPr lang="ru-RU"/>
        </a:p>
      </dgm:t>
    </dgm:pt>
    <dgm:pt modelId="{A72EFD2E-C5DB-4634-B5D2-AFA33B8B2C89}" type="pres">
      <dgm:prSet presAssocID="{37779299-5EF7-45B5-8408-BB225BF27595}" presName="compChildNode" presStyleCnt="0"/>
      <dgm:spPr/>
    </dgm:pt>
    <dgm:pt modelId="{5FFD4B43-0CBF-4DA9-9D4B-3E458908E26B}" type="pres">
      <dgm:prSet presAssocID="{37779299-5EF7-45B5-8408-BB225BF27595}" presName="theInnerList" presStyleCnt="0"/>
      <dgm:spPr/>
    </dgm:pt>
    <dgm:pt modelId="{0E8C9F99-4F87-42C2-B33D-09F92E4B1C67}" type="pres">
      <dgm:prSet presAssocID="{34C2AB74-930F-456F-A8E3-3EE2E1F54A91}" presName="childNode" presStyleLbl="node1" presStyleIdx="0" presStyleCnt="7" custLinFactY="-37463" custLinFactNeighborX="-142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4B8AB-BE4B-4616-A664-86E7607CE917}" type="pres">
      <dgm:prSet presAssocID="{34C2AB74-930F-456F-A8E3-3EE2E1F54A91}" presName="aSpace2" presStyleCnt="0"/>
      <dgm:spPr/>
    </dgm:pt>
    <dgm:pt modelId="{735190F5-73AB-4AF1-B3C3-6E1C287F327F}" type="pres">
      <dgm:prSet presAssocID="{000538FC-398C-485A-A58E-57F031F5F3FA}" presName="childNode" presStyleLbl="node1" presStyleIdx="1" presStyleCnt="7" custLinFactY="-29444" custLinFactNeighborX="-142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9926A-1319-4DD3-A56F-59B3497BC240}" type="pres">
      <dgm:prSet presAssocID="{000538FC-398C-485A-A58E-57F031F5F3FA}" presName="aSpace2" presStyleCnt="0"/>
      <dgm:spPr/>
    </dgm:pt>
    <dgm:pt modelId="{52134907-4DAC-4942-8E7E-978DC72A4565}" type="pres">
      <dgm:prSet presAssocID="{7F52AA39-0326-47F1-B419-FCC304F05993}" presName="childNode" presStyleLbl="node1" presStyleIdx="2" presStyleCnt="7" custLinFactY="-27301" custLinFactNeighborX="7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21186-B219-428D-8663-1814E3A9B1E1}" type="pres">
      <dgm:prSet presAssocID="{37779299-5EF7-45B5-8408-BB225BF27595}" presName="aSpace" presStyleCnt="0"/>
      <dgm:spPr/>
    </dgm:pt>
    <dgm:pt modelId="{4E97B646-5896-44FF-B849-F74FB672408A}" type="pres">
      <dgm:prSet presAssocID="{AB625B09-9048-4D9B-851A-829C171936F2}" presName="compNode" presStyleCnt="0"/>
      <dgm:spPr/>
    </dgm:pt>
    <dgm:pt modelId="{5E1E8254-22A3-467F-AB1C-DFF13B304A32}" type="pres">
      <dgm:prSet presAssocID="{AB625B09-9048-4D9B-851A-829C171936F2}" presName="aNode" presStyleLbl="bgShp" presStyleIdx="1" presStyleCnt="2" custLinFactNeighborX="1702" custLinFactNeighborY="-418"/>
      <dgm:spPr/>
      <dgm:t>
        <a:bodyPr/>
        <a:lstStyle/>
        <a:p>
          <a:endParaRPr lang="ru-RU"/>
        </a:p>
      </dgm:t>
    </dgm:pt>
    <dgm:pt modelId="{9536B27A-7FE2-40A7-BC65-326AEDFDD617}" type="pres">
      <dgm:prSet presAssocID="{AB625B09-9048-4D9B-851A-829C171936F2}" presName="textNode" presStyleLbl="bgShp" presStyleIdx="1" presStyleCnt="2"/>
      <dgm:spPr/>
      <dgm:t>
        <a:bodyPr/>
        <a:lstStyle/>
        <a:p>
          <a:endParaRPr lang="ru-RU"/>
        </a:p>
      </dgm:t>
    </dgm:pt>
    <dgm:pt modelId="{C8F0A6B8-35B3-4D14-B104-AFD51A8E2A54}" type="pres">
      <dgm:prSet presAssocID="{AB625B09-9048-4D9B-851A-829C171936F2}" presName="compChildNode" presStyleCnt="0"/>
      <dgm:spPr/>
    </dgm:pt>
    <dgm:pt modelId="{82F5A824-14F5-48D3-BF48-59922AD2D290}" type="pres">
      <dgm:prSet presAssocID="{AB625B09-9048-4D9B-851A-829C171936F2}" presName="theInnerList" presStyleCnt="0"/>
      <dgm:spPr/>
    </dgm:pt>
    <dgm:pt modelId="{C2752653-7888-4E9A-B8DF-BA3EEF167956}" type="pres">
      <dgm:prSet presAssocID="{013603CC-6096-48AE-8EFB-60D723269FBD}" presName="childNode" presStyleLbl="node1" presStyleIdx="3" presStyleCnt="7" custLinFactY="-55843" custLinFactNeighborX="-6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FF259-CB7D-4C4A-9912-BA914F64B268}" type="pres">
      <dgm:prSet presAssocID="{013603CC-6096-48AE-8EFB-60D723269FBD}" presName="aSpace2" presStyleCnt="0"/>
      <dgm:spPr/>
    </dgm:pt>
    <dgm:pt modelId="{77FF6EEF-50BB-4C29-901B-1C1C254AD838}" type="pres">
      <dgm:prSet presAssocID="{2057E3CE-087D-4392-BDF6-0424203BE84F}" presName="childNode" presStyleLbl="node1" presStyleIdx="4" presStyleCnt="7" custLinFactY="-52356" custLinFactNeighborX="-6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9A1CB-4CB4-4D04-AF3A-7205AA0E703D}" type="pres">
      <dgm:prSet presAssocID="{2057E3CE-087D-4392-BDF6-0424203BE84F}" presName="aSpace2" presStyleCnt="0"/>
      <dgm:spPr/>
    </dgm:pt>
    <dgm:pt modelId="{D2BF8371-FE3B-44A6-97A1-0C86D644D41A}" type="pres">
      <dgm:prSet presAssocID="{0DF8321F-86B8-4804-B377-0A3B153FDA70}" presName="childNode" presStyleLbl="node1" presStyleIdx="5" presStyleCnt="7" custLinFactY="-48869" custLinFactNeighborX="-6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02E12-A8FF-4D8A-B876-6899B38E4832}" type="pres">
      <dgm:prSet presAssocID="{0DF8321F-86B8-4804-B377-0A3B153FDA70}" presName="aSpace2" presStyleCnt="0"/>
      <dgm:spPr/>
    </dgm:pt>
    <dgm:pt modelId="{89DBA585-729F-48C0-80DD-F7B795D0C009}" type="pres">
      <dgm:prSet presAssocID="{66568914-BEC3-47A0-8A45-8C11FF098E7A}" presName="childNode" presStyleLbl="node1" presStyleIdx="6" presStyleCnt="7" custLinFactY="-37458" custLinFactNeighborX="-6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5F43E8-E3CA-426A-9297-1E5623AA1B9E}" type="presOf" srcId="{37779299-5EF7-45B5-8408-BB225BF27595}" destId="{0BE526A7-A492-42CC-854B-8B1B3C7B377E}" srcOrd="1" destOrd="0" presId="urn:microsoft.com/office/officeart/2005/8/layout/lProcess2"/>
    <dgm:cxn modelId="{4BE51F5E-CC64-4CDF-BA3F-2003C99B42CD}" type="presOf" srcId="{0DF8321F-86B8-4804-B377-0A3B153FDA70}" destId="{D2BF8371-FE3B-44A6-97A1-0C86D644D41A}" srcOrd="0" destOrd="0" presId="urn:microsoft.com/office/officeart/2005/8/layout/lProcess2"/>
    <dgm:cxn modelId="{3B48A8F0-5F06-4DA6-BBB6-17DA58C867EB}" srcId="{AB625B09-9048-4D9B-851A-829C171936F2}" destId="{013603CC-6096-48AE-8EFB-60D723269FBD}" srcOrd="0" destOrd="0" parTransId="{4A4246DA-AF4E-4536-8562-F2D236E6902C}" sibTransId="{CD0F90A0-B756-4200-93EC-8423CDB390D6}"/>
    <dgm:cxn modelId="{C3D9C9BC-A441-4998-B5D0-7C91C69C571A}" srcId="{AB625B09-9048-4D9B-851A-829C171936F2}" destId="{0DF8321F-86B8-4804-B377-0A3B153FDA70}" srcOrd="2" destOrd="0" parTransId="{25EFE786-090B-498C-BD4E-C17C122D040F}" sibTransId="{46463717-7745-4DB4-91D4-8605244E349C}"/>
    <dgm:cxn modelId="{6F161FDF-8590-473A-9FC4-0CA198B903DA}" type="presOf" srcId="{AB625B09-9048-4D9B-851A-829C171936F2}" destId="{5E1E8254-22A3-467F-AB1C-DFF13B304A32}" srcOrd="0" destOrd="0" presId="urn:microsoft.com/office/officeart/2005/8/layout/lProcess2"/>
    <dgm:cxn modelId="{6E8F8D33-325B-459B-B87F-4DDEC5DC8B67}" srcId="{37779299-5EF7-45B5-8408-BB225BF27595}" destId="{7F52AA39-0326-47F1-B419-FCC304F05993}" srcOrd="2" destOrd="0" parTransId="{93AC15C3-F690-483A-9320-0BB959066F4B}" sibTransId="{5388153D-3042-4647-A3FC-2C117F4E176D}"/>
    <dgm:cxn modelId="{1B49534F-79A4-4DBF-9156-0AE4FA0CFB07}" srcId="{37779299-5EF7-45B5-8408-BB225BF27595}" destId="{000538FC-398C-485A-A58E-57F031F5F3FA}" srcOrd="1" destOrd="0" parTransId="{6599CCDC-0063-42D7-AE81-ADBEAAF3FDC6}" sibTransId="{F7CAFB02-1D88-41D4-A2A2-FBFB3B144EFB}"/>
    <dgm:cxn modelId="{98C45260-1FA7-447D-A2A8-15C73468041D}" srcId="{95F85AA7-3574-4EC7-8D0A-4345EC50B1A3}" destId="{37779299-5EF7-45B5-8408-BB225BF27595}" srcOrd="0" destOrd="0" parTransId="{6287B96A-9D81-4FE7-BF11-5EA26C2DC433}" sibTransId="{1DC6A4D3-0A8D-4E58-9AFD-F12A91ADA77F}"/>
    <dgm:cxn modelId="{2A1C104B-D77B-45FA-8C27-AA61E3EE1734}" type="presOf" srcId="{2057E3CE-087D-4392-BDF6-0424203BE84F}" destId="{77FF6EEF-50BB-4C29-901B-1C1C254AD838}" srcOrd="0" destOrd="0" presId="urn:microsoft.com/office/officeart/2005/8/layout/lProcess2"/>
    <dgm:cxn modelId="{6BC84F4B-1EBA-4422-925D-0E8E793EF960}" type="presOf" srcId="{013603CC-6096-48AE-8EFB-60D723269FBD}" destId="{C2752653-7888-4E9A-B8DF-BA3EEF167956}" srcOrd="0" destOrd="0" presId="urn:microsoft.com/office/officeart/2005/8/layout/lProcess2"/>
    <dgm:cxn modelId="{AA4D3E98-3C78-4981-9706-570B1C95C8D6}" srcId="{95F85AA7-3574-4EC7-8D0A-4345EC50B1A3}" destId="{AB625B09-9048-4D9B-851A-829C171936F2}" srcOrd="1" destOrd="0" parTransId="{028C45CE-C667-49F6-A2A6-8E646F68D2B0}" sibTransId="{853B86F8-A18B-4353-A9FC-41627E528AD6}"/>
    <dgm:cxn modelId="{0CFC481E-DB62-4526-B3FA-E4BFC5BE3F27}" type="presOf" srcId="{7F52AA39-0326-47F1-B419-FCC304F05993}" destId="{52134907-4DAC-4942-8E7E-978DC72A4565}" srcOrd="0" destOrd="0" presId="urn:microsoft.com/office/officeart/2005/8/layout/lProcess2"/>
    <dgm:cxn modelId="{3FA1ECD9-4B62-4A5B-B51A-12BFFF772EEB}" type="presOf" srcId="{AB625B09-9048-4D9B-851A-829C171936F2}" destId="{9536B27A-7FE2-40A7-BC65-326AEDFDD617}" srcOrd="1" destOrd="0" presId="urn:microsoft.com/office/officeart/2005/8/layout/lProcess2"/>
    <dgm:cxn modelId="{A2691949-AB4D-4B28-8079-16DD76B1BFB2}" type="presOf" srcId="{000538FC-398C-485A-A58E-57F031F5F3FA}" destId="{735190F5-73AB-4AF1-B3C3-6E1C287F327F}" srcOrd="0" destOrd="0" presId="urn:microsoft.com/office/officeart/2005/8/layout/lProcess2"/>
    <dgm:cxn modelId="{E0420527-37C7-409D-8055-7594802D1DD6}" type="presOf" srcId="{34C2AB74-930F-456F-A8E3-3EE2E1F54A91}" destId="{0E8C9F99-4F87-42C2-B33D-09F92E4B1C67}" srcOrd="0" destOrd="0" presId="urn:microsoft.com/office/officeart/2005/8/layout/lProcess2"/>
    <dgm:cxn modelId="{1D0B814A-4BEA-4359-BBD0-42152E0B5379}" srcId="{AB625B09-9048-4D9B-851A-829C171936F2}" destId="{2057E3CE-087D-4392-BDF6-0424203BE84F}" srcOrd="1" destOrd="0" parTransId="{20064305-A0CE-4CC3-9DB8-6871DB819681}" sibTransId="{1BE2AE52-5340-441C-A1FE-CC3B121ED98D}"/>
    <dgm:cxn modelId="{11540084-E25D-4000-89B9-71E631F5999C}" type="presOf" srcId="{95F85AA7-3574-4EC7-8D0A-4345EC50B1A3}" destId="{A4053F2B-39FD-4C20-A915-5BC77649C8E4}" srcOrd="0" destOrd="0" presId="urn:microsoft.com/office/officeart/2005/8/layout/lProcess2"/>
    <dgm:cxn modelId="{E8CF32E4-80FE-43C1-8649-C7E93B4B1C3D}" srcId="{AB625B09-9048-4D9B-851A-829C171936F2}" destId="{66568914-BEC3-47A0-8A45-8C11FF098E7A}" srcOrd="3" destOrd="0" parTransId="{399BFA53-D276-414D-BA4F-12921D8639AA}" sibTransId="{D9AEC33B-4F41-4C8C-87CE-63EA11B7AF9D}"/>
    <dgm:cxn modelId="{BDC6824E-86C0-4B46-A12F-567A25A4B789}" type="presOf" srcId="{37779299-5EF7-45B5-8408-BB225BF27595}" destId="{9BDF1FE9-0A2E-435A-919D-C6E09BF74D01}" srcOrd="0" destOrd="0" presId="urn:microsoft.com/office/officeart/2005/8/layout/lProcess2"/>
    <dgm:cxn modelId="{3020F00A-A395-4EE2-9C52-E42B4D523C94}" srcId="{37779299-5EF7-45B5-8408-BB225BF27595}" destId="{34C2AB74-930F-456F-A8E3-3EE2E1F54A91}" srcOrd="0" destOrd="0" parTransId="{C77A1DA0-1B84-4BFC-AB39-A2BDF4C6B29E}" sibTransId="{F0CEB2F5-8C46-4DB3-B60F-2411F3179A94}"/>
    <dgm:cxn modelId="{926AC70F-343D-4CB1-BDB7-854A77D984A5}" type="presOf" srcId="{66568914-BEC3-47A0-8A45-8C11FF098E7A}" destId="{89DBA585-729F-48C0-80DD-F7B795D0C009}" srcOrd="0" destOrd="0" presId="urn:microsoft.com/office/officeart/2005/8/layout/lProcess2"/>
    <dgm:cxn modelId="{AC0A5982-6C1B-42AB-AF7D-98FA8066198C}" type="presParOf" srcId="{A4053F2B-39FD-4C20-A915-5BC77649C8E4}" destId="{61DF2A15-F15D-468A-8FE0-4EDB18CBA2FB}" srcOrd="0" destOrd="0" presId="urn:microsoft.com/office/officeart/2005/8/layout/lProcess2"/>
    <dgm:cxn modelId="{857CAF96-48CA-4DBB-A1FF-3BD9F9A348B1}" type="presParOf" srcId="{61DF2A15-F15D-468A-8FE0-4EDB18CBA2FB}" destId="{9BDF1FE9-0A2E-435A-919D-C6E09BF74D01}" srcOrd="0" destOrd="0" presId="urn:microsoft.com/office/officeart/2005/8/layout/lProcess2"/>
    <dgm:cxn modelId="{41CFC69F-CC26-4F8A-AEBB-61065F4C4D19}" type="presParOf" srcId="{61DF2A15-F15D-468A-8FE0-4EDB18CBA2FB}" destId="{0BE526A7-A492-42CC-854B-8B1B3C7B377E}" srcOrd="1" destOrd="0" presId="urn:microsoft.com/office/officeart/2005/8/layout/lProcess2"/>
    <dgm:cxn modelId="{447CE5EA-DCB8-40BC-9B00-6C13B8E385F2}" type="presParOf" srcId="{61DF2A15-F15D-468A-8FE0-4EDB18CBA2FB}" destId="{A72EFD2E-C5DB-4634-B5D2-AFA33B8B2C89}" srcOrd="2" destOrd="0" presId="urn:microsoft.com/office/officeart/2005/8/layout/lProcess2"/>
    <dgm:cxn modelId="{5056D9D3-0CBE-4A88-8AD3-993BB9832767}" type="presParOf" srcId="{A72EFD2E-C5DB-4634-B5D2-AFA33B8B2C89}" destId="{5FFD4B43-0CBF-4DA9-9D4B-3E458908E26B}" srcOrd="0" destOrd="0" presId="urn:microsoft.com/office/officeart/2005/8/layout/lProcess2"/>
    <dgm:cxn modelId="{6FDB066F-29D4-44DB-96C3-E8A65CB08429}" type="presParOf" srcId="{5FFD4B43-0CBF-4DA9-9D4B-3E458908E26B}" destId="{0E8C9F99-4F87-42C2-B33D-09F92E4B1C67}" srcOrd="0" destOrd="0" presId="urn:microsoft.com/office/officeart/2005/8/layout/lProcess2"/>
    <dgm:cxn modelId="{69B1ADE9-1E5A-4860-AC65-FFF62112BB02}" type="presParOf" srcId="{5FFD4B43-0CBF-4DA9-9D4B-3E458908E26B}" destId="{15B4B8AB-BE4B-4616-A664-86E7607CE917}" srcOrd="1" destOrd="0" presId="urn:microsoft.com/office/officeart/2005/8/layout/lProcess2"/>
    <dgm:cxn modelId="{3D8FAA05-6392-438F-9041-DDC536662F14}" type="presParOf" srcId="{5FFD4B43-0CBF-4DA9-9D4B-3E458908E26B}" destId="{735190F5-73AB-4AF1-B3C3-6E1C287F327F}" srcOrd="2" destOrd="0" presId="urn:microsoft.com/office/officeart/2005/8/layout/lProcess2"/>
    <dgm:cxn modelId="{1424F1F1-F09E-4076-80B2-359CF43EA6C7}" type="presParOf" srcId="{5FFD4B43-0CBF-4DA9-9D4B-3E458908E26B}" destId="{19B9926A-1319-4DD3-A56F-59B3497BC240}" srcOrd="3" destOrd="0" presId="urn:microsoft.com/office/officeart/2005/8/layout/lProcess2"/>
    <dgm:cxn modelId="{A776BA95-8515-4AD6-998B-8BFED25308B8}" type="presParOf" srcId="{5FFD4B43-0CBF-4DA9-9D4B-3E458908E26B}" destId="{52134907-4DAC-4942-8E7E-978DC72A4565}" srcOrd="4" destOrd="0" presId="urn:microsoft.com/office/officeart/2005/8/layout/lProcess2"/>
    <dgm:cxn modelId="{3BBB82A2-2373-4F93-9B9E-2D25BD8E078C}" type="presParOf" srcId="{A4053F2B-39FD-4C20-A915-5BC77649C8E4}" destId="{96521186-B219-428D-8663-1814E3A9B1E1}" srcOrd="1" destOrd="0" presId="urn:microsoft.com/office/officeart/2005/8/layout/lProcess2"/>
    <dgm:cxn modelId="{0D3DABEE-9692-4513-9853-2F8460EE09DC}" type="presParOf" srcId="{A4053F2B-39FD-4C20-A915-5BC77649C8E4}" destId="{4E97B646-5896-44FF-B849-F74FB672408A}" srcOrd="2" destOrd="0" presId="urn:microsoft.com/office/officeart/2005/8/layout/lProcess2"/>
    <dgm:cxn modelId="{B81EF6E3-AD6F-40F1-ACED-75B8777F2333}" type="presParOf" srcId="{4E97B646-5896-44FF-B849-F74FB672408A}" destId="{5E1E8254-22A3-467F-AB1C-DFF13B304A32}" srcOrd="0" destOrd="0" presId="urn:microsoft.com/office/officeart/2005/8/layout/lProcess2"/>
    <dgm:cxn modelId="{A06D252B-320B-49D6-A435-1AE4829DA050}" type="presParOf" srcId="{4E97B646-5896-44FF-B849-F74FB672408A}" destId="{9536B27A-7FE2-40A7-BC65-326AEDFDD617}" srcOrd="1" destOrd="0" presId="urn:microsoft.com/office/officeart/2005/8/layout/lProcess2"/>
    <dgm:cxn modelId="{F00940F0-041D-4862-A33E-6EEB6BE38D97}" type="presParOf" srcId="{4E97B646-5896-44FF-B849-F74FB672408A}" destId="{C8F0A6B8-35B3-4D14-B104-AFD51A8E2A54}" srcOrd="2" destOrd="0" presId="urn:microsoft.com/office/officeart/2005/8/layout/lProcess2"/>
    <dgm:cxn modelId="{FD03679F-ADBD-4B93-B158-D56CF46AD07B}" type="presParOf" srcId="{C8F0A6B8-35B3-4D14-B104-AFD51A8E2A54}" destId="{82F5A824-14F5-48D3-BF48-59922AD2D290}" srcOrd="0" destOrd="0" presId="urn:microsoft.com/office/officeart/2005/8/layout/lProcess2"/>
    <dgm:cxn modelId="{49FC5334-2B0C-4526-8EE3-F8A694079CF0}" type="presParOf" srcId="{82F5A824-14F5-48D3-BF48-59922AD2D290}" destId="{C2752653-7888-4E9A-B8DF-BA3EEF167956}" srcOrd="0" destOrd="0" presId="urn:microsoft.com/office/officeart/2005/8/layout/lProcess2"/>
    <dgm:cxn modelId="{2B1480F3-3158-48E3-9278-2170D42A7520}" type="presParOf" srcId="{82F5A824-14F5-48D3-BF48-59922AD2D290}" destId="{2CFFF259-CB7D-4C4A-9912-BA914F64B268}" srcOrd="1" destOrd="0" presId="urn:microsoft.com/office/officeart/2005/8/layout/lProcess2"/>
    <dgm:cxn modelId="{9DA76046-931F-465C-B498-A9EC508998D1}" type="presParOf" srcId="{82F5A824-14F5-48D3-BF48-59922AD2D290}" destId="{77FF6EEF-50BB-4C29-901B-1C1C254AD838}" srcOrd="2" destOrd="0" presId="urn:microsoft.com/office/officeart/2005/8/layout/lProcess2"/>
    <dgm:cxn modelId="{6D48A765-6F74-4E61-8784-F5EE7C752D5D}" type="presParOf" srcId="{82F5A824-14F5-48D3-BF48-59922AD2D290}" destId="{B999A1CB-4CB4-4D04-AF3A-7205AA0E703D}" srcOrd="3" destOrd="0" presId="urn:microsoft.com/office/officeart/2005/8/layout/lProcess2"/>
    <dgm:cxn modelId="{E2D595B7-C53C-4948-8453-4812C827B8AF}" type="presParOf" srcId="{82F5A824-14F5-48D3-BF48-59922AD2D290}" destId="{D2BF8371-FE3B-44A6-97A1-0C86D644D41A}" srcOrd="4" destOrd="0" presId="urn:microsoft.com/office/officeart/2005/8/layout/lProcess2"/>
    <dgm:cxn modelId="{E86325EC-6707-423A-B980-F4BAF66BF683}" type="presParOf" srcId="{82F5A824-14F5-48D3-BF48-59922AD2D290}" destId="{F5D02E12-A8FF-4D8A-B876-6899B38E4832}" srcOrd="5" destOrd="0" presId="urn:microsoft.com/office/officeart/2005/8/layout/lProcess2"/>
    <dgm:cxn modelId="{C9852836-F6C0-4E71-8EE8-DCA44138ECA8}" type="presParOf" srcId="{82F5A824-14F5-48D3-BF48-59922AD2D290}" destId="{89DBA585-729F-48C0-80DD-F7B795D0C009}" srcOrd="6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20F0A7-87C1-4AC6-9654-5859C82A09FC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F2D50E-B6C8-46EC-84E6-068843BD761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gm:spPr>
      <dgm:t>
        <a:bodyPr/>
        <a:lstStyle/>
        <a:p>
          <a:r>
            <a:rPr lang="ru-RU" sz="2800" b="1" dirty="0" smtClean="0"/>
            <a:t>Целевые безвозмездные поступления</a:t>
          </a:r>
          <a:endParaRPr lang="ru-RU" sz="2800" b="1" dirty="0"/>
        </a:p>
      </dgm:t>
    </dgm:pt>
    <dgm:pt modelId="{AAB188F9-54AE-4FAF-9263-F4FAB0D96ACC}" type="parTrans" cxnId="{155DBF37-65C2-49B8-9518-CEDC058D4B92}">
      <dgm:prSet/>
      <dgm:spPr/>
      <dgm:t>
        <a:bodyPr/>
        <a:lstStyle/>
        <a:p>
          <a:endParaRPr lang="ru-RU"/>
        </a:p>
      </dgm:t>
    </dgm:pt>
    <dgm:pt modelId="{141BC378-6694-404B-8FE7-D2D52DCCFD9E}" type="sibTrans" cxnId="{155DBF37-65C2-49B8-9518-CEDC058D4B92}">
      <dgm:prSet/>
      <dgm:spPr/>
      <dgm:t>
        <a:bodyPr/>
        <a:lstStyle/>
        <a:p>
          <a:endParaRPr lang="ru-RU"/>
        </a:p>
      </dgm:t>
    </dgm:pt>
    <dgm:pt modelId="{A5AFA639-BADF-413C-8DFA-3D55FD58A253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Субсидии</a:t>
          </a:r>
        </a:p>
        <a:p>
          <a:r>
            <a:rPr lang="ru-RU" sz="2000" b="1" dirty="0" smtClean="0">
              <a:solidFill>
                <a:srgbClr val="002060"/>
              </a:solidFill>
            </a:rPr>
            <a:t>57 910</a:t>
          </a:r>
        </a:p>
        <a:p>
          <a:r>
            <a:rPr lang="ru-RU" sz="2000" b="1" dirty="0" err="1" smtClean="0">
              <a:solidFill>
                <a:srgbClr val="002060"/>
              </a:solidFill>
            </a:rPr>
            <a:t>т.руб</a:t>
          </a:r>
          <a:r>
            <a:rPr lang="ru-RU" sz="2000" b="1" dirty="0" smtClean="0">
              <a:solidFill>
                <a:srgbClr val="002060"/>
              </a:solidFill>
            </a:rPr>
            <a:t>.</a:t>
          </a:r>
          <a:endParaRPr lang="ru-RU" sz="2000" b="1" dirty="0">
            <a:solidFill>
              <a:srgbClr val="002060"/>
            </a:solidFill>
          </a:endParaRPr>
        </a:p>
      </dgm:t>
    </dgm:pt>
    <dgm:pt modelId="{7B1847EC-E6C2-4C80-975F-4F62C908915E}" type="parTrans" cxnId="{57E22C00-4F7D-48DF-BD45-DCBA4760148C}">
      <dgm:prSet/>
      <dgm:spPr/>
      <dgm:t>
        <a:bodyPr/>
        <a:lstStyle/>
        <a:p>
          <a:endParaRPr lang="ru-RU"/>
        </a:p>
      </dgm:t>
    </dgm:pt>
    <dgm:pt modelId="{4043EBC3-8023-4485-A09C-FA475A288EA2}" type="sibTrans" cxnId="{57E22C00-4F7D-48DF-BD45-DCBA4760148C}">
      <dgm:prSet/>
      <dgm:spPr/>
      <dgm:t>
        <a:bodyPr/>
        <a:lstStyle/>
        <a:p>
          <a:endParaRPr lang="ru-RU"/>
        </a:p>
      </dgm:t>
    </dgm:pt>
    <dgm:pt modelId="{84E37BDB-497F-45E1-87AC-179217AB89C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Иные межбюджетные трансферты </a:t>
          </a:r>
        </a:p>
        <a:p>
          <a:r>
            <a:rPr lang="ru-RU" sz="2000" b="1" dirty="0" smtClean="0">
              <a:solidFill>
                <a:srgbClr val="002060"/>
              </a:solidFill>
            </a:rPr>
            <a:t>22 383</a:t>
          </a:r>
        </a:p>
        <a:p>
          <a:r>
            <a:rPr lang="ru-RU" sz="2000" b="1" dirty="0" err="1" smtClean="0">
              <a:solidFill>
                <a:srgbClr val="002060"/>
              </a:solidFill>
            </a:rPr>
            <a:t>т.руб</a:t>
          </a:r>
          <a:r>
            <a:rPr lang="ru-RU" sz="2000" b="1" dirty="0" smtClean="0">
              <a:solidFill>
                <a:srgbClr val="002060"/>
              </a:solidFill>
            </a:rPr>
            <a:t>.</a:t>
          </a:r>
          <a:endParaRPr lang="ru-RU" sz="2000" b="1" dirty="0">
            <a:solidFill>
              <a:srgbClr val="002060"/>
            </a:solidFill>
          </a:endParaRPr>
        </a:p>
      </dgm:t>
    </dgm:pt>
    <dgm:pt modelId="{67E0EB67-B2AA-49C2-926A-3F6C96ED706B}" type="parTrans" cxnId="{7D546E89-4959-4BBE-8005-BEB0B1DC3576}">
      <dgm:prSet/>
      <dgm:spPr/>
      <dgm:t>
        <a:bodyPr/>
        <a:lstStyle/>
        <a:p>
          <a:endParaRPr lang="ru-RU"/>
        </a:p>
      </dgm:t>
    </dgm:pt>
    <dgm:pt modelId="{7FEC3B0E-5C4F-4459-815C-9A63AFD56C06}" type="sibTrans" cxnId="{7D546E89-4959-4BBE-8005-BEB0B1DC3576}">
      <dgm:prSet/>
      <dgm:spPr/>
      <dgm:t>
        <a:bodyPr/>
        <a:lstStyle/>
        <a:p>
          <a:endParaRPr lang="ru-RU"/>
        </a:p>
      </dgm:t>
    </dgm:pt>
    <dgm:pt modelId="{8F27E781-D3AB-4778-AEE8-B9905B80C669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Субвенции на осуществление областных и федеральных полномочий</a:t>
          </a:r>
        </a:p>
        <a:p>
          <a:r>
            <a:rPr lang="ru-RU" sz="2000" b="1" dirty="0" smtClean="0">
              <a:solidFill>
                <a:srgbClr val="002060"/>
              </a:solidFill>
            </a:rPr>
            <a:t>316 612</a:t>
          </a:r>
        </a:p>
        <a:p>
          <a:r>
            <a:rPr lang="ru-RU" sz="2000" b="1" dirty="0" smtClean="0">
              <a:solidFill>
                <a:srgbClr val="002060"/>
              </a:solidFill>
            </a:rPr>
            <a:t> т. руб.</a:t>
          </a:r>
          <a:endParaRPr lang="ru-RU" sz="2000" b="1" dirty="0">
            <a:solidFill>
              <a:srgbClr val="002060"/>
            </a:solidFill>
          </a:endParaRPr>
        </a:p>
      </dgm:t>
    </dgm:pt>
    <dgm:pt modelId="{048289B0-B543-47AC-A433-150F3D83DE0C}" type="parTrans" cxnId="{4245D229-CC0A-4CD4-A09D-FAD7310B4C70}">
      <dgm:prSet/>
      <dgm:spPr/>
      <dgm:t>
        <a:bodyPr/>
        <a:lstStyle/>
        <a:p>
          <a:endParaRPr lang="ru-RU"/>
        </a:p>
      </dgm:t>
    </dgm:pt>
    <dgm:pt modelId="{274EC5FB-7C00-4FD9-AF98-5C22167E597E}" type="sibTrans" cxnId="{4245D229-CC0A-4CD4-A09D-FAD7310B4C70}">
      <dgm:prSet/>
      <dgm:spPr/>
      <dgm:t>
        <a:bodyPr/>
        <a:lstStyle/>
        <a:p>
          <a:endParaRPr lang="ru-RU"/>
        </a:p>
      </dgm:t>
    </dgm:pt>
    <dgm:pt modelId="{552A23BC-3D70-4C6E-A206-DF79F8455CCF}" type="pres">
      <dgm:prSet presAssocID="{3D20F0A7-87C1-4AC6-9654-5859C82A09F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ED88-0F49-4BA3-A562-9E53010A9065}" type="pres">
      <dgm:prSet presAssocID="{F9F2D50E-B6C8-46EC-84E6-068843BD7618}" presName="roof" presStyleLbl="dkBgShp" presStyleIdx="0" presStyleCnt="2" custScaleX="100000" custScaleY="77115" custLinFactNeighborY="5781"/>
      <dgm:spPr/>
      <dgm:t>
        <a:bodyPr/>
        <a:lstStyle/>
        <a:p>
          <a:endParaRPr lang="ru-RU"/>
        </a:p>
      </dgm:t>
    </dgm:pt>
    <dgm:pt modelId="{850430CA-1CB7-4B46-9DE8-35B927B0E434}" type="pres">
      <dgm:prSet presAssocID="{F9F2D50E-B6C8-46EC-84E6-068843BD7618}" presName="pillars" presStyleCnt="0"/>
      <dgm:spPr/>
    </dgm:pt>
    <dgm:pt modelId="{AD1BEA59-5E92-4E1F-8164-74C1A5B6F30C}" type="pres">
      <dgm:prSet presAssocID="{F9F2D50E-B6C8-46EC-84E6-068843BD7618}" presName="pillar1" presStyleLbl="node1" presStyleIdx="0" presStyleCnt="3" custScaleX="35413" custScaleY="106910" custLinFactNeighborX="-1062" custLinFactNeighborY="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17B1D-211C-4FC6-9638-405EA37B622A}" type="pres">
      <dgm:prSet presAssocID="{8F27E781-D3AB-4778-AEE8-B9905B80C669}" presName="pillarX" presStyleLbl="node1" presStyleIdx="1" presStyleCnt="3" custScaleX="37088" custScaleY="99993" custLinFactNeighborX="-1640" custLinFactNeighborY="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F2F47-A465-424E-A0AC-0C06C95DDC1C}" type="pres">
      <dgm:prSet presAssocID="{84E37BDB-497F-45E1-87AC-179217AB89CC}" presName="pillarX" presStyleLbl="node1" presStyleIdx="2" presStyleCnt="3" custScaleX="29848" custScaleY="99529" custLinFactNeighborX="9" custLinFactNeighborY="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2A2DA-7C0A-44F4-911C-F065EEDD7B87}" type="pres">
      <dgm:prSet presAssocID="{F9F2D50E-B6C8-46EC-84E6-068843BD7618}" presName="base" presStyleLbl="dkBgShp" presStyleIdx="1" presStyleCnt="2" custLinFactY="74392" custLinFactNeighborX="2685" custLinFactNeighborY="100000"/>
      <dgm:spPr/>
    </dgm:pt>
  </dgm:ptLst>
  <dgm:cxnLst>
    <dgm:cxn modelId="{E40F8FA3-47C0-4D04-BB39-16ED1B53BFB8}" type="presOf" srcId="{F9F2D50E-B6C8-46EC-84E6-068843BD7618}" destId="{58FAED88-0F49-4BA3-A562-9E53010A9065}" srcOrd="0" destOrd="0" presId="urn:microsoft.com/office/officeart/2005/8/layout/hList3"/>
    <dgm:cxn modelId="{57E22C00-4F7D-48DF-BD45-DCBA4760148C}" srcId="{F9F2D50E-B6C8-46EC-84E6-068843BD7618}" destId="{A5AFA639-BADF-413C-8DFA-3D55FD58A253}" srcOrd="0" destOrd="0" parTransId="{7B1847EC-E6C2-4C80-975F-4F62C908915E}" sibTransId="{4043EBC3-8023-4485-A09C-FA475A288EA2}"/>
    <dgm:cxn modelId="{EA828566-3EEB-4815-A805-A6A4B145B432}" type="presOf" srcId="{3D20F0A7-87C1-4AC6-9654-5859C82A09FC}" destId="{552A23BC-3D70-4C6E-A206-DF79F8455CCF}" srcOrd="0" destOrd="0" presId="urn:microsoft.com/office/officeart/2005/8/layout/hList3"/>
    <dgm:cxn modelId="{155DBF37-65C2-49B8-9518-CEDC058D4B92}" srcId="{3D20F0A7-87C1-4AC6-9654-5859C82A09FC}" destId="{F9F2D50E-B6C8-46EC-84E6-068843BD7618}" srcOrd="0" destOrd="0" parTransId="{AAB188F9-54AE-4FAF-9263-F4FAB0D96ACC}" sibTransId="{141BC378-6694-404B-8FE7-D2D52DCCFD9E}"/>
    <dgm:cxn modelId="{B88083D5-B97B-4B67-8F9A-455CAE44E364}" type="presOf" srcId="{84E37BDB-497F-45E1-87AC-179217AB89CC}" destId="{B1BF2F47-A465-424E-A0AC-0C06C95DDC1C}" srcOrd="0" destOrd="0" presId="urn:microsoft.com/office/officeart/2005/8/layout/hList3"/>
    <dgm:cxn modelId="{4245D229-CC0A-4CD4-A09D-FAD7310B4C70}" srcId="{F9F2D50E-B6C8-46EC-84E6-068843BD7618}" destId="{8F27E781-D3AB-4778-AEE8-B9905B80C669}" srcOrd="1" destOrd="0" parTransId="{048289B0-B543-47AC-A433-150F3D83DE0C}" sibTransId="{274EC5FB-7C00-4FD9-AF98-5C22167E597E}"/>
    <dgm:cxn modelId="{5F8202EA-07CC-495F-B8BC-C4BF0302775A}" type="presOf" srcId="{8F27E781-D3AB-4778-AEE8-B9905B80C669}" destId="{CB117B1D-211C-4FC6-9638-405EA37B622A}" srcOrd="0" destOrd="0" presId="urn:microsoft.com/office/officeart/2005/8/layout/hList3"/>
    <dgm:cxn modelId="{7D546E89-4959-4BBE-8005-BEB0B1DC3576}" srcId="{F9F2D50E-B6C8-46EC-84E6-068843BD7618}" destId="{84E37BDB-497F-45E1-87AC-179217AB89CC}" srcOrd="2" destOrd="0" parTransId="{67E0EB67-B2AA-49C2-926A-3F6C96ED706B}" sibTransId="{7FEC3B0E-5C4F-4459-815C-9A63AFD56C06}"/>
    <dgm:cxn modelId="{C693C956-64E1-4E16-9F10-9DDC1C5DBFEE}" type="presOf" srcId="{A5AFA639-BADF-413C-8DFA-3D55FD58A253}" destId="{AD1BEA59-5E92-4E1F-8164-74C1A5B6F30C}" srcOrd="0" destOrd="0" presId="urn:microsoft.com/office/officeart/2005/8/layout/hList3"/>
    <dgm:cxn modelId="{35686232-E25E-4F2A-AAD6-A46130599648}" type="presParOf" srcId="{552A23BC-3D70-4C6E-A206-DF79F8455CCF}" destId="{58FAED88-0F49-4BA3-A562-9E53010A9065}" srcOrd="0" destOrd="0" presId="urn:microsoft.com/office/officeart/2005/8/layout/hList3"/>
    <dgm:cxn modelId="{20BAD647-D553-4BED-A993-8E01908826F2}" type="presParOf" srcId="{552A23BC-3D70-4C6E-A206-DF79F8455CCF}" destId="{850430CA-1CB7-4B46-9DE8-35B927B0E434}" srcOrd="1" destOrd="0" presId="urn:microsoft.com/office/officeart/2005/8/layout/hList3"/>
    <dgm:cxn modelId="{2A0AA848-1F20-4A24-97D1-1294A44EC017}" type="presParOf" srcId="{850430CA-1CB7-4B46-9DE8-35B927B0E434}" destId="{AD1BEA59-5E92-4E1F-8164-74C1A5B6F30C}" srcOrd="0" destOrd="0" presId="urn:microsoft.com/office/officeart/2005/8/layout/hList3"/>
    <dgm:cxn modelId="{31B9C6CF-F57E-46A0-9C88-634E3F0E1A9D}" type="presParOf" srcId="{850430CA-1CB7-4B46-9DE8-35B927B0E434}" destId="{CB117B1D-211C-4FC6-9638-405EA37B622A}" srcOrd="1" destOrd="0" presId="urn:microsoft.com/office/officeart/2005/8/layout/hList3"/>
    <dgm:cxn modelId="{D6968499-2415-4D63-BD69-8CC551A8B55D}" type="presParOf" srcId="{850430CA-1CB7-4B46-9DE8-35B927B0E434}" destId="{B1BF2F47-A465-424E-A0AC-0C06C95DDC1C}" srcOrd="2" destOrd="0" presId="urn:microsoft.com/office/officeart/2005/8/layout/hList3"/>
    <dgm:cxn modelId="{EDB37882-1041-4466-ADAB-AD1C3CC36071}" type="presParOf" srcId="{552A23BC-3D70-4C6E-A206-DF79F8455CCF}" destId="{26A2A2DA-7C0A-44F4-911C-F065EEDD7B87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C0BE849-FECA-43D8-9D53-C31C6DB0566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FF688D-B90B-4857-B7BC-C02DFC3B0D1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587,5 </a:t>
          </a:r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т.р.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DD5A26-F720-4606-B93F-940571F5D24E}" type="parTrans" cxnId="{414C8EB2-3F9C-4FEF-852B-4ACFD01A0E6E}">
      <dgm:prSet/>
      <dgm:spPr/>
      <dgm:t>
        <a:bodyPr/>
        <a:lstStyle/>
        <a:p>
          <a:endParaRPr lang="ru-RU"/>
        </a:p>
      </dgm:t>
    </dgm:pt>
    <dgm:pt modelId="{8E95CC1E-3271-4D41-8F33-F17CAD10B047}" type="sibTrans" cxnId="{414C8EB2-3F9C-4FEF-852B-4ACFD01A0E6E}">
      <dgm:prSet/>
      <dgm:spPr/>
      <dgm:t>
        <a:bodyPr/>
        <a:lstStyle/>
        <a:p>
          <a:endParaRPr lang="ru-RU"/>
        </a:p>
      </dgm:t>
    </dgm:pt>
    <dgm:pt modelId="{D489DFFE-6FC8-44DB-8598-7A35B290C2C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0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МП «Развитие</a:t>
          </a:r>
          <a:r>
            <a:rPr lang="ru-RU" sz="2000" b="1" i="0" u="none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физической культуры и спорта на территории МО «</a:t>
          </a:r>
          <a:r>
            <a:rPr lang="ru-RU" sz="2000" b="1" i="0" u="none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Кожевниковский</a:t>
          </a:r>
          <a:r>
            <a:rPr lang="ru-RU" sz="2000" b="1" i="0" u="none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</a:t>
          </a:r>
          <a:r>
            <a:rPr lang="ru-RU" sz="20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на 2015-2019 годы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341906-B573-4E20-8CE5-A0CB26B24907}" type="parTrans" cxnId="{924C67EC-D5BB-4062-859B-9974FDCED47C}">
      <dgm:prSet/>
      <dgm:spPr/>
      <dgm:t>
        <a:bodyPr/>
        <a:lstStyle/>
        <a:p>
          <a:endParaRPr lang="ru-RU"/>
        </a:p>
      </dgm:t>
    </dgm:pt>
    <dgm:pt modelId="{865E7E14-23E3-4942-98FF-46943451ACB7}" type="sibTrans" cxnId="{924C67EC-D5BB-4062-859B-9974FDCED47C}">
      <dgm:prSet/>
      <dgm:spPr/>
      <dgm:t>
        <a:bodyPr/>
        <a:lstStyle/>
        <a:p>
          <a:endParaRPr lang="ru-RU"/>
        </a:p>
      </dgm:t>
    </dgm:pt>
    <dgm:pt modelId="{71D6B863-55DF-40AF-9FBA-CE5FC9C5A710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3 245,8 т.р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65959C-FA43-4B42-8FA3-EAD270B90B52}" type="parTrans" cxnId="{2C90E4EA-722D-4DC3-A190-3D39E3FBECC4}">
      <dgm:prSet/>
      <dgm:spPr/>
      <dgm:t>
        <a:bodyPr/>
        <a:lstStyle/>
        <a:p>
          <a:endParaRPr lang="ru-RU"/>
        </a:p>
      </dgm:t>
    </dgm:pt>
    <dgm:pt modelId="{90399BEF-FCBB-4F8B-9F78-33534EF4BA9B}" type="sibTrans" cxnId="{2C90E4EA-722D-4DC3-A190-3D39E3FBECC4}">
      <dgm:prSet/>
      <dgm:spPr/>
      <dgm:t>
        <a:bodyPr/>
        <a:lstStyle/>
        <a:p>
          <a:endParaRPr lang="ru-RU"/>
        </a:p>
      </dgm:t>
    </dgm:pt>
    <dgm:pt modelId="{C550ACB8-72D9-484B-B3A7-7188CEE8B3CA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Финансирование  МАУ СОЦ</a:t>
          </a:r>
          <a:r>
            <a:rPr lang="ru-RU" sz="20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«Колос», в том числе ФОТ  </a:t>
          </a:r>
          <a:r>
            <a:rPr lang="ru-RU" sz="20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МБ- </a:t>
          </a:r>
          <a:r>
            <a:rPr lang="ru-RU" sz="20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1 595,1 </a:t>
          </a:r>
          <a:r>
            <a:rPr lang="ru-RU" sz="2000" b="1" baseline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20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ОБ- </a:t>
          </a:r>
          <a:r>
            <a:rPr lang="ru-RU" sz="20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1 650,7 т.руб</a:t>
          </a:r>
          <a:r>
            <a:rPr lang="ru-RU" sz="20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7D84ACDA-6D19-4A6C-B25C-6485BE6A6050}" type="parTrans" cxnId="{3153EEAF-838A-4E09-835D-900C7F20AFB9}">
      <dgm:prSet/>
      <dgm:spPr/>
      <dgm:t>
        <a:bodyPr/>
        <a:lstStyle/>
        <a:p>
          <a:endParaRPr lang="ru-RU"/>
        </a:p>
      </dgm:t>
    </dgm:pt>
    <dgm:pt modelId="{E2166469-1F21-4089-BE7F-01944767D82B}" type="sibTrans" cxnId="{3153EEAF-838A-4E09-835D-900C7F20AFB9}">
      <dgm:prSet/>
      <dgm:spPr/>
      <dgm:t>
        <a:bodyPr/>
        <a:lstStyle/>
        <a:p>
          <a:endParaRPr lang="ru-RU"/>
        </a:p>
      </dgm:t>
    </dgm:pt>
    <dgm:pt modelId="{01F0394E-9DC1-4EEB-BC37-304501E4204F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105,8 т </a:t>
          </a:r>
          <a:r>
            <a:rPr lang="ru-RU" sz="2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.р. ОБ</a:t>
          </a:r>
        </a:p>
        <a:p>
          <a:r>
            <a:rPr lang="ru-RU" sz="2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5,6 </a:t>
          </a:r>
          <a:r>
            <a:rPr lang="ru-RU" sz="2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т.р. МБ</a:t>
          </a:r>
        </a:p>
      </dgm:t>
    </dgm:pt>
    <dgm:pt modelId="{F8E91AD9-04E1-4232-A7B0-38EA28EB080E}" type="parTrans" cxnId="{B7BA1DB8-E805-4817-A92A-016288874CE3}">
      <dgm:prSet/>
      <dgm:spPr/>
      <dgm:t>
        <a:bodyPr/>
        <a:lstStyle/>
        <a:p>
          <a:endParaRPr lang="ru-RU"/>
        </a:p>
      </dgm:t>
    </dgm:pt>
    <dgm:pt modelId="{B32C309D-419E-4173-AB48-AAE31424D7B1}" type="sibTrans" cxnId="{B7BA1DB8-E805-4817-A92A-016288874CE3}">
      <dgm:prSet/>
      <dgm:spPr/>
      <dgm:t>
        <a:bodyPr/>
        <a:lstStyle/>
        <a:p>
          <a:endParaRPr lang="ru-RU"/>
        </a:p>
      </dgm:t>
    </dgm:pt>
    <dgm:pt modelId="{2A2BFA0F-783A-418A-B01D-A65DD748AF6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участия спортивных сборных команд района в официальных региональных спортивных, физкультурных мероприятиях</a:t>
          </a:r>
        </a:p>
        <a:p>
          <a:endParaRPr lang="ru-RU" sz="2000" b="1" baseline="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841274-3F86-4869-B6DA-F03E4A3FF69F}" type="parTrans" cxnId="{1E2B7EBC-2D3F-45C5-BF89-1475F842ACA6}">
      <dgm:prSet/>
      <dgm:spPr/>
      <dgm:t>
        <a:bodyPr/>
        <a:lstStyle/>
        <a:p>
          <a:endParaRPr lang="ru-RU"/>
        </a:p>
      </dgm:t>
    </dgm:pt>
    <dgm:pt modelId="{2FCF3056-5085-4DF3-A413-8A03F40D93A7}" type="sibTrans" cxnId="{1E2B7EBC-2D3F-45C5-BF89-1475F842ACA6}">
      <dgm:prSet/>
      <dgm:spPr/>
      <dgm:t>
        <a:bodyPr/>
        <a:lstStyle/>
        <a:p>
          <a:endParaRPr lang="ru-RU"/>
        </a:p>
      </dgm:t>
    </dgm:pt>
    <dgm:pt modelId="{9489F4CE-859E-49F6-AE17-3BCFDB3CD4D2}" type="pres">
      <dgm:prSet presAssocID="{EC0BE849-FECA-43D8-9D53-C31C6DB056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46E30-72EC-4F93-8581-F0A38CBB0BC8}" type="pres">
      <dgm:prSet presAssocID="{08FF688D-B90B-4857-B7BC-C02DFC3B0D1A}" presName="linNode" presStyleCnt="0"/>
      <dgm:spPr/>
    </dgm:pt>
    <dgm:pt modelId="{F564DF60-7D6B-4698-B1CD-0DE5DC8361A5}" type="pres">
      <dgm:prSet presAssocID="{08FF688D-B90B-4857-B7BC-C02DFC3B0D1A}" presName="parentText" presStyleLbl="node1" presStyleIdx="0" presStyleCnt="3" custScaleX="72190" custScaleY="79099" custLinFactNeighborX="2682" custLinFactNeighborY="-115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08A47-9A2F-4ED5-838D-1E7D3C9BBDC4}" type="pres">
      <dgm:prSet presAssocID="{08FF688D-B90B-4857-B7BC-C02DFC3B0D1A}" presName="descendantText" presStyleLbl="alignAccFollowNode1" presStyleIdx="0" presStyleCnt="3" custScaleX="141082" custLinFactNeighborX="-1110" custLinFactNeighborY="-1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297C5-9777-41A9-BDEF-C853C9CF6E8C}" type="pres">
      <dgm:prSet presAssocID="{8E95CC1E-3271-4D41-8F33-F17CAD10B047}" presName="sp" presStyleCnt="0"/>
      <dgm:spPr/>
    </dgm:pt>
    <dgm:pt modelId="{614F4F10-4BB3-4E36-A243-7A11BE4DFEA2}" type="pres">
      <dgm:prSet presAssocID="{71D6B863-55DF-40AF-9FBA-CE5FC9C5A710}" presName="linNode" presStyleCnt="0"/>
      <dgm:spPr/>
    </dgm:pt>
    <dgm:pt modelId="{B458C8E0-6AF8-47B2-A4DF-B5650573CA54}" type="pres">
      <dgm:prSet presAssocID="{71D6B863-55DF-40AF-9FBA-CE5FC9C5A710}" presName="parentText" presStyleLbl="node1" presStyleIdx="1" presStyleCnt="3" custScaleX="73450" custScaleY="68001" custLinFactNeighborX="-529" custLinFactNeighborY="-56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1D679-E4B5-4A67-BC6A-A9EBC2F1AAD0}" type="pres">
      <dgm:prSet presAssocID="{71D6B863-55DF-40AF-9FBA-CE5FC9C5A710}" presName="descendantText" presStyleLbl="alignAccFollowNode1" presStyleIdx="1" presStyleCnt="3" custScaleX="114211" custLinFactNeighborX="6624" custLinFactNeighborY="-4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22555-614B-4B33-B8DE-FA035E336885}" type="pres">
      <dgm:prSet presAssocID="{90399BEF-FCBB-4F8B-9F78-33534EF4BA9B}" presName="sp" presStyleCnt="0"/>
      <dgm:spPr/>
    </dgm:pt>
    <dgm:pt modelId="{AEFA0719-A608-4A4B-804C-52162CA58E92}" type="pres">
      <dgm:prSet presAssocID="{01F0394E-9DC1-4EEB-BC37-304501E4204F}" presName="linNode" presStyleCnt="0"/>
      <dgm:spPr/>
    </dgm:pt>
    <dgm:pt modelId="{F9082732-BCFD-43D8-AC85-F44672C4F8F2}" type="pres">
      <dgm:prSet presAssocID="{01F0394E-9DC1-4EEB-BC37-304501E4204F}" presName="parentText" presStyleLbl="node1" presStyleIdx="2" presStyleCnt="3" custScaleX="78689" custScaleY="64147" custLinFactNeighborX="1000" custLinFactNeighborY="-36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2EA73-3432-4A40-BDAD-F7A090F96330}" type="pres">
      <dgm:prSet presAssocID="{01F0394E-9DC1-4EEB-BC37-304501E4204F}" presName="descendantText" presStyleLbl="alignAccFollowNode1" presStyleIdx="2" presStyleCnt="3" custScaleX="123094" custLinFactNeighborX="678" custLinFactNeighborY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4DFC09-83C6-4492-B3FF-10D57473A6CA}" type="presOf" srcId="{08FF688D-B90B-4857-B7BC-C02DFC3B0D1A}" destId="{F564DF60-7D6B-4698-B1CD-0DE5DC8361A5}" srcOrd="0" destOrd="0" presId="urn:microsoft.com/office/officeart/2005/8/layout/vList5"/>
    <dgm:cxn modelId="{1096E3D4-2FB4-4C18-81B9-3BF5AE90B943}" type="presOf" srcId="{EC0BE849-FECA-43D8-9D53-C31C6DB05669}" destId="{9489F4CE-859E-49F6-AE17-3BCFDB3CD4D2}" srcOrd="0" destOrd="0" presId="urn:microsoft.com/office/officeart/2005/8/layout/vList5"/>
    <dgm:cxn modelId="{414C8EB2-3F9C-4FEF-852B-4ACFD01A0E6E}" srcId="{EC0BE849-FECA-43D8-9D53-C31C6DB05669}" destId="{08FF688D-B90B-4857-B7BC-C02DFC3B0D1A}" srcOrd="0" destOrd="0" parTransId="{86DD5A26-F720-4606-B93F-940571F5D24E}" sibTransId="{8E95CC1E-3271-4D41-8F33-F17CAD10B047}"/>
    <dgm:cxn modelId="{B7BA1DB8-E805-4817-A92A-016288874CE3}" srcId="{EC0BE849-FECA-43D8-9D53-C31C6DB05669}" destId="{01F0394E-9DC1-4EEB-BC37-304501E4204F}" srcOrd="2" destOrd="0" parTransId="{F8E91AD9-04E1-4232-A7B0-38EA28EB080E}" sibTransId="{B32C309D-419E-4173-AB48-AAE31424D7B1}"/>
    <dgm:cxn modelId="{E2CFA275-DA49-4F91-B722-EF2D88EDFA1B}" type="presOf" srcId="{2A2BFA0F-783A-418A-B01D-A65DD748AF64}" destId="{3812EA73-3432-4A40-BDAD-F7A090F96330}" srcOrd="0" destOrd="0" presId="urn:microsoft.com/office/officeart/2005/8/layout/vList5"/>
    <dgm:cxn modelId="{6C5256DA-0070-4729-A730-35DED82A1DE8}" type="presOf" srcId="{71D6B863-55DF-40AF-9FBA-CE5FC9C5A710}" destId="{B458C8E0-6AF8-47B2-A4DF-B5650573CA54}" srcOrd="0" destOrd="0" presId="urn:microsoft.com/office/officeart/2005/8/layout/vList5"/>
    <dgm:cxn modelId="{3153EEAF-838A-4E09-835D-900C7F20AFB9}" srcId="{71D6B863-55DF-40AF-9FBA-CE5FC9C5A710}" destId="{C550ACB8-72D9-484B-B3A7-7188CEE8B3CA}" srcOrd="0" destOrd="0" parTransId="{7D84ACDA-6D19-4A6C-B25C-6485BE6A6050}" sibTransId="{E2166469-1F21-4089-BE7F-01944767D82B}"/>
    <dgm:cxn modelId="{1E2B7EBC-2D3F-45C5-BF89-1475F842ACA6}" srcId="{01F0394E-9DC1-4EEB-BC37-304501E4204F}" destId="{2A2BFA0F-783A-418A-B01D-A65DD748AF64}" srcOrd="0" destOrd="0" parTransId="{62841274-3F86-4869-B6DA-F03E4A3FF69F}" sibTransId="{2FCF3056-5085-4DF3-A413-8A03F40D93A7}"/>
    <dgm:cxn modelId="{DDF4217D-6679-4C57-B5E1-71CDF905B111}" type="presOf" srcId="{C550ACB8-72D9-484B-B3A7-7188CEE8B3CA}" destId="{BBB1D679-E4B5-4A67-BC6A-A9EBC2F1AAD0}" srcOrd="0" destOrd="0" presId="urn:microsoft.com/office/officeart/2005/8/layout/vList5"/>
    <dgm:cxn modelId="{8EC9E5F1-332C-48BB-9B24-FF85C72CF85C}" type="presOf" srcId="{01F0394E-9DC1-4EEB-BC37-304501E4204F}" destId="{F9082732-BCFD-43D8-AC85-F44672C4F8F2}" srcOrd="0" destOrd="0" presId="urn:microsoft.com/office/officeart/2005/8/layout/vList5"/>
    <dgm:cxn modelId="{924C67EC-D5BB-4062-859B-9974FDCED47C}" srcId="{08FF688D-B90B-4857-B7BC-C02DFC3B0D1A}" destId="{D489DFFE-6FC8-44DB-8598-7A35B290C2C2}" srcOrd="0" destOrd="0" parTransId="{C4341906-B573-4E20-8CE5-A0CB26B24907}" sibTransId="{865E7E14-23E3-4942-98FF-46943451ACB7}"/>
    <dgm:cxn modelId="{BFC90A54-AB2C-4727-AF3C-4364E4EDFA64}" type="presOf" srcId="{D489DFFE-6FC8-44DB-8598-7A35B290C2C2}" destId="{AED08A47-9A2F-4ED5-838D-1E7D3C9BBDC4}" srcOrd="0" destOrd="0" presId="urn:microsoft.com/office/officeart/2005/8/layout/vList5"/>
    <dgm:cxn modelId="{2C90E4EA-722D-4DC3-A190-3D39E3FBECC4}" srcId="{EC0BE849-FECA-43D8-9D53-C31C6DB05669}" destId="{71D6B863-55DF-40AF-9FBA-CE5FC9C5A710}" srcOrd="1" destOrd="0" parTransId="{6265959C-FA43-4B42-8FA3-EAD270B90B52}" sibTransId="{90399BEF-FCBB-4F8B-9F78-33534EF4BA9B}"/>
    <dgm:cxn modelId="{5BBE15DB-350A-49B7-B057-3ACA3403F255}" type="presParOf" srcId="{9489F4CE-859E-49F6-AE17-3BCFDB3CD4D2}" destId="{2B346E30-72EC-4F93-8581-F0A38CBB0BC8}" srcOrd="0" destOrd="0" presId="urn:microsoft.com/office/officeart/2005/8/layout/vList5"/>
    <dgm:cxn modelId="{A1D56191-6F47-46AD-ABC3-015C8A383374}" type="presParOf" srcId="{2B346E30-72EC-4F93-8581-F0A38CBB0BC8}" destId="{F564DF60-7D6B-4698-B1CD-0DE5DC8361A5}" srcOrd="0" destOrd="0" presId="urn:microsoft.com/office/officeart/2005/8/layout/vList5"/>
    <dgm:cxn modelId="{6247BE20-225A-413C-AC4B-A000BFE07AC3}" type="presParOf" srcId="{2B346E30-72EC-4F93-8581-F0A38CBB0BC8}" destId="{AED08A47-9A2F-4ED5-838D-1E7D3C9BBDC4}" srcOrd="1" destOrd="0" presId="urn:microsoft.com/office/officeart/2005/8/layout/vList5"/>
    <dgm:cxn modelId="{3EAC1D2C-7DEC-4D8B-BEF2-C9E662421A5C}" type="presParOf" srcId="{9489F4CE-859E-49F6-AE17-3BCFDB3CD4D2}" destId="{952297C5-9777-41A9-BDEF-C853C9CF6E8C}" srcOrd="1" destOrd="0" presId="urn:microsoft.com/office/officeart/2005/8/layout/vList5"/>
    <dgm:cxn modelId="{B42AB9FC-0576-4E91-97CF-CAD5901C3DE5}" type="presParOf" srcId="{9489F4CE-859E-49F6-AE17-3BCFDB3CD4D2}" destId="{614F4F10-4BB3-4E36-A243-7A11BE4DFEA2}" srcOrd="2" destOrd="0" presId="urn:microsoft.com/office/officeart/2005/8/layout/vList5"/>
    <dgm:cxn modelId="{9A2A3A94-0CED-4814-B1CC-C44144F64DAF}" type="presParOf" srcId="{614F4F10-4BB3-4E36-A243-7A11BE4DFEA2}" destId="{B458C8E0-6AF8-47B2-A4DF-B5650573CA54}" srcOrd="0" destOrd="0" presId="urn:microsoft.com/office/officeart/2005/8/layout/vList5"/>
    <dgm:cxn modelId="{B2F441A1-9408-4A5D-8E04-02B6D91BBF5D}" type="presParOf" srcId="{614F4F10-4BB3-4E36-A243-7A11BE4DFEA2}" destId="{BBB1D679-E4B5-4A67-BC6A-A9EBC2F1AAD0}" srcOrd="1" destOrd="0" presId="urn:microsoft.com/office/officeart/2005/8/layout/vList5"/>
    <dgm:cxn modelId="{B8EF9155-FCFF-46AE-B6FD-E955E4F91A95}" type="presParOf" srcId="{9489F4CE-859E-49F6-AE17-3BCFDB3CD4D2}" destId="{74A22555-614B-4B33-B8DE-FA035E336885}" srcOrd="3" destOrd="0" presId="urn:microsoft.com/office/officeart/2005/8/layout/vList5"/>
    <dgm:cxn modelId="{41392B74-8945-4B33-8CE6-615759C67ED5}" type="presParOf" srcId="{9489F4CE-859E-49F6-AE17-3BCFDB3CD4D2}" destId="{AEFA0719-A608-4A4B-804C-52162CA58E92}" srcOrd="4" destOrd="0" presId="urn:microsoft.com/office/officeart/2005/8/layout/vList5"/>
    <dgm:cxn modelId="{4D024045-7455-472D-8E27-6CF5F2D47D3D}" type="presParOf" srcId="{AEFA0719-A608-4A4B-804C-52162CA58E92}" destId="{F9082732-BCFD-43D8-AC85-F44672C4F8F2}" srcOrd="0" destOrd="0" presId="urn:microsoft.com/office/officeart/2005/8/layout/vList5"/>
    <dgm:cxn modelId="{3694A0D4-40BA-469F-8E82-1C655D7E96FD}" type="presParOf" srcId="{AEFA0719-A608-4A4B-804C-52162CA58E92}" destId="{3812EA73-3432-4A40-BDAD-F7A090F96330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01A8EB-6836-4401-ABAF-D212EBBC73D0}" type="doc">
      <dgm:prSet loTypeId="urn:microsoft.com/office/officeart/2005/8/layout/hierarchy4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4B5CDE-B99A-49AD-B0BA-48A56DE1D9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cs typeface="Aharoni" panose="02010803020104030203" pitchFamily="2" charset="-79"/>
            </a:rPr>
            <a:t>Нецелевая финансовая помощь</a:t>
          </a:r>
          <a:endParaRPr lang="ru-RU" sz="2000" b="1" dirty="0">
            <a:solidFill>
              <a:srgbClr val="002060"/>
            </a:solidFill>
            <a:cs typeface="Aharoni" panose="02010803020104030203" pitchFamily="2" charset="-79"/>
          </a:endParaRPr>
        </a:p>
      </dgm:t>
    </dgm:pt>
    <dgm:pt modelId="{62BF3FA0-2FA0-4A4B-857B-9EB252B175E0}" type="parTrans" cxnId="{79FF6CC5-2274-4F1F-B7E3-CBB107810954}">
      <dgm:prSet/>
      <dgm:spPr/>
      <dgm:t>
        <a:bodyPr/>
        <a:lstStyle/>
        <a:p>
          <a:endParaRPr lang="ru-RU"/>
        </a:p>
      </dgm:t>
    </dgm:pt>
    <dgm:pt modelId="{889627FD-2382-4AFC-9BD2-AF2DDA56DF36}" type="sibTrans" cxnId="{79FF6CC5-2274-4F1F-B7E3-CBB107810954}">
      <dgm:prSet/>
      <dgm:spPr/>
      <dgm:t>
        <a:bodyPr/>
        <a:lstStyle/>
        <a:p>
          <a:endParaRPr lang="ru-RU"/>
        </a:p>
      </dgm:t>
    </dgm:pt>
    <dgm:pt modelId="{62A68688-5A83-4473-B7C0-33AC164AEC8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Дотация на выравнивание бюджетной обеспеченности </a:t>
          </a:r>
        </a:p>
        <a:p>
          <a:r>
            <a:rPr lang="ru-RU" sz="1600" b="1" dirty="0" smtClean="0">
              <a:solidFill>
                <a:srgbClr val="002060"/>
              </a:solidFill>
            </a:rPr>
            <a:t>93 882 </a:t>
          </a:r>
        </a:p>
        <a:p>
          <a:r>
            <a:rPr lang="ru-RU" sz="1600" b="1" dirty="0" smtClean="0">
              <a:solidFill>
                <a:srgbClr val="002060"/>
              </a:solidFill>
            </a:rPr>
            <a:t>т. руб.</a:t>
          </a:r>
          <a:endParaRPr lang="ru-RU" sz="1600" b="1" dirty="0">
            <a:solidFill>
              <a:srgbClr val="002060"/>
            </a:solidFill>
          </a:endParaRPr>
        </a:p>
      </dgm:t>
    </dgm:pt>
    <dgm:pt modelId="{9F17F5E8-F71C-4BA7-8D25-15041BE6DC1A}" type="parTrans" cxnId="{05321BCC-F912-43F4-8F40-923BCFCB7A3A}">
      <dgm:prSet/>
      <dgm:spPr/>
      <dgm:t>
        <a:bodyPr/>
        <a:lstStyle/>
        <a:p>
          <a:endParaRPr lang="ru-RU"/>
        </a:p>
      </dgm:t>
    </dgm:pt>
    <dgm:pt modelId="{6D4CD22C-86AB-42A1-9A77-FCA51035DB83}" type="sibTrans" cxnId="{05321BCC-F912-43F4-8F40-923BCFCB7A3A}">
      <dgm:prSet/>
      <dgm:spPr/>
      <dgm:t>
        <a:bodyPr/>
        <a:lstStyle/>
        <a:p>
          <a:endParaRPr lang="ru-RU"/>
        </a:p>
      </dgm:t>
    </dgm:pt>
    <dgm:pt modelId="{947EE7C6-E786-4289-AEB3-50DBAF0B2F4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Дотация из областного бюджета на поддержку мер по обеспечению сбалансированности местных бюджетов 28 583 </a:t>
          </a:r>
          <a:r>
            <a:rPr lang="ru-RU" sz="1600" b="1" dirty="0" err="1" smtClean="0">
              <a:solidFill>
                <a:srgbClr val="002060"/>
              </a:solidFill>
            </a:rPr>
            <a:t>т.руб</a:t>
          </a:r>
          <a:r>
            <a:rPr lang="ru-RU" sz="1600" b="1" dirty="0" smtClean="0">
              <a:solidFill>
                <a:srgbClr val="002060"/>
              </a:solidFill>
            </a:rPr>
            <a:t>.</a:t>
          </a:r>
          <a:endParaRPr lang="ru-RU" sz="1600" b="1" dirty="0">
            <a:solidFill>
              <a:srgbClr val="002060"/>
            </a:solidFill>
          </a:endParaRPr>
        </a:p>
      </dgm:t>
    </dgm:pt>
    <dgm:pt modelId="{0D47D101-D05F-4906-B17B-E2E431DAEBCC}" type="parTrans" cxnId="{A7013AFC-F140-42A6-B8DF-4561040DC167}">
      <dgm:prSet/>
      <dgm:spPr/>
      <dgm:t>
        <a:bodyPr/>
        <a:lstStyle/>
        <a:p>
          <a:endParaRPr lang="ru-RU"/>
        </a:p>
      </dgm:t>
    </dgm:pt>
    <dgm:pt modelId="{509C331B-E822-4162-AD45-ABEB0584E78D}" type="sibTrans" cxnId="{A7013AFC-F140-42A6-B8DF-4561040DC167}">
      <dgm:prSet/>
      <dgm:spPr/>
      <dgm:t>
        <a:bodyPr/>
        <a:lstStyle/>
        <a:p>
          <a:endParaRPr lang="ru-RU"/>
        </a:p>
      </dgm:t>
    </dgm:pt>
    <dgm:pt modelId="{B142D97E-928F-4D00-8EF8-E0BE458E23B2}" type="pres">
      <dgm:prSet presAssocID="{1001A8EB-6836-4401-ABAF-D212EBBC73D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965142-F3D3-4A0F-9F64-C4C58A3CDE3B}" type="pres">
      <dgm:prSet presAssocID="{D64B5CDE-B99A-49AD-B0BA-48A56DE1D988}" presName="vertOne" presStyleCnt="0"/>
      <dgm:spPr/>
    </dgm:pt>
    <dgm:pt modelId="{A191E779-3933-4BDA-94E7-E74FA3BAB88F}" type="pres">
      <dgm:prSet presAssocID="{D64B5CDE-B99A-49AD-B0BA-48A56DE1D988}" presName="txOne" presStyleLbl="node0" presStyleIdx="0" presStyleCnt="1" custScaleX="100176" custScaleY="87581" custLinFactY="-12228" custLinFactNeighborX="-4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3590F2-877E-4EE7-8A21-E91ADA2E5D97}" type="pres">
      <dgm:prSet presAssocID="{D64B5CDE-B99A-49AD-B0BA-48A56DE1D988}" presName="parTransOne" presStyleCnt="0"/>
      <dgm:spPr/>
    </dgm:pt>
    <dgm:pt modelId="{DBB3CA34-F1DB-4E11-A035-2BCD8C6F3601}" type="pres">
      <dgm:prSet presAssocID="{D64B5CDE-B99A-49AD-B0BA-48A56DE1D988}" presName="horzOne" presStyleCnt="0"/>
      <dgm:spPr/>
    </dgm:pt>
    <dgm:pt modelId="{386C6BD7-0534-41B5-AFAC-F50A3957B55F}" type="pres">
      <dgm:prSet presAssocID="{62A68688-5A83-4473-B7C0-33AC164AEC80}" presName="vertTwo" presStyleCnt="0"/>
      <dgm:spPr/>
    </dgm:pt>
    <dgm:pt modelId="{3EDB4AB9-AEBC-4A8B-ADD1-E65BE5F85566}" type="pres">
      <dgm:prSet presAssocID="{62A68688-5A83-4473-B7C0-33AC164AEC80}" presName="txTwo" presStyleLbl="node2" presStyleIdx="0" presStyleCnt="2" custScaleX="113049" custScaleY="512168" custLinFactNeighborX="364" custLinFactNeighborY="110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8134CD-47F8-4014-9B77-AFB643613979}" type="pres">
      <dgm:prSet presAssocID="{62A68688-5A83-4473-B7C0-33AC164AEC80}" presName="horzTwo" presStyleCnt="0"/>
      <dgm:spPr/>
    </dgm:pt>
    <dgm:pt modelId="{98D98780-321A-4DC9-8F46-0E8253C1A4DB}" type="pres">
      <dgm:prSet presAssocID="{6D4CD22C-86AB-42A1-9A77-FCA51035DB83}" presName="sibSpaceTwo" presStyleCnt="0"/>
      <dgm:spPr/>
    </dgm:pt>
    <dgm:pt modelId="{E3EAD151-ED6A-4550-A538-096AA029E129}" type="pres">
      <dgm:prSet presAssocID="{947EE7C6-E786-4289-AEB3-50DBAF0B2F41}" presName="vertTwo" presStyleCnt="0"/>
      <dgm:spPr/>
    </dgm:pt>
    <dgm:pt modelId="{F895D210-2517-48D4-87D5-6A52A198107F}" type="pres">
      <dgm:prSet presAssocID="{947EE7C6-E786-4289-AEB3-50DBAF0B2F41}" presName="txTwo" presStyleLbl="node2" presStyleIdx="1" presStyleCnt="2" custScaleX="130416" custScaleY="487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D3FFF1-1634-4B74-92A9-A6E303F59A80}" type="pres">
      <dgm:prSet presAssocID="{947EE7C6-E786-4289-AEB3-50DBAF0B2F41}" presName="horzTwo" presStyleCnt="0"/>
      <dgm:spPr/>
    </dgm:pt>
  </dgm:ptLst>
  <dgm:cxnLst>
    <dgm:cxn modelId="{79FF6CC5-2274-4F1F-B7E3-CBB107810954}" srcId="{1001A8EB-6836-4401-ABAF-D212EBBC73D0}" destId="{D64B5CDE-B99A-49AD-B0BA-48A56DE1D988}" srcOrd="0" destOrd="0" parTransId="{62BF3FA0-2FA0-4A4B-857B-9EB252B175E0}" sibTransId="{889627FD-2382-4AFC-9BD2-AF2DDA56DF36}"/>
    <dgm:cxn modelId="{E09E6AE4-669F-41A8-A6A0-F71E1530DC2C}" type="presOf" srcId="{947EE7C6-E786-4289-AEB3-50DBAF0B2F41}" destId="{F895D210-2517-48D4-87D5-6A52A198107F}" srcOrd="0" destOrd="0" presId="urn:microsoft.com/office/officeart/2005/8/layout/hierarchy4"/>
    <dgm:cxn modelId="{FA960E82-B777-4F43-83A8-94F04B324ECD}" type="presOf" srcId="{1001A8EB-6836-4401-ABAF-D212EBBC73D0}" destId="{B142D97E-928F-4D00-8EF8-E0BE458E23B2}" srcOrd="0" destOrd="0" presId="urn:microsoft.com/office/officeart/2005/8/layout/hierarchy4"/>
    <dgm:cxn modelId="{534000A5-701F-4DF6-B4D1-0F702E5A8A63}" type="presOf" srcId="{62A68688-5A83-4473-B7C0-33AC164AEC80}" destId="{3EDB4AB9-AEBC-4A8B-ADD1-E65BE5F85566}" srcOrd="0" destOrd="0" presId="urn:microsoft.com/office/officeart/2005/8/layout/hierarchy4"/>
    <dgm:cxn modelId="{05321BCC-F912-43F4-8F40-923BCFCB7A3A}" srcId="{D64B5CDE-B99A-49AD-B0BA-48A56DE1D988}" destId="{62A68688-5A83-4473-B7C0-33AC164AEC80}" srcOrd="0" destOrd="0" parTransId="{9F17F5E8-F71C-4BA7-8D25-15041BE6DC1A}" sibTransId="{6D4CD22C-86AB-42A1-9A77-FCA51035DB83}"/>
    <dgm:cxn modelId="{4D926645-3848-4C94-B333-5E72F0E19446}" type="presOf" srcId="{D64B5CDE-B99A-49AD-B0BA-48A56DE1D988}" destId="{A191E779-3933-4BDA-94E7-E74FA3BAB88F}" srcOrd="0" destOrd="0" presId="urn:microsoft.com/office/officeart/2005/8/layout/hierarchy4"/>
    <dgm:cxn modelId="{A7013AFC-F140-42A6-B8DF-4561040DC167}" srcId="{D64B5CDE-B99A-49AD-B0BA-48A56DE1D988}" destId="{947EE7C6-E786-4289-AEB3-50DBAF0B2F41}" srcOrd="1" destOrd="0" parTransId="{0D47D101-D05F-4906-B17B-E2E431DAEBCC}" sibTransId="{509C331B-E822-4162-AD45-ABEB0584E78D}"/>
    <dgm:cxn modelId="{A5EAE4EC-8B1A-48DB-B869-30FF204B2F93}" type="presParOf" srcId="{B142D97E-928F-4D00-8EF8-E0BE458E23B2}" destId="{00965142-F3D3-4A0F-9F64-C4C58A3CDE3B}" srcOrd="0" destOrd="0" presId="urn:microsoft.com/office/officeart/2005/8/layout/hierarchy4"/>
    <dgm:cxn modelId="{4BE533AF-5A68-44BC-BBB2-4626DCADA0AB}" type="presParOf" srcId="{00965142-F3D3-4A0F-9F64-C4C58A3CDE3B}" destId="{A191E779-3933-4BDA-94E7-E74FA3BAB88F}" srcOrd="0" destOrd="0" presId="urn:microsoft.com/office/officeart/2005/8/layout/hierarchy4"/>
    <dgm:cxn modelId="{D7BF4049-F2D0-41CB-8974-91F139A5D8AB}" type="presParOf" srcId="{00965142-F3D3-4A0F-9F64-C4C58A3CDE3B}" destId="{513590F2-877E-4EE7-8A21-E91ADA2E5D97}" srcOrd="1" destOrd="0" presId="urn:microsoft.com/office/officeart/2005/8/layout/hierarchy4"/>
    <dgm:cxn modelId="{33D1E0BB-D4A0-4D0F-81BA-C7ECF4B05078}" type="presParOf" srcId="{00965142-F3D3-4A0F-9F64-C4C58A3CDE3B}" destId="{DBB3CA34-F1DB-4E11-A035-2BCD8C6F3601}" srcOrd="2" destOrd="0" presId="urn:microsoft.com/office/officeart/2005/8/layout/hierarchy4"/>
    <dgm:cxn modelId="{BB1CDF6E-6540-4781-B85B-9251858A1590}" type="presParOf" srcId="{DBB3CA34-F1DB-4E11-A035-2BCD8C6F3601}" destId="{386C6BD7-0534-41B5-AFAC-F50A3957B55F}" srcOrd="0" destOrd="0" presId="urn:microsoft.com/office/officeart/2005/8/layout/hierarchy4"/>
    <dgm:cxn modelId="{E80D8BA5-9DA5-4348-A291-C77D480D976A}" type="presParOf" srcId="{386C6BD7-0534-41B5-AFAC-F50A3957B55F}" destId="{3EDB4AB9-AEBC-4A8B-ADD1-E65BE5F85566}" srcOrd="0" destOrd="0" presId="urn:microsoft.com/office/officeart/2005/8/layout/hierarchy4"/>
    <dgm:cxn modelId="{ACF558B2-29E2-4C7A-8070-E7E3C779DFA7}" type="presParOf" srcId="{386C6BD7-0534-41B5-AFAC-F50A3957B55F}" destId="{A38134CD-47F8-4014-9B77-AFB643613979}" srcOrd="1" destOrd="0" presId="urn:microsoft.com/office/officeart/2005/8/layout/hierarchy4"/>
    <dgm:cxn modelId="{67E97EE9-0053-4270-A75B-58A8CB6C146A}" type="presParOf" srcId="{DBB3CA34-F1DB-4E11-A035-2BCD8C6F3601}" destId="{98D98780-321A-4DC9-8F46-0E8253C1A4DB}" srcOrd="1" destOrd="0" presId="urn:microsoft.com/office/officeart/2005/8/layout/hierarchy4"/>
    <dgm:cxn modelId="{7B3D3412-5AC9-4CAB-B7C2-8BDBC8331B41}" type="presParOf" srcId="{DBB3CA34-F1DB-4E11-A035-2BCD8C6F3601}" destId="{E3EAD151-ED6A-4550-A538-096AA029E129}" srcOrd="2" destOrd="0" presId="urn:microsoft.com/office/officeart/2005/8/layout/hierarchy4"/>
    <dgm:cxn modelId="{CFF115AA-2B9C-45B6-94FF-51662A21886A}" type="presParOf" srcId="{E3EAD151-ED6A-4550-A538-096AA029E129}" destId="{F895D210-2517-48D4-87D5-6A52A198107F}" srcOrd="0" destOrd="0" presId="urn:microsoft.com/office/officeart/2005/8/layout/hierarchy4"/>
    <dgm:cxn modelId="{35FBD99D-A2DA-4A84-8EE8-21A92FF7D1DA}" type="presParOf" srcId="{E3EAD151-ED6A-4550-A538-096AA029E129}" destId="{59D3FFF1-1634-4B74-92A9-A6E303F59A80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E4AAC7-3532-44B1-96A3-957D40B0D81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A42324-2BDB-4528-AE54-F45A02492D2D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подраздел  0102 Функционирование высшего должностного лица </a:t>
          </a:r>
          <a:r>
            <a:rPr lang="ru-RU" sz="2000" smtClean="0"/>
            <a:t>1 432,262 </a:t>
          </a:r>
          <a:r>
            <a:rPr lang="ru-RU" sz="2000" dirty="0" smtClean="0"/>
            <a:t>тыс. руб.</a:t>
          </a:r>
          <a:endParaRPr lang="ru-RU" sz="2000" dirty="0"/>
        </a:p>
      </dgm:t>
    </dgm:pt>
    <dgm:pt modelId="{B883D4E0-A383-47B5-A055-5106D8307072}" type="parTrans" cxnId="{CA74ADB6-C793-45B5-A70C-57F831690688}">
      <dgm:prSet/>
      <dgm:spPr/>
      <dgm:t>
        <a:bodyPr/>
        <a:lstStyle/>
        <a:p>
          <a:endParaRPr lang="ru-RU"/>
        </a:p>
      </dgm:t>
    </dgm:pt>
    <dgm:pt modelId="{E8C9EBE0-F321-4DF1-93EE-6B32EC1459D5}" type="sibTrans" cxnId="{CA74ADB6-C793-45B5-A70C-57F831690688}">
      <dgm:prSet/>
      <dgm:spPr/>
      <dgm:t>
        <a:bodyPr/>
        <a:lstStyle/>
        <a:p>
          <a:endParaRPr lang="ru-RU"/>
        </a:p>
      </dgm:t>
    </dgm:pt>
    <dgm:pt modelId="{3FF5F5D7-3417-4588-AA03-3F74973AA1AB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i="1" dirty="0" smtClean="0">
              <a:latin typeface="Cambria" panose="02040503050406030204" pitchFamily="18" charset="0"/>
            </a:rPr>
            <a:t>подраздел 0103   Функционирование представительных органов муниципальных образован</a:t>
          </a:r>
          <a:r>
            <a:rPr lang="ru-RU" sz="2000" dirty="0" smtClean="0">
              <a:latin typeface="Cambria" panose="02040503050406030204" pitchFamily="18" charset="0"/>
            </a:rPr>
            <a:t>ий </a:t>
          </a:r>
          <a:r>
            <a:rPr lang="ru-RU" sz="2000" dirty="0" smtClean="0"/>
            <a:t>1 750,268 тыс. руб.</a:t>
          </a:r>
          <a:endParaRPr lang="ru-RU" sz="2000" dirty="0"/>
        </a:p>
      </dgm:t>
    </dgm:pt>
    <dgm:pt modelId="{3F8F5FB8-9530-460A-B0B8-91EBAF42B186}" type="parTrans" cxnId="{702961AF-F8FE-44B1-A387-32B666B6A7A6}">
      <dgm:prSet/>
      <dgm:spPr/>
      <dgm:t>
        <a:bodyPr/>
        <a:lstStyle/>
        <a:p>
          <a:endParaRPr lang="ru-RU"/>
        </a:p>
      </dgm:t>
    </dgm:pt>
    <dgm:pt modelId="{1C60429C-04B6-40A9-9072-FECF1E5FE5BD}" type="sibTrans" cxnId="{702961AF-F8FE-44B1-A387-32B666B6A7A6}">
      <dgm:prSet/>
      <dgm:spPr/>
      <dgm:t>
        <a:bodyPr/>
        <a:lstStyle/>
        <a:p>
          <a:endParaRPr lang="ru-RU"/>
        </a:p>
      </dgm:t>
    </dgm:pt>
    <dgm:pt modelId="{7EC5567E-D356-491B-BF9A-8F9CADBD01C6}">
      <dgm:prSet custT="1"/>
      <dgm:spPr>
        <a:solidFill>
          <a:srgbClr val="7030A0"/>
        </a:solidFill>
      </dgm:spPr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подраздел 0104 Функционирование местных администраций   </a:t>
          </a:r>
        </a:p>
        <a:p>
          <a:r>
            <a:rPr lang="ru-RU" sz="2000" dirty="0" smtClean="0">
              <a:latin typeface="Cambria" panose="02040503050406030204" pitchFamily="18" charset="0"/>
            </a:rPr>
            <a:t> </a:t>
          </a:r>
          <a:r>
            <a:rPr lang="ru-RU" sz="2000" dirty="0" smtClean="0"/>
            <a:t>26 495,9 тыс. руб.</a:t>
          </a:r>
          <a:endParaRPr lang="ru-RU" sz="2000" dirty="0">
            <a:latin typeface="Cambria" panose="02040503050406030204" pitchFamily="18" charset="0"/>
          </a:endParaRPr>
        </a:p>
      </dgm:t>
    </dgm:pt>
    <dgm:pt modelId="{BAFF2672-1720-4978-904B-1268FFF74664}" type="parTrans" cxnId="{946237F3-1A34-4084-AAE1-EA2900FBE390}">
      <dgm:prSet/>
      <dgm:spPr/>
      <dgm:t>
        <a:bodyPr/>
        <a:lstStyle/>
        <a:p>
          <a:endParaRPr lang="ru-RU"/>
        </a:p>
      </dgm:t>
    </dgm:pt>
    <dgm:pt modelId="{D32E81C3-95B2-4C20-8A6E-1315D53F9DD2}" type="sibTrans" cxnId="{946237F3-1A34-4084-AAE1-EA2900FBE390}">
      <dgm:prSet/>
      <dgm:spPr/>
      <dgm:t>
        <a:bodyPr/>
        <a:lstStyle/>
        <a:p>
          <a:endParaRPr lang="ru-RU"/>
        </a:p>
      </dgm:t>
    </dgm:pt>
    <dgm:pt modelId="{D9FC4B0C-07E3-42F3-BADB-6021BBAE4A21}">
      <dgm:prSet phldrT="[Текст]"/>
      <dgm:spPr/>
      <dgm:t>
        <a:bodyPr/>
        <a:lstStyle/>
        <a:p>
          <a:r>
            <a:rPr lang="ru-RU" dirty="0" smtClean="0"/>
            <a:t>Оплата труда</a:t>
          </a:r>
          <a:endParaRPr lang="ru-RU" dirty="0"/>
        </a:p>
      </dgm:t>
    </dgm:pt>
    <dgm:pt modelId="{496AA92E-F375-48B8-BD79-0747C4471F7A}" type="sibTrans" cxnId="{CDBB872A-DACB-46B1-9FFC-2CF4F3D36E07}">
      <dgm:prSet/>
      <dgm:spPr/>
      <dgm:t>
        <a:bodyPr/>
        <a:lstStyle/>
        <a:p>
          <a:endParaRPr lang="ru-RU"/>
        </a:p>
      </dgm:t>
    </dgm:pt>
    <dgm:pt modelId="{E9926B4D-5A5F-4CF3-8DB1-0CFF545249ED}" type="parTrans" cxnId="{CDBB872A-DACB-46B1-9FFC-2CF4F3D36E07}">
      <dgm:prSet/>
      <dgm:spPr/>
      <dgm:t>
        <a:bodyPr/>
        <a:lstStyle/>
        <a:p>
          <a:endParaRPr lang="ru-RU"/>
        </a:p>
      </dgm:t>
    </dgm:pt>
    <dgm:pt modelId="{08914A2B-D57F-4F60-B90B-3B5CB675F0B7}">
      <dgm:prSet phldrT="[Текст]"/>
      <dgm:spPr/>
      <dgm:t>
        <a:bodyPr/>
        <a:lstStyle/>
        <a:p>
          <a:r>
            <a:rPr lang="ru-RU" dirty="0" smtClean="0"/>
            <a:t>Оплата труда 1 559 тыс. руб.</a:t>
          </a:r>
          <a:endParaRPr lang="ru-RU" dirty="0"/>
        </a:p>
      </dgm:t>
    </dgm:pt>
    <dgm:pt modelId="{BC892BC7-B3E1-4F86-8525-A045C8525838}" type="parTrans" cxnId="{A4730BEE-4B8D-4835-9483-DBD0C93D8CA7}">
      <dgm:prSet/>
      <dgm:spPr/>
      <dgm:t>
        <a:bodyPr/>
        <a:lstStyle/>
        <a:p>
          <a:endParaRPr lang="ru-RU"/>
        </a:p>
      </dgm:t>
    </dgm:pt>
    <dgm:pt modelId="{80C7E9B5-089D-48A0-A152-6A258A1821F7}" type="sibTrans" cxnId="{A4730BEE-4B8D-4835-9483-DBD0C93D8CA7}">
      <dgm:prSet/>
      <dgm:spPr/>
      <dgm:t>
        <a:bodyPr/>
        <a:lstStyle/>
        <a:p>
          <a:endParaRPr lang="ru-RU"/>
        </a:p>
      </dgm:t>
    </dgm:pt>
    <dgm:pt modelId="{3D77AC06-E61B-4954-AAB3-17E245773D7A}">
      <dgm:prSet phldrT="[Текст]"/>
      <dgm:spPr/>
      <dgm:t>
        <a:bodyPr/>
        <a:lstStyle/>
        <a:p>
          <a:r>
            <a:rPr lang="ru-RU" dirty="0" smtClean="0"/>
            <a:t>Канцелярские товары, почетные грамоты</a:t>
          </a:r>
          <a:endParaRPr lang="ru-RU" dirty="0"/>
        </a:p>
      </dgm:t>
    </dgm:pt>
    <dgm:pt modelId="{314EFCE5-7DB0-43B3-A447-E87F4B729283}" type="parTrans" cxnId="{1D163790-14E1-485E-96E0-EC62CFD5C24E}">
      <dgm:prSet/>
      <dgm:spPr/>
      <dgm:t>
        <a:bodyPr/>
        <a:lstStyle/>
        <a:p>
          <a:endParaRPr lang="ru-RU"/>
        </a:p>
      </dgm:t>
    </dgm:pt>
    <dgm:pt modelId="{30424A87-D7B8-447B-8E3D-3BB783528377}" type="sibTrans" cxnId="{1D163790-14E1-485E-96E0-EC62CFD5C24E}">
      <dgm:prSet/>
      <dgm:spPr/>
      <dgm:t>
        <a:bodyPr/>
        <a:lstStyle/>
        <a:p>
          <a:endParaRPr lang="ru-RU"/>
        </a:p>
      </dgm:t>
    </dgm:pt>
    <dgm:pt modelId="{39473FF6-2335-4503-991A-C2DC6A54EB83}">
      <dgm:prSet/>
      <dgm:spPr/>
      <dgm:t>
        <a:bodyPr/>
        <a:lstStyle/>
        <a:p>
          <a:endParaRPr lang="ru-RU" dirty="0">
            <a:latin typeface="Cambria" panose="02040503050406030204" pitchFamily="18" charset="0"/>
          </a:endParaRPr>
        </a:p>
      </dgm:t>
    </dgm:pt>
    <dgm:pt modelId="{C117A4E9-4B09-4801-A6A6-E51C10335DF0}" type="parTrans" cxnId="{5EA9FCEE-AF34-4517-ACB9-A3F28D6D7839}">
      <dgm:prSet/>
      <dgm:spPr/>
      <dgm:t>
        <a:bodyPr/>
        <a:lstStyle/>
        <a:p>
          <a:endParaRPr lang="ru-RU"/>
        </a:p>
      </dgm:t>
    </dgm:pt>
    <dgm:pt modelId="{12A24B32-5226-4586-ADB0-465C8B30099A}" type="sibTrans" cxnId="{5EA9FCEE-AF34-4517-ACB9-A3F28D6D7839}">
      <dgm:prSet/>
      <dgm:spPr/>
      <dgm:t>
        <a:bodyPr/>
        <a:lstStyle/>
        <a:p>
          <a:endParaRPr lang="ru-RU"/>
        </a:p>
      </dgm:t>
    </dgm:pt>
    <dgm:pt modelId="{272CC629-178C-4EC3-83AF-E02C331AEB84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Оплата труда местный бюджет 17 706,7 тыс. руб.</a:t>
          </a:r>
          <a:endParaRPr lang="ru-RU" dirty="0">
            <a:latin typeface="Cambria" panose="02040503050406030204" pitchFamily="18" charset="0"/>
          </a:endParaRPr>
        </a:p>
      </dgm:t>
    </dgm:pt>
    <dgm:pt modelId="{1EA0FFC9-C106-414F-A6F7-68DB860CD91A}" type="parTrans" cxnId="{13D6AD97-3966-4E77-88C9-475595E90388}">
      <dgm:prSet/>
      <dgm:spPr/>
      <dgm:t>
        <a:bodyPr/>
        <a:lstStyle/>
        <a:p>
          <a:endParaRPr lang="ru-RU"/>
        </a:p>
      </dgm:t>
    </dgm:pt>
    <dgm:pt modelId="{E87A90DB-9EA4-4B8A-A47B-C9D41FF9D181}" type="sibTrans" cxnId="{13D6AD97-3966-4E77-88C9-475595E90388}">
      <dgm:prSet/>
      <dgm:spPr/>
      <dgm:t>
        <a:bodyPr/>
        <a:lstStyle/>
        <a:p>
          <a:endParaRPr lang="ru-RU"/>
        </a:p>
      </dgm:t>
    </dgm:pt>
    <dgm:pt modelId="{38834CA8-FCC6-4C0F-A691-0F827CFE2D77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Субвенция(деятельность административной комиссии, хранение комплектование, учет архивных документов 65,5 тыс. р., регулирование тарифов 17,1 тыс. руб., обеспечение деятельности комиссии по делам несовершеннолетних 502,5 тыс. руб.,  организация деятельности по опеке и попечительству  3 096,1 тыс. руб. </a:t>
          </a:r>
          <a:endParaRPr lang="ru-RU" dirty="0">
            <a:latin typeface="Cambria" panose="02040503050406030204" pitchFamily="18" charset="0"/>
          </a:endParaRPr>
        </a:p>
      </dgm:t>
    </dgm:pt>
    <dgm:pt modelId="{B595A885-C829-4156-B043-5E6D6B36B12D}" type="parTrans" cxnId="{31DCB712-C1BE-4BDF-95C3-881E195B9C07}">
      <dgm:prSet/>
      <dgm:spPr/>
      <dgm:t>
        <a:bodyPr/>
        <a:lstStyle/>
        <a:p>
          <a:endParaRPr lang="ru-RU"/>
        </a:p>
      </dgm:t>
    </dgm:pt>
    <dgm:pt modelId="{EC506F47-0380-48B2-AA1B-03176F78ECC1}" type="sibTrans" cxnId="{31DCB712-C1BE-4BDF-95C3-881E195B9C07}">
      <dgm:prSet/>
      <dgm:spPr/>
      <dgm:t>
        <a:bodyPr/>
        <a:lstStyle/>
        <a:p>
          <a:endParaRPr lang="ru-RU"/>
        </a:p>
      </dgm:t>
    </dgm:pt>
    <dgm:pt modelId="{3F0E8DCF-3825-4332-A80E-0D2A6285E5E6}" type="pres">
      <dgm:prSet presAssocID="{5DE4AAC7-3532-44B1-96A3-957D40B0D8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91FC4E-EE81-4D3D-883D-E8D780A0C866}" type="pres">
      <dgm:prSet presAssocID="{4CA42324-2BDB-4528-AE54-F45A02492D2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9C37E-DC16-4ECE-B3B4-13D2601416AC}" type="pres">
      <dgm:prSet presAssocID="{4CA42324-2BDB-4528-AE54-F45A02492D2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2F10D-AF2D-4151-92F7-BD4832AAEDC8}" type="pres">
      <dgm:prSet presAssocID="{3FF5F5D7-3417-4588-AA03-3F74973AA1A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39A48-3B64-430F-8513-8A45C57E06FE}" type="pres">
      <dgm:prSet presAssocID="{3FF5F5D7-3417-4588-AA03-3F74973AA1A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B0D09-B606-464B-BABB-4859B664EF92}" type="pres">
      <dgm:prSet presAssocID="{7EC5567E-D356-491B-BF9A-8F9CADBD01C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EA3BF-FD3D-4AAE-98FB-5F6B2987022F}" type="pres">
      <dgm:prSet presAssocID="{7EC5567E-D356-491B-BF9A-8F9CADBD01C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BB872A-DACB-46B1-9FFC-2CF4F3D36E07}" srcId="{4CA42324-2BDB-4528-AE54-F45A02492D2D}" destId="{D9FC4B0C-07E3-42F3-BADB-6021BBAE4A21}" srcOrd="0" destOrd="0" parTransId="{E9926B4D-5A5F-4CF3-8DB1-0CFF545249ED}" sibTransId="{496AA92E-F375-48B8-BD79-0747C4471F7A}"/>
    <dgm:cxn modelId="{25C3AD21-82D4-44E9-83C5-CDD3D05344AC}" type="presOf" srcId="{08914A2B-D57F-4F60-B90B-3B5CB675F0B7}" destId="{16B39A48-3B64-430F-8513-8A45C57E06FE}" srcOrd="0" destOrd="0" presId="urn:microsoft.com/office/officeart/2005/8/layout/vList2"/>
    <dgm:cxn modelId="{72FD673A-94C5-46E7-8613-B47E443963F9}" type="presOf" srcId="{5DE4AAC7-3532-44B1-96A3-957D40B0D81C}" destId="{3F0E8DCF-3825-4332-A80E-0D2A6285E5E6}" srcOrd="0" destOrd="0" presId="urn:microsoft.com/office/officeart/2005/8/layout/vList2"/>
    <dgm:cxn modelId="{946237F3-1A34-4084-AAE1-EA2900FBE390}" srcId="{5DE4AAC7-3532-44B1-96A3-957D40B0D81C}" destId="{7EC5567E-D356-491B-BF9A-8F9CADBD01C6}" srcOrd="2" destOrd="0" parTransId="{BAFF2672-1720-4978-904B-1268FFF74664}" sibTransId="{D32E81C3-95B2-4C20-8A6E-1315D53F9DD2}"/>
    <dgm:cxn modelId="{5EA9FCEE-AF34-4517-ACB9-A3F28D6D7839}" srcId="{3D77AC06-E61B-4954-AAB3-17E245773D7A}" destId="{39473FF6-2335-4503-991A-C2DC6A54EB83}" srcOrd="0" destOrd="0" parTransId="{C117A4E9-4B09-4801-A6A6-E51C10335DF0}" sibTransId="{12A24B32-5226-4586-ADB0-465C8B30099A}"/>
    <dgm:cxn modelId="{53354827-67C8-4FB3-A097-2408C831FF50}" type="presOf" srcId="{7EC5567E-D356-491B-BF9A-8F9CADBD01C6}" destId="{A86B0D09-B606-464B-BABB-4859B664EF92}" srcOrd="0" destOrd="0" presId="urn:microsoft.com/office/officeart/2005/8/layout/vList2"/>
    <dgm:cxn modelId="{13D6AD97-3966-4E77-88C9-475595E90388}" srcId="{7EC5567E-D356-491B-BF9A-8F9CADBD01C6}" destId="{272CC629-178C-4EC3-83AF-E02C331AEB84}" srcOrd="0" destOrd="0" parTransId="{1EA0FFC9-C106-414F-A6F7-68DB860CD91A}" sibTransId="{E87A90DB-9EA4-4B8A-A47B-C9D41FF9D181}"/>
    <dgm:cxn modelId="{CA74ADB6-C793-45B5-A70C-57F831690688}" srcId="{5DE4AAC7-3532-44B1-96A3-957D40B0D81C}" destId="{4CA42324-2BDB-4528-AE54-F45A02492D2D}" srcOrd="0" destOrd="0" parTransId="{B883D4E0-A383-47B5-A055-5106D8307072}" sibTransId="{E8C9EBE0-F321-4DF1-93EE-6B32EC1459D5}"/>
    <dgm:cxn modelId="{E349E6E9-6402-417C-B186-77C9E7F6769B}" type="presOf" srcId="{D9FC4B0C-07E3-42F3-BADB-6021BBAE4A21}" destId="{5289C37E-DC16-4ECE-B3B4-13D2601416AC}" srcOrd="0" destOrd="0" presId="urn:microsoft.com/office/officeart/2005/8/layout/vList2"/>
    <dgm:cxn modelId="{1AB58962-F44D-4D38-B3C3-2E9D69A3E45C}" type="presOf" srcId="{4CA42324-2BDB-4528-AE54-F45A02492D2D}" destId="{FB91FC4E-EE81-4D3D-883D-E8D780A0C866}" srcOrd="0" destOrd="0" presId="urn:microsoft.com/office/officeart/2005/8/layout/vList2"/>
    <dgm:cxn modelId="{D50A94F1-DEEE-4497-8318-F7DFB7405038}" type="presOf" srcId="{39473FF6-2335-4503-991A-C2DC6A54EB83}" destId="{16B39A48-3B64-430F-8513-8A45C57E06FE}" srcOrd="0" destOrd="2" presId="urn:microsoft.com/office/officeart/2005/8/layout/vList2"/>
    <dgm:cxn modelId="{4000DDBE-5D15-4FBD-82DD-1A7456FDC727}" type="presOf" srcId="{272CC629-178C-4EC3-83AF-E02C331AEB84}" destId="{1E2EA3BF-FD3D-4AAE-98FB-5F6B2987022F}" srcOrd="0" destOrd="0" presId="urn:microsoft.com/office/officeart/2005/8/layout/vList2"/>
    <dgm:cxn modelId="{65E1BA7A-9DC8-4162-981A-954714B99EAE}" type="presOf" srcId="{3FF5F5D7-3417-4588-AA03-3F74973AA1AB}" destId="{7B12F10D-AF2D-4151-92F7-BD4832AAEDC8}" srcOrd="0" destOrd="0" presId="urn:microsoft.com/office/officeart/2005/8/layout/vList2"/>
    <dgm:cxn modelId="{702961AF-F8FE-44B1-A387-32B666B6A7A6}" srcId="{5DE4AAC7-3532-44B1-96A3-957D40B0D81C}" destId="{3FF5F5D7-3417-4588-AA03-3F74973AA1AB}" srcOrd="1" destOrd="0" parTransId="{3F8F5FB8-9530-460A-B0B8-91EBAF42B186}" sibTransId="{1C60429C-04B6-40A9-9072-FECF1E5FE5BD}"/>
    <dgm:cxn modelId="{31DCB712-C1BE-4BDF-95C3-881E195B9C07}" srcId="{7EC5567E-D356-491B-BF9A-8F9CADBD01C6}" destId="{38834CA8-FCC6-4C0F-A691-0F827CFE2D77}" srcOrd="1" destOrd="0" parTransId="{B595A885-C829-4156-B043-5E6D6B36B12D}" sibTransId="{EC506F47-0380-48B2-AA1B-03176F78ECC1}"/>
    <dgm:cxn modelId="{1D163790-14E1-485E-96E0-EC62CFD5C24E}" srcId="{3FF5F5D7-3417-4588-AA03-3F74973AA1AB}" destId="{3D77AC06-E61B-4954-AAB3-17E245773D7A}" srcOrd="1" destOrd="0" parTransId="{314EFCE5-7DB0-43B3-A447-E87F4B729283}" sibTransId="{30424A87-D7B8-447B-8E3D-3BB783528377}"/>
    <dgm:cxn modelId="{5FCDF5D0-DD38-4DE9-85D4-EA9AC25F11B9}" type="presOf" srcId="{3D77AC06-E61B-4954-AAB3-17E245773D7A}" destId="{16B39A48-3B64-430F-8513-8A45C57E06FE}" srcOrd="0" destOrd="1" presId="urn:microsoft.com/office/officeart/2005/8/layout/vList2"/>
    <dgm:cxn modelId="{CACCFE6B-C48C-447F-96CE-1DCE271890CA}" type="presOf" srcId="{38834CA8-FCC6-4C0F-A691-0F827CFE2D77}" destId="{1E2EA3BF-FD3D-4AAE-98FB-5F6B2987022F}" srcOrd="0" destOrd="1" presId="urn:microsoft.com/office/officeart/2005/8/layout/vList2"/>
    <dgm:cxn modelId="{A4730BEE-4B8D-4835-9483-DBD0C93D8CA7}" srcId="{3FF5F5D7-3417-4588-AA03-3F74973AA1AB}" destId="{08914A2B-D57F-4F60-B90B-3B5CB675F0B7}" srcOrd="0" destOrd="0" parTransId="{BC892BC7-B3E1-4F86-8525-A045C8525838}" sibTransId="{80C7E9B5-089D-48A0-A152-6A258A1821F7}"/>
    <dgm:cxn modelId="{EAB0550E-4CF8-4C98-83E7-8A1A297D6A28}" type="presParOf" srcId="{3F0E8DCF-3825-4332-A80E-0D2A6285E5E6}" destId="{FB91FC4E-EE81-4D3D-883D-E8D780A0C866}" srcOrd="0" destOrd="0" presId="urn:microsoft.com/office/officeart/2005/8/layout/vList2"/>
    <dgm:cxn modelId="{80D6422A-FBDD-4105-918B-983EC95F0DAD}" type="presParOf" srcId="{3F0E8DCF-3825-4332-A80E-0D2A6285E5E6}" destId="{5289C37E-DC16-4ECE-B3B4-13D2601416AC}" srcOrd="1" destOrd="0" presId="urn:microsoft.com/office/officeart/2005/8/layout/vList2"/>
    <dgm:cxn modelId="{AD0A0210-919A-4B56-8077-B958BC3F1B89}" type="presParOf" srcId="{3F0E8DCF-3825-4332-A80E-0D2A6285E5E6}" destId="{7B12F10D-AF2D-4151-92F7-BD4832AAEDC8}" srcOrd="2" destOrd="0" presId="urn:microsoft.com/office/officeart/2005/8/layout/vList2"/>
    <dgm:cxn modelId="{E4AA5BF3-477E-434A-858F-98CD4763E78D}" type="presParOf" srcId="{3F0E8DCF-3825-4332-A80E-0D2A6285E5E6}" destId="{16B39A48-3B64-430F-8513-8A45C57E06FE}" srcOrd="3" destOrd="0" presId="urn:microsoft.com/office/officeart/2005/8/layout/vList2"/>
    <dgm:cxn modelId="{FFEDFFAF-34E1-4F5F-AC77-9F88BF377B9C}" type="presParOf" srcId="{3F0E8DCF-3825-4332-A80E-0D2A6285E5E6}" destId="{A86B0D09-B606-464B-BABB-4859B664EF92}" srcOrd="4" destOrd="0" presId="urn:microsoft.com/office/officeart/2005/8/layout/vList2"/>
    <dgm:cxn modelId="{A8F55218-E49E-4201-9AE5-6A49886F689B}" type="presParOf" srcId="{3F0E8DCF-3825-4332-A80E-0D2A6285E5E6}" destId="{1E2EA3BF-FD3D-4AAE-98FB-5F6B2987022F}" srcOrd="5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E4AAC7-3532-44B1-96A3-957D40B0D81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834CA8-FCC6-4C0F-A691-0F827CFE2D77}">
      <dgm:prSet custT="1"/>
      <dgm:spPr>
        <a:solidFill>
          <a:srgbClr val="00B0F0"/>
        </a:solidFill>
      </dgm:spPr>
      <dgm:t>
        <a:bodyPr/>
        <a:lstStyle/>
        <a:p>
          <a:r>
            <a:rPr lang="ru-RU" sz="1900" dirty="0" smtClean="0">
              <a:latin typeface="Cambria" panose="02040503050406030204" pitchFamily="18" charset="0"/>
            </a:rPr>
            <a:t> </a:t>
          </a:r>
          <a:r>
            <a:rPr lang="ru-RU" sz="2400" dirty="0" smtClean="0">
              <a:latin typeface="Cambria" panose="02040503050406030204" pitchFamily="18" charset="0"/>
            </a:rPr>
            <a:t>подраздел 0106 Обеспечение финансовых органов              </a:t>
          </a:r>
          <a:r>
            <a:rPr lang="ru-RU" sz="2400" dirty="0" smtClean="0"/>
            <a:t>5 683,9 тыс. руб.</a:t>
          </a:r>
          <a:endParaRPr lang="ru-RU" sz="2400" dirty="0">
            <a:latin typeface="Cambria" panose="02040503050406030204" pitchFamily="18" charset="0"/>
          </a:endParaRPr>
        </a:p>
      </dgm:t>
    </dgm:pt>
    <dgm:pt modelId="{B595A885-C829-4156-B043-5E6D6B36B12D}" type="parTrans" cxnId="{31DCB712-C1BE-4BDF-95C3-881E195B9C07}">
      <dgm:prSet/>
      <dgm:spPr/>
      <dgm:t>
        <a:bodyPr/>
        <a:lstStyle/>
        <a:p>
          <a:endParaRPr lang="ru-RU" sz="7200"/>
        </a:p>
      </dgm:t>
    </dgm:pt>
    <dgm:pt modelId="{EC506F47-0380-48B2-AA1B-03176F78ECC1}" type="sibTrans" cxnId="{31DCB712-C1BE-4BDF-95C3-881E195B9C07}">
      <dgm:prSet/>
      <dgm:spPr/>
      <dgm:t>
        <a:bodyPr/>
        <a:lstStyle/>
        <a:p>
          <a:endParaRPr lang="ru-RU" sz="7200"/>
        </a:p>
      </dgm:t>
    </dgm:pt>
    <dgm:pt modelId="{1F820904-6470-4CB9-8014-D985725E4015}">
      <dgm:prSet custT="1"/>
      <dgm:spPr>
        <a:solidFill>
          <a:srgbClr val="00B0F0"/>
        </a:solidFill>
      </dgm:spPr>
      <dgm:t>
        <a:bodyPr/>
        <a:lstStyle/>
        <a:p>
          <a:r>
            <a:rPr lang="ru-RU" sz="1900" dirty="0" smtClean="0">
              <a:latin typeface="Cambria" panose="02040503050406030204" pitchFamily="18" charset="0"/>
            </a:rPr>
            <a:t>Расходы на оплату труда 5 561,3тыс. руб.</a:t>
          </a:r>
          <a:endParaRPr lang="ru-RU" sz="1900" dirty="0">
            <a:latin typeface="Cambria" panose="02040503050406030204" pitchFamily="18" charset="0"/>
          </a:endParaRPr>
        </a:p>
      </dgm:t>
    </dgm:pt>
    <dgm:pt modelId="{5731433A-1A1A-4B64-8EA3-6E1477BD015D}" type="parTrans" cxnId="{9A30711F-540A-48CE-8D15-D6CCB8B3F557}">
      <dgm:prSet/>
      <dgm:spPr/>
      <dgm:t>
        <a:bodyPr/>
        <a:lstStyle/>
        <a:p>
          <a:endParaRPr lang="ru-RU" sz="7200"/>
        </a:p>
      </dgm:t>
    </dgm:pt>
    <dgm:pt modelId="{08608ACD-6A55-42D9-A9D1-E644F527F31D}" type="sibTrans" cxnId="{9A30711F-540A-48CE-8D15-D6CCB8B3F557}">
      <dgm:prSet/>
      <dgm:spPr/>
      <dgm:t>
        <a:bodyPr/>
        <a:lstStyle/>
        <a:p>
          <a:endParaRPr lang="ru-RU" sz="7200"/>
        </a:p>
      </dgm:t>
    </dgm:pt>
    <dgm:pt modelId="{D2AED75B-065D-44B0-AB4D-AA93987523F3}">
      <dgm:prSet custT="1"/>
      <dgm:spPr>
        <a:solidFill>
          <a:srgbClr val="00B0F0"/>
        </a:solidFill>
      </dgm:spPr>
      <dgm:t>
        <a:bodyPr/>
        <a:lstStyle/>
        <a:p>
          <a:r>
            <a:rPr lang="ru-RU" sz="1900" dirty="0" smtClean="0">
              <a:latin typeface="Cambria" panose="02040503050406030204" pitchFamily="18" charset="0"/>
            </a:rPr>
            <a:t>Расходы на сопровождение «Консультант Плюс»  90, 2 тыс. руб.</a:t>
          </a:r>
          <a:endParaRPr lang="ru-RU" sz="1900" dirty="0">
            <a:latin typeface="Cambria" panose="02040503050406030204" pitchFamily="18" charset="0"/>
          </a:endParaRPr>
        </a:p>
      </dgm:t>
    </dgm:pt>
    <dgm:pt modelId="{A52E9563-0660-4A33-8450-8917F96D2FFF}" type="parTrans" cxnId="{9482BBA9-6834-43EE-A0DF-36ED8B123755}">
      <dgm:prSet/>
      <dgm:spPr/>
      <dgm:t>
        <a:bodyPr/>
        <a:lstStyle/>
        <a:p>
          <a:endParaRPr lang="ru-RU" sz="7200"/>
        </a:p>
      </dgm:t>
    </dgm:pt>
    <dgm:pt modelId="{B20046EF-9D99-4F43-BFD2-32949B715577}" type="sibTrans" cxnId="{9482BBA9-6834-43EE-A0DF-36ED8B123755}">
      <dgm:prSet/>
      <dgm:spPr/>
      <dgm:t>
        <a:bodyPr/>
        <a:lstStyle/>
        <a:p>
          <a:endParaRPr lang="ru-RU" sz="7200"/>
        </a:p>
      </dgm:t>
    </dgm:pt>
    <dgm:pt modelId="{A664147A-8DA0-4FA5-B11E-23EEAF15329E}">
      <dgm:prSet custT="1"/>
      <dgm:spPr/>
      <dgm:t>
        <a:bodyPr/>
        <a:lstStyle/>
        <a:p>
          <a:r>
            <a:rPr lang="ru-RU" sz="2400" dirty="0" smtClean="0">
              <a:latin typeface="Cambria" panose="02040503050406030204" pitchFamily="18" charset="0"/>
            </a:rPr>
            <a:t>подраздел 0111 «Резервные фонды» 2 300 тыс. руб.</a:t>
          </a:r>
          <a:endParaRPr lang="ru-RU" sz="2400" dirty="0">
            <a:latin typeface="Cambria" panose="02040503050406030204" pitchFamily="18" charset="0"/>
          </a:endParaRPr>
        </a:p>
      </dgm:t>
    </dgm:pt>
    <dgm:pt modelId="{C6C03682-F9D6-4750-B8F0-07AE3FFF5D41}" type="parTrans" cxnId="{E56C2408-D2EE-4C34-B387-C421F0BD5768}">
      <dgm:prSet/>
      <dgm:spPr/>
      <dgm:t>
        <a:bodyPr/>
        <a:lstStyle/>
        <a:p>
          <a:endParaRPr lang="ru-RU" sz="7200"/>
        </a:p>
      </dgm:t>
    </dgm:pt>
    <dgm:pt modelId="{1C76F27B-D3DC-4EAA-AAA8-D4BFA7391DA7}" type="sibTrans" cxnId="{E56C2408-D2EE-4C34-B387-C421F0BD5768}">
      <dgm:prSet/>
      <dgm:spPr/>
      <dgm:t>
        <a:bodyPr/>
        <a:lstStyle/>
        <a:p>
          <a:endParaRPr lang="ru-RU" sz="7200"/>
        </a:p>
      </dgm:t>
    </dgm:pt>
    <dgm:pt modelId="{A6BBC45C-45F6-46B2-B85B-E773B2845EC4}">
      <dgm:prSet custT="1"/>
      <dgm:spPr/>
      <dgm:t>
        <a:bodyPr/>
        <a:lstStyle/>
        <a:p>
          <a:r>
            <a:rPr lang="ru-RU" sz="1900" dirty="0" smtClean="0">
              <a:latin typeface="Cambria" panose="02040503050406030204" pitchFamily="18" charset="0"/>
            </a:rPr>
            <a:t>2 000, 0 тыс. руб. Фонд </a:t>
          </a:r>
          <a:r>
            <a:rPr lang="ru-RU" sz="1900" dirty="0" err="1" smtClean="0">
              <a:latin typeface="Cambria" panose="02040503050406030204" pitchFamily="18" charset="0"/>
            </a:rPr>
            <a:t>Го</a:t>
          </a:r>
          <a:r>
            <a:rPr lang="ru-RU" sz="1900" dirty="0" smtClean="0">
              <a:latin typeface="Cambria" panose="02040503050406030204" pitchFamily="18" charset="0"/>
            </a:rPr>
            <a:t> и ЧС</a:t>
          </a:r>
          <a:endParaRPr lang="ru-RU" sz="1900" dirty="0">
            <a:latin typeface="Cambria" panose="02040503050406030204" pitchFamily="18" charset="0"/>
          </a:endParaRPr>
        </a:p>
      </dgm:t>
    </dgm:pt>
    <dgm:pt modelId="{979C9FC6-D5A9-4E0C-BBF9-F3305A8025EF}" type="parTrans" cxnId="{FDFEDA5F-82CF-40CA-ACF0-6FC2B83285F1}">
      <dgm:prSet/>
      <dgm:spPr/>
      <dgm:t>
        <a:bodyPr/>
        <a:lstStyle/>
        <a:p>
          <a:endParaRPr lang="ru-RU" sz="7200"/>
        </a:p>
      </dgm:t>
    </dgm:pt>
    <dgm:pt modelId="{AACA1A00-E59E-4C59-A1BA-1577EA6D8FED}" type="sibTrans" cxnId="{FDFEDA5F-82CF-40CA-ACF0-6FC2B83285F1}">
      <dgm:prSet/>
      <dgm:spPr/>
      <dgm:t>
        <a:bodyPr/>
        <a:lstStyle/>
        <a:p>
          <a:endParaRPr lang="ru-RU" sz="7200"/>
        </a:p>
      </dgm:t>
    </dgm:pt>
    <dgm:pt modelId="{6B1B0566-2E9B-4401-96C4-CAD9A364F1FE}">
      <dgm:prSet custT="1"/>
      <dgm:spPr/>
      <dgm:t>
        <a:bodyPr/>
        <a:lstStyle/>
        <a:p>
          <a:r>
            <a:rPr lang="ru-RU" sz="1900" dirty="0" smtClean="0">
              <a:latin typeface="Cambria" panose="02040503050406030204" pitchFamily="18" charset="0"/>
            </a:rPr>
            <a:t>300 тыс. руб. фонд непредвиденных расходов</a:t>
          </a:r>
          <a:endParaRPr lang="ru-RU" sz="1900" dirty="0">
            <a:latin typeface="Cambria" panose="02040503050406030204" pitchFamily="18" charset="0"/>
          </a:endParaRPr>
        </a:p>
      </dgm:t>
    </dgm:pt>
    <dgm:pt modelId="{64DEBA40-4470-4C02-B400-F20388D4458B}" type="parTrans" cxnId="{15D0319B-7799-4249-AA39-453F6C82BC76}">
      <dgm:prSet/>
      <dgm:spPr/>
      <dgm:t>
        <a:bodyPr/>
        <a:lstStyle/>
        <a:p>
          <a:endParaRPr lang="ru-RU" sz="7200"/>
        </a:p>
      </dgm:t>
    </dgm:pt>
    <dgm:pt modelId="{DC199BEC-082A-4D05-935F-50B367711E14}" type="sibTrans" cxnId="{15D0319B-7799-4249-AA39-453F6C82BC76}">
      <dgm:prSet/>
      <dgm:spPr/>
      <dgm:t>
        <a:bodyPr/>
        <a:lstStyle/>
        <a:p>
          <a:endParaRPr lang="ru-RU" sz="7200"/>
        </a:p>
      </dgm:t>
    </dgm:pt>
    <dgm:pt modelId="{A30DB3AA-C3F7-4B8F-9719-C230B8B2FE47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>
              <a:latin typeface="Cambria" panose="02040503050406030204" pitchFamily="18" charset="0"/>
            </a:rPr>
            <a:t>подраздел 0113 Другие общегосударственные вопросы</a:t>
          </a:r>
          <a:endParaRPr lang="ru-RU" sz="2400" dirty="0">
            <a:latin typeface="Cambria" panose="02040503050406030204" pitchFamily="18" charset="0"/>
          </a:endParaRPr>
        </a:p>
      </dgm:t>
    </dgm:pt>
    <dgm:pt modelId="{63877001-2096-4446-B1A4-28C69AC98D86}" type="parTrans" cxnId="{D7F29ED0-05E2-4A74-BE18-EBBFAF341804}">
      <dgm:prSet/>
      <dgm:spPr/>
      <dgm:t>
        <a:bodyPr/>
        <a:lstStyle/>
        <a:p>
          <a:endParaRPr lang="ru-RU" sz="7200"/>
        </a:p>
      </dgm:t>
    </dgm:pt>
    <dgm:pt modelId="{070C088D-97BF-452A-8ABB-387AACCF3F00}" type="sibTrans" cxnId="{D7F29ED0-05E2-4A74-BE18-EBBFAF341804}">
      <dgm:prSet/>
      <dgm:spPr/>
      <dgm:t>
        <a:bodyPr/>
        <a:lstStyle/>
        <a:p>
          <a:endParaRPr lang="ru-RU" sz="7200"/>
        </a:p>
      </dgm:t>
    </dgm:pt>
    <dgm:pt modelId="{BAA15C24-35F0-4E3C-92E3-817AA25BAC8C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900" dirty="0" smtClean="0">
              <a:latin typeface="+mn-lt"/>
            </a:rPr>
            <a:t>резерв на оплату услуг по отоплению 1 853, 046 тыс. руб.</a:t>
          </a:r>
          <a:endParaRPr lang="ru-RU" sz="1900" dirty="0">
            <a:latin typeface="Cambria" panose="02040503050406030204" pitchFamily="18" charset="0"/>
          </a:endParaRPr>
        </a:p>
      </dgm:t>
    </dgm:pt>
    <dgm:pt modelId="{00A05E67-F007-419E-AE4A-A95C133C2D67}" type="parTrans" cxnId="{38909799-97BD-4FA6-B0D0-17ABBD6BEFC5}">
      <dgm:prSet/>
      <dgm:spPr/>
      <dgm:t>
        <a:bodyPr/>
        <a:lstStyle/>
        <a:p>
          <a:endParaRPr lang="ru-RU" sz="7200"/>
        </a:p>
      </dgm:t>
    </dgm:pt>
    <dgm:pt modelId="{7C7D244D-D463-4178-8E59-677AF28D6DB7}" type="sibTrans" cxnId="{38909799-97BD-4FA6-B0D0-17ABBD6BEFC5}">
      <dgm:prSet/>
      <dgm:spPr/>
      <dgm:t>
        <a:bodyPr/>
        <a:lstStyle/>
        <a:p>
          <a:endParaRPr lang="ru-RU" sz="7200"/>
        </a:p>
      </dgm:t>
    </dgm:pt>
    <dgm:pt modelId="{48FEFC2E-3589-474A-ADB6-33FC96E58B8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900" dirty="0" smtClean="0">
              <a:latin typeface="Cambria" panose="02040503050406030204" pitchFamily="18" charset="0"/>
            </a:rPr>
            <a:t>На реализацию ведомственных целевых программ 1 049,9 тыс. руб., муниципальных программ  4 807,5 тыс. руб.</a:t>
          </a:r>
          <a:endParaRPr lang="ru-RU" sz="1900" dirty="0">
            <a:latin typeface="Cambria" panose="02040503050406030204" pitchFamily="18" charset="0"/>
          </a:endParaRPr>
        </a:p>
      </dgm:t>
    </dgm:pt>
    <dgm:pt modelId="{5A60ECD3-BD97-4BB0-B763-2FA0E6045636}" type="parTrans" cxnId="{4AD9E30D-2E64-4A38-A8CE-43A2A0D544D2}">
      <dgm:prSet/>
      <dgm:spPr/>
      <dgm:t>
        <a:bodyPr/>
        <a:lstStyle/>
        <a:p>
          <a:endParaRPr lang="ru-RU" sz="1600"/>
        </a:p>
      </dgm:t>
    </dgm:pt>
    <dgm:pt modelId="{8C4612EC-41A9-499E-907F-3D2F15010829}" type="sibTrans" cxnId="{4AD9E30D-2E64-4A38-A8CE-43A2A0D544D2}">
      <dgm:prSet/>
      <dgm:spPr/>
      <dgm:t>
        <a:bodyPr/>
        <a:lstStyle/>
        <a:p>
          <a:endParaRPr lang="ru-RU" sz="1600"/>
        </a:p>
      </dgm:t>
    </dgm:pt>
    <dgm:pt modelId="{8CB9F110-B79A-4B04-BCB5-AF6DFAF0F899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900" dirty="0" smtClean="0">
              <a:latin typeface="Cambria" panose="02040503050406030204" pitchFamily="18" charset="0"/>
            </a:rPr>
            <a:t>Содержание МКУ «центр муниципального заказа и проектных работ 1 468,6 тыс. руб.</a:t>
          </a:r>
          <a:endParaRPr lang="ru-RU" sz="1900" dirty="0">
            <a:latin typeface="Cambria" panose="02040503050406030204" pitchFamily="18" charset="0"/>
          </a:endParaRPr>
        </a:p>
      </dgm:t>
    </dgm:pt>
    <dgm:pt modelId="{487A2262-D0A8-4A14-B133-F797D2626C8D}" type="parTrans" cxnId="{98640806-958C-4894-BD2A-9B94BD4EA4D0}">
      <dgm:prSet/>
      <dgm:spPr/>
      <dgm:t>
        <a:bodyPr/>
        <a:lstStyle/>
        <a:p>
          <a:endParaRPr lang="ru-RU" sz="1600"/>
        </a:p>
      </dgm:t>
    </dgm:pt>
    <dgm:pt modelId="{387C856A-C5AE-465D-BCD8-E6210C3860D3}" type="sibTrans" cxnId="{98640806-958C-4894-BD2A-9B94BD4EA4D0}">
      <dgm:prSet/>
      <dgm:spPr/>
      <dgm:t>
        <a:bodyPr/>
        <a:lstStyle/>
        <a:p>
          <a:endParaRPr lang="ru-RU" sz="1600"/>
        </a:p>
      </dgm:t>
    </dgm:pt>
    <dgm:pt modelId="{BA7EAF9E-DAA1-4CB0-B389-A85D7BA307FF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900" dirty="0" smtClean="0">
              <a:latin typeface="Cambria" panose="02040503050406030204" pitchFamily="18" charset="0"/>
            </a:rPr>
            <a:t>Взнос в ассоциацию муниципальных образований 147,7 тыс. руб.</a:t>
          </a:r>
          <a:endParaRPr lang="ru-RU" sz="1900" dirty="0">
            <a:latin typeface="Cambria" panose="02040503050406030204" pitchFamily="18" charset="0"/>
          </a:endParaRPr>
        </a:p>
      </dgm:t>
    </dgm:pt>
    <dgm:pt modelId="{3A663B53-F9D0-4502-8B35-C91CD296A7CB}" type="parTrans" cxnId="{E9CF3E49-E636-4988-80BE-5A2DA005E701}">
      <dgm:prSet/>
      <dgm:spPr/>
      <dgm:t>
        <a:bodyPr/>
        <a:lstStyle/>
        <a:p>
          <a:endParaRPr lang="ru-RU" sz="1600"/>
        </a:p>
      </dgm:t>
    </dgm:pt>
    <dgm:pt modelId="{F957CF3A-E9F2-4173-9765-4E6CF9E4D329}" type="sibTrans" cxnId="{E9CF3E49-E636-4988-80BE-5A2DA005E701}">
      <dgm:prSet/>
      <dgm:spPr/>
      <dgm:t>
        <a:bodyPr/>
        <a:lstStyle/>
        <a:p>
          <a:endParaRPr lang="ru-RU" sz="1600"/>
        </a:p>
      </dgm:t>
    </dgm:pt>
    <dgm:pt modelId="{F4012609-DE7A-4197-8EFD-3AD95B7CE606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900" dirty="0" smtClean="0">
              <a:latin typeface="Cambria" panose="02040503050406030204" pitchFamily="18" charset="0"/>
            </a:rPr>
            <a:t>Резерв на повышение ФОТ 5 709,6 тыс.руб.</a:t>
          </a:r>
          <a:endParaRPr lang="ru-RU" sz="1900" dirty="0">
            <a:latin typeface="Cambria" panose="02040503050406030204" pitchFamily="18" charset="0"/>
          </a:endParaRPr>
        </a:p>
      </dgm:t>
    </dgm:pt>
    <dgm:pt modelId="{C39233BE-C052-464B-8151-CAC6D69F94D8}" type="parTrans" cxnId="{29D21957-CD0F-480E-A98C-A562FF628D95}">
      <dgm:prSet/>
      <dgm:spPr/>
    </dgm:pt>
    <dgm:pt modelId="{697766A9-8B0C-4CFB-8689-D23BF91EFA57}" type="sibTrans" cxnId="{29D21957-CD0F-480E-A98C-A562FF628D95}">
      <dgm:prSet/>
      <dgm:spPr/>
    </dgm:pt>
    <dgm:pt modelId="{3F0E8DCF-3825-4332-A80E-0D2A6285E5E6}" type="pres">
      <dgm:prSet presAssocID="{5DE4AAC7-3532-44B1-96A3-957D40B0D8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D23513-6798-4E57-9BEC-166DD24E799E}" type="pres">
      <dgm:prSet presAssocID="{38834CA8-FCC6-4C0F-A691-0F827CFE2D7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6DF38-9B8E-4CA4-AE8A-F4E3B35DD6D0}" type="pres">
      <dgm:prSet presAssocID="{38834CA8-FCC6-4C0F-A691-0F827CFE2D7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711B5-C57C-4FDD-B9F9-F825456D9CCA}" type="pres">
      <dgm:prSet presAssocID="{A664147A-8DA0-4FA5-B11E-23EEAF15329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A52CB-3129-4DB5-80DF-69344F222601}" type="pres">
      <dgm:prSet presAssocID="{A664147A-8DA0-4FA5-B11E-23EEAF15329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E38E8-9588-4AD3-9523-916AD36D3C3C}" type="pres">
      <dgm:prSet presAssocID="{A30DB3AA-C3F7-4B8F-9719-C230B8B2FE47}" presName="parentText" presStyleLbl="node1" presStyleIdx="2" presStyleCnt="3" custScaleX="171410" custLinFactNeighborX="996" custLinFactNeighborY="4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18E30-BB86-4F47-8252-BECC65888B1F}" type="pres">
      <dgm:prSet presAssocID="{A30DB3AA-C3F7-4B8F-9719-C230B8B2FE4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E82F41-1F29-44D3-BE33-4398A5F10B14}" type="presOf" srcId="{38834CA8-FCC6-4C0F-A691-0F827CFE2D77}" destId="{18D23513-6798-4E57-9BEC-166DD24E799E}" srcOrd="0" destOrd="0" presId="urn:microsoft.com/office/officeart/2005/8/layout/vList2"/>
    <dgm:cxn modelId="{BE40440B-BB13-4E74-8BC6-0A3AFD3E48B8}" type="presOf" srcId="{BAA15C24-35F0-4E3C-92E3-817AA25BAC8C}" destId="{32218E30-BB86-4F47-8252-BECC65888B1F}" srcOrd="0" destOrd="0" presId="urn:microsoft.com/office/officeart/2005/8/layout/vList2"/>
    <dgm:cxn modelId="{15D0319B-7799-4249-AA39-453F6C82BC76}" srcId="{A664147A-8DA0-4FA5-B11E-23EEAF15329E}" destId="{6B1B0566-2E9B-4401-96C4-CAD9A364F1FE}" srcOrd="1" destOrd="0" parTransId="{64DEBA40-4470-4C02-B400-F20388D4458B}" sibTransId="{DC199BEC-082A-4D05-935F-50B367711E14}"/>
    <dgm:cxn modelId="{59AD146E-47AD-4B11-A5BE-2F674F3D79CE}" type="presOf" srcId="{48FEFC2E-3589-474A-ADB6-33FC96E58B81}" destId="{32218E30-BB86-4F47-8252-BECC65888B1F}" srcOrd="0" destOrd="1" presId="urn:microsoft.com/office/officeart/2005/8/layout/vList2"/>
    <dgm:cxn modelId="{98640806-958C-4894-BD2A-9B94BD4EA4D0}" srcId="{A30DB3AA-C3F7-4B8F-9719-C230B8B2FE47}" destId="{8CB9F110-B79A-4B04-BCB5-AF6DFAF0F899}" srcOrd="2" destOrd="0" parTransId="{487A2262-D0A8-4A14-B133-F797D2626C8D}" sibTransId="{387C856A-C5AE-465D-BCD8-E6210C3860D3}"/>
    <dgm:cxn modelId="{5122D0A9-3D86-45E3-AE90-830361E6D76D}" type="presOf" srcId="{A664147A-8DA0-4FA5-B11E-23EEAF15329E}" destId="{859711B5-C57C-4FDD-B9F9-F825456D9CCA}" srcOrd="0" destOrd="0" presId="urn:microsoft.com/office/officeart/2005/8/layout/vList2"/>
    <dgm:cxn modelId="{29D21957-CD0F-480E-A98C-A562FF628D95}" srcId="{A30DB3AA-C3F7-4B8F-9719-C230B8B2FE47}" destId="{F4012609-DE7A-4197-8EFD-3AD95B7CE606}" srcOrd="4" destOrd="0" parTransId="{C39233BE-C052-464B-8151-CAC6D69F94D8}" sibTransId="{697766A9-8B0C-4CFB-8689-D23BF91EFA57}"/>
    <dgm:cxn modelId="{1D9B90F4-22E9-45AF-A9EA-C1831AA8F9E0}" type="presOf" srcId="{5DE4AAC7-3532-44B1-96A3-957D40B0D81C}" destId="{3F0E8DCF-3825-4332-A80E-0D2A6285E5E6}" srcOrd="0" destOrd="0" presId="urn:microsoft.com/office/officeart/2005/8/layout/vList2"/>
    <dgm:cxn modelId="{DD553C5E-9C16-4AB6-8DEA-5429E0E7A907}" type="presOf" srcId="{8CB9F110-B79A-4B04-BCB5-AF6DFAF0F899}" destId="{32218E30-BB86-4F47-8252-BECC65888B1F}" srcOrd="0" destOrd="2" presId="urn:microsoft.com/office/officeart/2005/8/layout/vList2"/>
    <dgm:cxn modelId="{9A30711F-540A-48CE-8D15-D6CCB8B3F557}" srcId="{38834CA8-FCC6-4C0F-A691-0F827CFE2D77}" destId="{1F820904-6470-4CB9-8014-D985725E4015}" srcOrd="0" destOrd="0" parTransId="{5731433A-1A1A-4B64-8EA3-6E1477BD015D}" sibTransId="{08608ACD-6A55-42D9-A9D1-E644F527F31D}"/>
    <dgm:cxn modelId="{8A55E41E-C32B-47A6-A366-7CFA940D9C38}" type="presOf" srcId="{6B1B0566-2E9B-4401-96C4-CAD9A364F1FE}" destId="{077A52CB-3129-4DB5-80DF-69344F222601}" srcOrd="0" destOrd="1" presId="urn:microsoft.com/office/officeart/2005/8/layout/vList2"/>
    <dgm:cxn modelId="{D78590A8-5035-4375-8570-7BCE1941B1A6}" type="presOf" srcId="{A30DB3AA-C3F7-4B8F-9719-C230B8B2FE47}" destId="{9E5E38E8-9588-4AD3-9523-916AD36D3C3C}" srcOrd="0" destOrd="0" presId="urn:microsoft.com/office/officeart/2005/8/layout/vList2"/>
    <dgm:cxn modelId="{9482BBA9-6834-43EE-A0DF-36ED8B123755}" srcId="{38834CA8-FCC6-4C0F-A691-0F827CFE2D77}" destId="{D2AED75B-065D-44B0-AB4D-AA93987523F3}" srcOrd="1" destOrd="0" parTransId="{A52E9563-0660-4A33-8450-8917F96D2FFF}" sibTransId="{B20046EF-9D99-4F43-BFD2-32949B715577}"/>
    <dgm:cxn modelId="{38909799-97BD-4FA6-B0D0-17ABBD6BEFC5}" srcId="{A30DB3AA-C3F7-4B8F-9719-C230B8B2FE47}" destId="{BAA15C24-35F0-4E3C-92E3-817AA25BAC8C}" srcOrd="0" destOrd="0" parTransId="{00A05E67-F007-419E-AE4A-A95C133C2D67}" sibTransId="{7C7D244D-D463-4178-8E59-677AF28D6DB7}"/>
    <dgm:cxn modelId="{A43EC539-D805-4AFB-9894-C88B5E50A782}" type="presOf" srcId="{A6BBC45C-45F6-46B2-B85B-E773B2845EC4}" destId="{077A52CB-3129-4DB5-80DF-69344F222601}" srcOrd="0" destOrd="0" presId="urn:microsoft.com/office/officeart/2005/8/layout/vList2"/>
    <dgm:cxn modelId="{E9CF3E49-E636-4988-80BE-5A2DA005E701}" srcId="{A30DB3AA-C3F7-4B8F-9719-C230B8B2FE47}" destId="{BA7EAF9E-DAA1-4CB0-B389-A85D7BA307FF}" srcOrd="3" destOrd="0" parTransId="{3A663B53-F9D0-4502-8B35-C91CD296A7CB}" sibTransId="{F957CF3A-E9F2-4173-9765-4E6CF9E4D329}"/>
    <dgm:cxn modelId="{FDFEDA5F-82CF-40CA-ACF0-6FC2B83285F1}" srcId="{A664147A-8DA0-4FA5-B11E-23EEAF15329E}" destId="{A6BBC45C-45F6-46B2-B85B-E773B2845EC4}" srcOrd="0" destOrd="0" parTransId="{979C9FC6-D5A9-4E0C-BBF9-F3305A8025EF}" sibTransId="{AACA1A00-E59E-4C59-A1BA-1577EA6D8FED}"/>
    <dgm:cxn modelId="{E56C2408-D2EE-4C34-B387-C421F0BD5768}" srcId="{5DE4AAC7-3532-44B1-96A3-957D40B0D81C}" destId="{A664147A-8DA0-4FA5-B11E-23EEAF15329E}" srcOrd="1" destOrd="0" parTransId="{C6C03682-F9D6-4750-B8F0-07AE3FFF5D41}" sibTransId="{1C76F27B-D3DC-4EAA-AAA8-D4BFA7391DA7}"/>
    <dgm:cxn modelId="{D7F29ED0-05E2-4A74-BE18-EBBFAF341804}" srcId="{5DE4AAC7-3532-44B1-96A3-957D40B0D81C}" destId="{A30DB3AA-C3F7-4B8F-9719-C230B8B2FE47}" srcOrd="2" destOrd="0" parTransId="{63877001-2096-4446-B1A4-28C69AC98D86}" sibTransId="{070C088D-97BF-452A-8ABB-387AACCF3F00}"/>
    <dgm:cxn modelId="{31DCB712-C1BE-4BDF-95C3-881E195B9C07}" srcId="{5DE4AAC7-3532-44B1-96A3-957D40B0D81C}" destId="{38834CA8-FCC6-4C0F-A691-0F827CFE2D77}" srcOrd="0" destOrd="0" parTransId="{B595A885-C829-4156-B043-5E6D6B36B12D}" sibTransId="{EC506F47-0380-48B2-AA1B-03176F78ECC1}"/>
    <dgm:cxn modelId="{5C33BF79-69E1-4F90-B1E1-5353B859B7B3}" type="presOf" srcId="{1F820904-6470-4CB9-8014-D985725E4015}" destId="{DC76DF38-9B8E-4CA4-AE8A-F4E3B35DD6D0}" srcOrd="0" destOrd="0" presId="urn:microsoft.com/office/officeart/2005/8/layout/vList2"/>
    <dgm:cxn modelId="{4AD9E30D-2E64-4A38-A8CE-43A2A0D544D2}" srcId="{A30DB3AA-C3F7-4B8F-9719-C230B8B2FE47}" destId="{48FEFC2E-3589-474A-ADB6-33FC96E58B81}" srcOrd="1" destOrd="0" parTransId="{5A60ECD3-BD97-4BB0-B763-2FA0E6045636}" sibTransId="{8C4612EC-41A9-499E-907F-3D2F15010829}"/>
    <dgm:cxn modelId="{1115EF6F-39DD-479A-8A12-B56444DCD2C1}" type="presOf" srcId="{D2AED75B-065D-44B0-AB4D-AA93987523F3}" destId="{DC76DF38-9B8E-4CA4-AE8A-F4E3B35DD6D0}" srcOrd="0" destOrd="1" presId="urn:microsoft.com/office/officeart/2005/8/layout/vList2"/>
    <dgm:cxn modelId="{6DAD8409-69D3-4864-821A-EEBF9C4FC2C0}" type="presOf" srcId="{BA7EAF9E-DAA1-4CB0-B389-A85D7BA307FF}" destId="{32218E30-BB86-4F47-8252-BECC65888B1F}" srcOrd="0" destOrd="3" presId="urn:microsoft.com/office/officeart/2005/8/layout/vList2"/>
    <dgm:cxn modelId="{D50A6029-EF20-43DC-AF8C-AD8E0E65549A}" type="presOf" srcId="{F4012609-DE7A-4197-8EFD-3AD95B7CE606}" destId="{32218E30-BB86-4F47-8252-BECC65888B1F}" srcOrd="0" destOrd="4" presId="urn:microsoft.com/office/officeart/2005/8/layout/vList2"/>
    <dgm:cxn modelId="{0B772B5E-DB52-4724-A4FD-6817EB3CA7DD}" type="presParOf" srcId="{3F0E8DCF-3825-4332-A80E-0D2A6285E5E6}" destId="{18D23513-6798-4E57-9BEC-166DD24E799E}" srcOrd="0" destOrd="0" presId="urn:microsoft.com/office/officeart/2005/8/layout/vList2"/>
    <dgm:cxn modelId="{6C902999-948D-4435-8B79-D1B47280D111}" type="presParOf" srcId="{3F0E8DCF-3825-4332-A80E-0D2A6285E5E6}" destId="{DC76DF38-9B8E-4CA4-AE8A-F4E3B35DD6D0}" srcOrd="1" destOrd="0" presId="urn:microsoft.com/office/officeart/2005/8/layout/vList2"/>
    <dgm:cxn modelId="{5FFC914E-6B44-4154-99BA-6D6DB96408FC}" type="presParOf" srcId="{3F0E8DCF-3825-4332-A80E-0D2A6285E5E6}" destId="{859711B5-C57C-4FDD-B9F9-F825456D9CCA}" srcOrd="2" destOrd="0" presId="urn:microsoft.com/office/officeart/2005/8/layout/vList2"/>
    <dgm:cxn modelId="{3CAA0944-A864-4DCB-AA1B-4A893A6C1A8F}" type="presParOf" srcId="{3F0E8DCF-3825-4332-A80E-0D2A6285E5E6}" destId="{077A52CB-3129-4DB5-80DF-69344F222601}" srcOrd="3" destOrd="0" presId="urn:microsoft.com/office/officeart/2005/8/layout/vList2"/>
    <dgm:cxn modelId="{CB2BD640-BFD8-42A3-9D10-4C6195647132}" type="presParOf" srcId="{3F0E8DCF-3825-4332-A80E-0D2A6285E5E6}" destId="{9E5E38E8-9588-4AD3-9523-916AD36D3C3C}" srcOrd="4" destOrd="0" presId="urn:microsoft.com/office/officeart/2005/8/layout/vList2"/>
    <dgm:cxn modelId="{117C2E01-32DC-4876-9A05-933D2BC2B692}" type="presParOf" srcId="{3F0E8DCF-3825-4332-A80E-0D2A6285E5E6}" destId="{32218E30-BB86-4F47-8252-BECC65888B1F}" srcOrd="5" destOrd="0" presId="urn:microsoft.com/office/officeart/2005/8/layout/vList2"/>
  </dgm:cxnLst>
  <dgm:bg>
    <a:solidFill>
      <a:srgbClr val="0070C0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CD214C-0D2F-44CA-A2D9-E6FC5ECECF5D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7D48858-7CF2-4D90-B33C-8C4B7C1B8E40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62 913,2 т. р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56D2CF96-C2BA-4806-8E62-7B52CEBAD0CE}" type="parTrans" cxnId="{F84E416A-EB5B-4E60-89A2-E89C87FDCEB6}">
      <dgm:prSet/>
      <dgm:spPr/>
      <dgm:t>
        <a:bodyPr/>
        <a:lstStyle/>
        <a:p>
          <a:endParaRPr lang="ru-RU" sz="3200"/>
        </a:p>
      </dgm:t>
    </dgm:pt>
    <dgm:pt modelId="{3C6A7EB9-C59C-4D1A-9D14-93E5966E7089}" type="sibTrans" cxnId="{F84E416A-EB5B-4E60-89A2-E89C87FDCEB6}">
      <dgm:prSet/>
      <dgm:spPr/>
      <dgm:t>
        <a:bodyPr/>
        <a:lstStyle/>
        <a:p>
          <a:endParaRPr lang="ru-RU" sz="3200"/>
        </a:p>
      </dgm:t>
    </dgm:pt>
    <dgm:pt modelId="{9403DDED-8414-499E-91AD-829EEB7F5E14}">
      <dgm:prSet phldrT="[Текст]" custT="1"/>
      <dgm:spPr>
        <a:solidFill>
          <a:srgbClr val="FF6600">
            <a:alpha val="89804"/>
          </a:srgbClr>
        </a:solidFill>
      </dgm:spPr>
      <dgm:t>
        <a:bodyPr/>
        <a:lstStyle/>
        <a:p>
          <a:r>
            <a: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Сельское хозяйство и рыболовство</a:t>
          </a:r>
          <a:endParaRPr lang="ru-RU" sz="3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52DAE7-9A82-470F-A513-16EA10A62021}" type="parTrans" cxnId="{B8AAEF79-F7A6-4B3E-AAAD-778E7776F8E8}">
      <dgm:prSet/>
      <dgm:spPr/>
      <dgm:t>
        <a:bodyPr/>
        <a:lstStyle/>
        <a:p>
          <a:endParaRPr lang="ru-RU" sz="3200"/>
        </a:p>
      </dgm:t>
    </dgm:pt>
    <dgm:pt modelId="{7D0938C4-E161-4B13-83D4-2C1AADFA580B}" type="sibTrans" cxnId="{B8AAEF79-F7A6-4B3E-AAAD-778E7776F8E8}">
      <dgm:prSet/>
      <dgm:spPr/>
      <dgm:t>
        <a:bodyPr/>
        <a:lstStyle/>
        <a:p>
          <a:endParaRPr lang="ru-RU" sz="3200"/>
        </a:p>
      </dgm:t>
    </dgm:pt>
    <dgm:pt modelId="{5B5B6263-3819-4DFD-8C5F-D77F50157E0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31 308,2 т. р.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6C6AFBDA-FF92-45B4-B5A4-E5E2555528D5}" type="parTrans" cxnId="{F4C27347-347C-4ECD-856D-42F1CFBAC36F}">
      <dgm:prSet/>
      <dgm:spPr/>
      <dgm:t>
        <a:bodyPr/>
        <a:lstStyle/>
        <a:p>
          <a:endParaRPr lang="ru-RU" sz="3200"/>
        </a:p>
      </dgm:t>
    </dgm:pt>
    <dgm:pt modelId="{BB6F748C-98BA-439E-82B7-BF444D83EC32}" type="sibTrans" cxnId="{F4C27347-347C-4ECD-856D-42F1CFBAC36F}">
      <dgm:prSet/>
      <dgm:spPr/>
      <dgm:t>
        <a:bodyPr/>
        <a:lstStyle/>
        <a:p>
          <a:endParaRPr lang="ru-RU" sz="3200"/>
        </a:p>
      </dgm:t>
    </dgm:pt>
    <dgm:pt modelId="{6EF056CC-CE34-490D-A6BB-EFDCEFD47920}">
      <dgm:prSet phldrT="[Текст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ru-RU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Дорожное хозяйство (дорожные фонды)</a:t>
          </a:r>
          <a:endParaRPr lang="ru-RU" sz="32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FA30B3-ABD2-4874-95A3-FDBC63C81F81}" type="parTrans" cxnId="{BE1E0B3D-AA5E-404A-8841-522F0D266ED5}">
      <dgm:prSet/>
      <dgm:spPr/>
      <dgm:t>
        <a:bodyPr/>
        <a:lstStyle/>
        <a:p>
          <a:endParaRPr lang="ru-RU" sz="3200"/>
        </a:p>
      </dgm:t>
    </dgm:pt>
    <dgm:pt modelId="{32122EC1-F497-4F4E-A5A6-E66003D95B34}" type="sibTrans" cxnId="{BE1E0B3D-AA5E-404A-8841-522F0D266ED5}">
      <dgm:prSet/>
      <dgm:spPr/>
      <dgm:t>
        <a:bodyPr/>
        <a:lstStyle/>
        <a:p>
          <a:endParaRPr lang="ru-RU" sz="3200"/>
        </a:p>
      </dgm:t>
    </dgm:pt>
    <dgm:pt modelId="{5F53A439-80A6-4868-B949-C2671636CB73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814,293  т. р.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D626DBFE-0D4F-4EAB-943E-AD2A49795E24}" type="parTrans" cxnId="{584FE7A9-A865-48A1-AE08-0E39B2B86043}">
      <dgm:prSet/>
      <dgm:spPr/>
      <dgm:t>
        <a:bodyPr/>
        <a:lstStyle/>
        <a:p>
          <a:endParaRPr lang="ru-RU" sz="3200"/>
        </a:p>
      </dgm:t>
    </dgm:pt>
    <dgm:pt modelId="{899FAEAC-F677-4EDB-B178-29745F10C7C1}" type="sibTrans" cxnId="{584FE7A9-A865-48A1-AE08-0E39B2B86043}">
      <dgm:prSet/>
      <dgm:spPr/>
      <dgm:t>
        <a:bodyPr/>
        <a:lstStyle/>
        <a:p>
          <a:endParaRPr lang="ru-RU" sz="3200"/>
        </a:p>
      </dgm:t>
    </dgm:pt>
    <dgm:pt modelId="{59EBF9CA-85BA-42CA-A02F-24B8FB3C1FE3}">
      <dgm:prSet phldrT="[Текст]" custT="1"/>
      <dgm:spPr>
        <a:solidFill>
          <a:srgbClr val="9999FF">
            <a:alpha val="90000"/>
          </a:srgbClr>
        </a:solidFill>
      </dgm:spPr>
      <dgm:t>
        <a:bodyPr/>
        <a:lstStyle/>
        <a:p>
          <a:r>
            <a: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Другие вопросы в области национальной экономики</a:t>
          </a:r>
          <a:endParaRPr lang="ru-RU" sz="3200" b="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67609E-E8D1-46DA-822E-EE3A278E142B}" type="parTrans" cxnId="{0CCA77F2-4C65-44DD-8640-7059BEEE459F}">
      <dgm:prSet/>
      <dgm:spPr/>
      <dgm:t>
        <a:bodyPr/>
        <a:lstStyle/>
        <a:p>
          <a:endParaRPr lang="ru-RU" sz="3200"/>
        </a:p>
      </dgm:t>
    </dgm:pt>
    <dgm:pt modelId="{22033F29-B289-4F9A-B755-BCCA5C014091}" type="sibTrans" cxnId="{0CCA77F2-4C65-44DD-8640-7059BEEE459F}">
      <dgm:prSet/>
      <dgm:spPr/>
      <dgm:t>
        <a:bodyPr/>
        <a:lstStyle/>
        <a:p>
          <a:endParaRPr lang="ru-RU" sz="3200"/>
        </a:p>
      </dgm:t>
    </dgm:pt>
    <dgm:pt modelId="{EDE96139-0091-404C-A157-6FCCDD713D87}" type="pres">
      <dgm:prSet presAssocID="{02CD214C-0D2F-44CA-A2D9-E6FC5ECECF5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0AA1F2-4121-4E08-994D-2620305699BA}" type="pres">
      <dgm:prSet presAssocID="{B7D48858-7CF2-4D90-B33C-8C4B7C1B8E40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FC8E1-7886-49F4-A4CC-FABE03FCDF18}" type="pres">
      <dgm:prSet presAssocID="{B7D48858-7CF2-4D90-B33C-8C4B7C1B8E40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715F0-6DF9-4446-9A51-E0DD9D3C94EF}" type="pres">
      <dgm:prSet presAssocID="{5B5B6263-3819-4DFD-8C5F-D77F50157E0D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392DB-A4D8-40E3-BDE3-94C361B70646}" type="pres">
      <dgm:prSet presAssocID="{5B5B6263-3819-4DFD-8C5F-D77F50157E0D}" presName="childText2" presStyleLbl="solidAlignAcc1" presStyleIdx="1" presStyleCnt="3" custLinFactNeighborX="1109" custLinFactNeighborY="-18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A81A6-A4B5-4D0F-A373-9BF8DB827BD5}" type="pres">
      <dgm:prSet presAssocID="{5F53A439-80A6-4868-B949-C2671636CB73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0FC37-A5FD-40C5-AF80-81349BC90D4D}" type="pres">
      <dgm:prSet presAssocID="{5F53A439-80A6-4868-B949-C2671636CB73}" presName="childText3" presStyleLbl="solidAlignAcc1" presStyleIdx="2" presStyleCnt="3" custScaleX="1238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53CC1B-52F9-48BA-B433-7665A9A23A4C}" type="presOf" srcId="{02CD214C-0D2F-44CA-A2D9-E6FC5ECECF5D}" destId="{EDE96139-0091-404C-A157-6FCCDD713D87}" srcOrd="0" destOrd="0" presId="urn:microsoft.com/office/officeart/2009/3/layout/IncreasingArrowsProcess"/>
    <dgm:cxn modelId="{37FB4BDA-0F9B-4F78-9887-D5CDDAE9E1E6}" type="presOf" srcId="{5B5B6263-3819-4DFD-8C5F-D77F50157E0D}" destId="{C91715F0-6DF9-4446-9A51-E0DD9D3C94EF}" srcOrd="0" destOrd="0" presId="urn:microsoft.com/office/officeart/2009/3/layout/IncreasingArrowsProcess"/>
    <dgm:cxn modelId="{0CCA77F2-4C65-44DD-8640-7059BEEE459F}" srcId="{5F53A439-80A6-4868-B949-C2671636CB73}" destId="{59EBF9CA-85BA-42CA-A02F-24B8FB3C1FE3}" srcOrd="0" destOrd="0" parTransId="{7F67609E-E8D1-46DA-822E-EE3A278E142B}" sibTransId="{22033F29-B289-4F9A-B755-BCCA5C014091}"/>
    <dgm:cxn modelId="{91BECAAB-FE4A-42E9-8EF2-2EFF90E8FF93}" type="presOf" srcId="{B7D48858-7CF2-4D90-B33C-8C4B7C1B8E40}" destId="{4E0AA1F2-4121-4E08-994D-2620305699BA}" srcOrd="0" destOrd="0" presId="urn:microsoft.com/office/officeart/2009/3/layout/IncreasingArrowsProcess"/>
    <dgm:cxn modelId="{F4C27347-347C-4ECD-856D-42F1CFBAC36F}" srcId="{02CD214C-0D2F-44CA-A2D9-E6FC5ECECF5D}" destId="{5B5B6263-3819-4DFD-8C5F-D77F50157E0D}" srcOrd="1" destOrd="0" parTransId="{6C6AFBDA-FF92-45B4-B5A4-E5E2555528D5}" sibTransId="{BB6F748C-98BA-439E-82B7-BF444D83EC32}"/>
    <dgm:cxn modelId="{060A11EC-D382-4E90-B8BC-B694740A2D60}" type="presOf" srcId="{59EBF9CA-85BA-42CA-A02F-24B8FB3C1FE3}" destId="{8F10FC37-A5FD-40C5-AF80-81349BC90D4D}" srcOrd="0" destOrd="0" presId="urn:microsoft.com/office/officeart/2009/3/layout/IncreasingArrowsProcess"/>
    <dgm:cxn modelId="{47CCA4B8-ABE2-4B06-A817-6BAEA0145755}" type="presOf" srcId="{5F53A439-80A6-4868-B949-C2671636CB73}" destId="{515A81A6-A4B5-4D0F-A373-9BF8DB827BD5}" srcOrd="0" destOrd="0" presId="urn:microsoft.com/office/officeart/2009/3/layout/IncreasingArrowsProcess"/>
    <dgm:cxn modelId="{7F8AF484-A1FB-4A4F-876A-C7E21AA5403D}" type="presOf" srcId="{9403DDED-8414-499E-91AD-829EEB7F5E14}" destId="{094FC8E1-7886-49F4-A4CC-FABE03FCDF18}" srcOrd="0" destOrd="0" presId="urn:microsoft.com/office/officeart/2009/3/layout/IncreasingArrowsProcess"/>
    <dgm:cxn modelId="{584FE7A9-A865-48A1-AE08-0E39B2B86043}" srcId="{02CD214C-0D2F-44CA-A2D9-E6FC5ECECF5D}" destId="{5F53A439-80A6-4868-B949-C2671636CB73}" srcOrd="2" destOrd="0" parTransId="{D626DBFE-0D4F-4EAB-943E-AD2A49795E24}" sibTransId="{899FAEAC-F677-4EDB-B178-29745F10C7C1}"/>
    <dgm:cxn modelId="{F84E416A-EB5B-4E60-89A2-E89C87FDCEB6}" srcId="{02CD214C-0D2F-44CA-A2D9-E6FC5ECECF5D}" destId="{B7D48858-7CF2-4D90-B33C-8C4B7C1B8E40}" srcOrd="0" destOrd="0" parTransId="{56D2CF96-C2BA-4806-8E62-7B52CEBAD0CE}" sibTransId="{3C6A7EB9-C59C-4D1A-9D14-93E5966E7089}"/>
    <dgm:cxn modelId="{1508EE16-5C4F-4321-A2DB-40B295F2032B}" type="presOf" srcId="{6EF056CC-CE34-490D-A6BB-EFDCEFD47920}" destId="{8CA392DB-A4D8-40E3-BDE3-94C361B70646}" srcOrd="0" destOrd="0" presId="urn:microsoft.com/office/officeart/2009/3/layout/IncreasingArrowsProcess"/>
    <dgm:cxn modelId="{BE1E0B3D-AA5E-404A-8841-522F0D266ED5}" srcId="{5B5B6263-3819-4DFD-8C5F-D77F50157E0D}" destId="{6EF056CC-CE34-490D-A6BB-EFDCEFD47920}" srcOrd="0" destOrd="0" parTransId="{ECFA30B3-ABD2-4874-95A3-FDBC63C81F81}" sibTransId="{32122EC1-F497-4F4E-A5A6-E66003D95B34}"/>
    <dgm:cxn modelId="{B8AAEF79-F7A6-4B3E-AAAD-778E7776F8E8}" srcId="{B7D48858-7CF2-4D90-B33C-8C4B7C1B8E40}" destId="{9403DDED-8414-499E-91AD-829EEB7F5E14}" srcOrd="0" destOrd="0" parTransId="{DB52DAE7-9A82-470F-A513-16EA10A62021}" sibTransId="{7D0938C4-E161-4B13-83D4-2C1AADFA580B}"/>
    <dgm:cxn modelId="{A84AEEA5-5C18-477F-AB5A-F46D6E139ACD}" type="presParOf" srcId="{EDE96139-0091-404C-A157-6FCCDD713D87}" destId="{4E0AA1F2-4121-4E08-994D-2620305699BA}" srcOrd="0" destOrd="0" presId="urn:microsoft.com/office/officeart/2009/3/layout/IncreasingArrowsProcess"/>
    <dgm:cxn modelId="{69EC6FB4-C8AF-4EDA-A512-BCD181DD4717}" type="presParOf" srcId="{EDE96139-0091-404C-A157-6FCCDD713D87}" destId="{094FC8E1-7886-49F4-A4CC-FABE03FCDF18}" srcOrd="1" destOrd="0" presId="urn:microsoft.com/office/officeart/2009/3/layout/IncreasingArrowsProcess"/>
    <dgm:cxn modelId="{784A018A-6A0D-4B28-8F2F-F559B55ABA35}" type="presParOf" srcId="{EDE96139-0091-404C-A157-6FCCDD713D87}" destId="{C91715F0-6DF9-4446-9A51-E0DD9D3C94EF}" srcOrd="2" destOrd="0" presId="urn:microsoft.com/office/officeart/2009/3/layout/IncreasingArrowsProcess"/>
    <dgm:cxn modelId="{771C2F83-C860-452A-ADFB-A80B6A7CD2AE}" type="presParOf" srcId="{EDE96139-0091-404C-A157-6FCCDD713D87}" destId="{8CA392DB-A4D8-40E3-BDE3-94C361B70646}" srcOrd="3" destOrd="0" presId="urn:microsoft.com/office/officeart/2009/3/layout/IncreasingArrowsProcess"/>
    <dgm:cxn modelId="{AD0D3586-DABD-40C3-B11F-1DF4FF04EF30}" type="presParOf" srcId="{EDE96139-0091-404C-A157-6FCCDD713D87}" destId="{515A81A6-A4B5-4D0F-A373-9BF8DB827BD5}" srcOrd="4" destOrd="0" presId="urn:microsoft.com/office/officeart/2009/3/layout/IncreasingArrowsProcess"/>
    <dgm:cxn modelId="{84DB6CEA-6DEE-488D-8B15-6D757F197035}" type="presParOf" srcId="{EDE96139-0091-404C-A157-6FCCDD713D87}" destId="{8F10FC37-A5FD-40C5-AF80-81349BC90D4D}" srcOrd="5" destOrd="0" presId="urn:microsoft.com/office/officeart/2009/3/layout/IncreasingArrows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CD214C-0D2F-44CA-A2D9-E6FC5ECECF5D}" type="doc">
      <dgm:prSet loTypeId="urn:microsoft.com/office/officeart/2005/8/layout/vList6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D48858-7CF2-4D90-B33C-8C4B7C1B8E40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565, 0 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</a:rPr>
            <a:t>т.р.</a:t>
          </a:r>
          <a:endParaRPr lang="ru-RU" sz="2000" b="1" dirty="0">
            <a:solidFill>
              <a:schemeClr val="tx2">
                <a:lumMod val="50000"/>
              </a:schemeClr>
            </a:solidFill>
          </a:endParaRPr>
        </a:p>
      </dgm:t>
    </dgm:pt>
    <dgm:pt modelId="{56D2CF96-C2BA-4806-8E62-7B52CEBAD0CE}" type="parTrans" cxnId="{F84E416A-EB5B-4E60-89A2-E89C87FDCEB6}">
      <dgm:prSet/>
      <dgm:spPr/>
      <dgm:t>
        <a:bodyPr/>
        <a:lstStyle/>
        <a:p>
          <a:pPr algn="ctr"/>
          <a:endParaRPr lang="ru-RU"/>
        </a:p>
      </dgm:t>
    </dgm:pt>
    <dgm:pt modelId="{3C6A7EB9-C59C-4D1A-9D14-93E5966E7089}" type="sibTrans" cxnId="{F84E416A-EB5B-4E60-89A2-E89C87FDCEB6}">
      <dgm:prSet/>
      <dgm:spPr/>
      <dgm:t>
        <a:bodyPr/>
        <a:lstStyle/>
        <a:p>
          <a:pPr algn="ctr"/>
          <a:endParaRPr lang="ru-RU"/>
        </a:p>
      </dgm:t>
    </dgm:pt>
    <dgm:pt modelId="{9403DDED-8414-499E-91AD-829EEB7F5E14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Cambria" panose="02040503050406030204" pitchFamily="18" charset="0"/>
            </a:rPr>
            <a:t>Расходы на реализацию МП «Развитие с/</a:t>
          </a:r>
          <a:r>
            <a:rPr lang="ru-RU" sz="1600" b="1" dirty="0" err="1" smtClean="0">
              <a:latin typeface="Cambria" panose="02040503050406030204" pitchFamily="18" charset="0"/>
            </a:rPr>
            <a:t>х</a:t>
          </a:r>
          <a:r>
            <a:rPr lang="ru-RU" sz="1600" b="1" dirty="0" smtClean="0">
              <a:latin typeface="Cambria" panose="02040503050406030204" pitchFamily="18" charset="0"/>
            </a:rPr>
            <a:t> производства и расширение рынка сельскохозяйственной продукции</a:t>
          </a:r>
          <a:endParaRPr lang="ru-RU" sz="1600" b="1" dirty="0">
            <a:latin typeface="Cambria" panose="02040503050406030204" pitchFamily="18" charset="0"/>
          </a:endParaRPr>
        </a:p>
      </dgm:t>
    </dgm:pt>
    <dgm:pt modelId="{DB52DAE7-9A82-470F-A513-16EA10A62021}" type="parTrans" cxnId="{B8AAEF79-F7A6-4B3E-AAAD-778E7776F8E8}">
      <dgm:prSet/>
      <dgm:spPr/>
      <dgm:t>
        <a:bodyPr/>
        <a:lstStyle/>
        <a:p>
          <a:pPr algn="ctr"/>
          <a:endParaRPr lang="ru-RU"/>
        </a:p>
      </dgm:t>
    </dgm:pt>
    <dgm:pt modelId="{7D0938C4-E161-4B13-83D4-2C1AADFA580B}" type="sibTrans" cxnId="{B8AAEF79-F7A6-4B3E-AAAD-778E7776F8E8}">
      <dgm:prSet/>
      <dgm:spPr/>
      <dgm:t>
        <a:bodyPr/>
        <a:lstStyle/>
        <a:p>
          <a:pPr algn="ctr"/>
          <a:endParaRPr lang="ru-RU"/>
        </a:p>
      </dgm:t>
    </dgm:pt>
    <dgm:pt modelId="{59EBF9CA-85BA-42CA-A02F-24B8FB3C1FE3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Cambria" panose="02040503050406030204" pitchFamily="18" charset="0"/>
            </a:rPr>
            <a:t>Оказание содействия достижению целевых показателей реализации региональных программ развития агропромышленного (областной бюджет 207,9 т.р.; федеральный бюджет 623,8 т.р.)</a:t>
          </a:r>
          <a:endParaRPr lang="ru-RU" sz="1600" b="1" dirty="0">
            <a:latin typeface="Cambria" panose="02040503050406030204" pitchFamily="18" charset="0"/>
          </a:endParaRPr>
        </a:p>
      </dgm:t>
    </dgm:pt>
    <dgm:pt modelId="{7F67609E-E8D1-46DA-822E-EE3A278E142B}" type="parTrans" cxnId="{0CCA77F2-4C65-44DD-8640-7059BEEE459F}">
      <dgm:prSet/>
      <dgm:spPr/>
      <dgm:t>
        <a:bodyPr/>
        <a:lstStyle/>
        <a:p>
          <a:pPr algn="ctr"/>
          <a:endParaRPr lang="ru-RU"/>
        </a:p>
      </dgm:t>
    </dgm:pt>
    <dgm:pt modelId="{22033F29-B289-4F9A-B755-BCCA5C014091}" type="sibTrans" cxnId="{0CCA77F2-4C65-44DD-8640-7059BEEE459F}">
      <dgm:prSet/>
      <dgm:spPr/>
      <dgm:t>
        <a:bodyPr/>
        <a:lstStyle/>
        <a:p>
          <a:pPr algn="ctr"/>
          <a:endParaRPr lang="ru-RU"/>
        </a:p>
      </dgm:t>
    </dgm:pt>
    <dgm:pt modelId="{6DDD055D-242C-4735-ADD2-DB09FC504FCF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52 054,6 т.р.</a:t>
          </a:r>
          <a:endParaRPr lang="ru-RU" sz="20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E3632587-5E4B-4122-B96C-A3814381ABA8}" type="parTrans" cxnId="{621BB195-EEAE-4109-B5F4-D4082B94631B}">
      <dgm:prSet/>
      <dgm:spPr/>
      <dgm:t>
        <a:bodyPr/>
        <a:lstStyle/>
        <a:p>
          <a:pPr algn="ctr"/>
          <a:endParaRPr lang="ru-RU"/>
        </a:p>
      </dgm:t>
    </dgm:pt>
    <dgm:pt modelId="{A02F5D7A-7766-44AE-8E73-FE77BECC6A6E}" type="sibTrans" cxnId="{621BB195-EEAE-4109-B5F4-D4082B94631B}">
      <dgm:prSet/>
      <dgm:spPr/>
      <dgm:t>
        <a:bodyPr/>
        <a:lstStyle/>
        <a:p>
          <a:pPr algn="ctr"/>
          <a:endParaRPr lang="ru-RU"/>
        </a:p>
      </dgm:t>
    </dgm:pt>
    <dgm:pt modelId="{5B5B6263-3819-4DFD-8C5F-D77F50157E0D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831,7  т.р.</a:t>
          </a:r>
          <a:endParaRPr lang="ru-RU" sz="20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BB6F748C-98BA-439E-82B7-BF444D83EC32}" type="sibTrans" cxnId="{F4C27347-347C-4ECD-856D-42F1CFBAC36F}">
      <dgm:prSet/>
      <dgm:spPr/>
      <dgm:t>
        <a:bodyPr/>
        <a:lstStyle/>
        <a:p>
          <a:pPr algn="ctr"/>
          <a:endParaRPr lang="ru-RU"/>
        </a:p>
      </dgm:t>
    </dgm:pt>
    <dgm:pt modelId="{6C6AFBDA-FF92-45B4-B5A4-E5E2555528D5}" type="parTrans" cxnId="{F4C27347-347C-4ECD-856D-42F1CFBAC36F}">
      <dgm:prSet/>
      <dgm:spPr/>
      <dgm:t>
        <a:bodyPr/>
        <a:lstStyle/>
        <a:p>
          <a:pPr algn="ctr"/>
          <a:endParaRPr lang="ru-RU"/>
        </a:p>
      </dgm:t>
    </dgm:pt>
    <dgm:pt modelId="{1B956834-43C0-4AD1-835E-B411D267115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Повышение продуктивности КРС молочного направления (Областной бюджет 44 240,5 т. р.; федеральный бюджет 7 814,1 т.р.</a:t>
          </a:r>
          <a:endParaRPr lang="ru-RU" sz="16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4E3C45B9-2296-4EB3-BD34-0E9CBEF4454C}" type="parTrans" cxnId="{604CA230-F90B-42F9-8923-38AE28E5F71A}">
      <dgm:prSet/>
      <dgm:spPr/>
      <dgm:t>
        <a:bodyPr/>
        <a:lstStyle/>
        <a:p>
          <a:pPr algn="ctr"/>
          <a:endParaRPr lang="ru-RU"/>
        </a:p>
      </dgm:t>
    </dgm:pt>
    <dgm:pt modelId="{47102A82-9EA4-4152-BA1A-791DFC8B27F9}" type="sibTrans" cxnId="{604CA230-F90B-42F9-8923-38AE28E5F71A}">
      <dgm:prSet/>
      <dgm:spPr/>
      <dgm:t>
        <a:bodyPr/>
        <a:lstStyle/>
        <a:p>
          <a:pPr algn="ctr"/>
          <a:endParaRPr lang="ru-RU"/>
        </a:p>
      </dgm:t>
    </dgm:pt>
    <dgm:pt modelId="{9CA4F252-A64C-49EE-800B-7CDF6FD34509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3 587,9 т.р.</a:t>
          </a:r>
          <a:endParaRPr lang="ru-RU" sz="20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40418047-510D-4B76-BD4B-B33DED1F051C}" type="parTrans" cxnId="{56D2851F-1E4B-4E04-9F06-82D341A1E651}">
      <dgm:prSet/>
      <dgm:spPr/>
      <dgm:t>
        <a:bodyPr/>
        <a:lstStyle/>
        <a:p>
          <a:pPr algn="ctr"/>
          <a:endParaRPr lang="ru-RU"/>
        </a:p>
      </dgm:t>
    </dgm:pt>
    <dgm:pt modelId="{CED97F59-692B-4055-B067-17E92FF44ED5}" type="sibTrans" cxnId="{56D2851F-1E4B-4E04-9F06-82D341A1E651}">
      <dgm:prSet/>
      <dgm:spPr/>
      <dgm:t>
        <a:bodyPr/>
        <a:lstStyle/>
        <a:p>
          <a:pPr algn="ctr"/>
          <a:endParaRPr lang="ru-RU"/>
        </a:p>
      </dgm:t>
    </dgm:pt>
    <dgm:pt modelId="{49ADEB10-A689-4F42-B627-D8E3FCD95E28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На осуществление управленческих функций органами местного самоуправления</a:t>
          </a:r>
          <a:endParaRPr lang="ru-RU" sz="16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DFAE5ACF-61E1-4958-8927-737E7D123D07}" type="parTrans" cxnId="{C020D59E-03B9-457C-8064-9434EC42C644}">
      <dgm:prSet/>
      <dgm:spPr/>
      <dgm:t>
        <a:bodyPr/>
        <a:lstStyle/>
        <a:p>
          <a:pPr algn="ctr"/>
          <a:endParaRPr lang="ru-RU"/>
        </a:p>
      </dgm:t>
    </dgm:pt>
    <dgm:pt modelId="{6193E031-91C5-4D80-A7E5-FED64C1D4B00}" type="sibTrans" cxnId="{C020D59E-03B9-457C-8064-9434EC42C644}">
      <dgm:prSet/>
      <dgm:spPr/>
      <dgm:t>
        <a:bodyPr/>
        <a:lstStyle/>
        <a:p>
          <a:pPr algn="ctr"/>
          <a:endParaRPr lang="ru-RU"/>
        </a:p>
      </dgm:t>
    </dgm:pt>
    <dgm:pt modelId="{806670F6-378F-469B-A5C8-A29B7EFE12F4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5 874 т.р.</a:t>
          </a:r>
          <a:endParaRPr lang="ru-RU" sz="20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837D9484-E5AA-46C4-8241-FE85FCAC6DE3}" type="parTrans" cxnId="{569C4D6E-0FAB-455F-A5F0-E0DB752F98E9}">
      <dgm:prSet/>
      <dgm:spPr/>
      <dgm:t>
        <a:bodyPr/>
        <a:lstStyle/>
        <a:p>
          <a:pPr algn="ctr"/>
          <a:endParaRPr lang="ru-RU"/>
        </a:p>
      </dgm:t>
    </dgm:pt>
    <dgm:pt modelId="{D058AA17-3484-4951-AB83-FF889EA251E7}" type="sibTrans" cxnId="{569C4D6E-0FAB-455F-A5F0-E0DB752F98E9}">
      <dgm:prSet/>
      <dgm:spPr/>
      <dgm:t>
        <a:bodyPr/>
        <a:lstStyle/>
        <a:p>
          <a:pPr algn="ctr"/>
          <a:endParaRPr lang="ru-RU"/>
        </a:p>
      </dgm:t>
    </dgm:pt>
    <dgm:pt modelId="{0A6BAC6B-C323-4B17-9589-1A12C3C1EC8A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На поддержку  малых форм хозяйствования</a:t>
          </a:r>
          <a:endParaRPr lang="ru-RU" sz="16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CB2C0DBD-EFD2-4E37-8C69-611FFA230D51}" type="parTrans" cxnId="{7933F237-31ED-4DB0-A2EA-97367482B42B}">
      <dgm:prSet/>
      <dgm:spPr/>
      <dgm:t>
        <a:bodyPr/>
        <a:lstStyle/>
        <a:p>
          <a:pPr algn="ctr"/>
          <a:endParaRPr lang="ru-RU"/>
        </a:p>
      </dgm:t>
    </dgm:pt>
    <dgm:pt modelId="{2B35B967-F47F-49CB-964C-985F0C6DDDFC}" type="sibTrans" cxnId="{7933F237-31ED-4DB0-A2EA-97367482B42B}">
      <dgm:prSet/>
      <dgm:spPr/>
      <dgm:t>
        <a:bodyPr/>
        <a:lstStyle/>
        <a:p>
          <a:pPr algn="ctr"/>
          <a:endParaRPr lang="ru-RU"/>
        </a:p>
      </dgm:t>
    </dgm:pt>
    <dgm:pt modelId="{32AF9759-F5D5-4236-A8CB-412EDC10C6DE}" type="pres">
      <dgm:prSet presAssocID="{02CD214C-0D2F-44CA-A2D9-E6FC5ECECF5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543434-8BCA-4B60-8A8C-B8AE5F0B656B}" type="pres">
      <dgm:prSet presAssocID="{B7D48858-7CF2-4D90-B33C-8C4B7C1B8E40}" presName="linNode" presStyleCnt="0"/>
      <dgm:spPr/>
      <dgm:t>
        <a:bodyPr/>
        <a:lstStyle/>
        <a:p>
          <a:endParaRPr lang="ru-RU"/>
        </a:p>
      </dgm:t>
    </dgm:pt>
    <dgm:pt modelId="{F02B89F7-E5D3-44B7-94E9-E63E44FE8491}" type="pres">
      <dgm:prSet presAssocID="{B7D48858-7CF2-4D90-B33C-8C4B7C1B8E40}" presName="parentShp" presStyleLbl="node1" presStyleIdx="0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22B69-0BFE-45AB-976E-FD19B23EC857}" type="pres">
      <dgm:prSet presAssocID="{B7D48858-7CF2-4D90-B33C-8C4B7C1B8E40}" presName="childShp" presStyleLbl="bgAccFollowNode1" presStyleIdx="0" presStyleCnt="5" custScaleY="147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1593D-F12D-4875-A434-179FD22388AE}" type="pres">
      <dgm:prSet presAssocID="{3C6A7EB9-C59C-4D1A-9D14-93E5966E7089}" presName="spacing" presStyleCnt="0"/>
      <dgm:spPr/>
      <dgm:t>
        <a:bodyPr/>
        <a:lstStyle/>
        <a:p>
          <a:endParaRPr lang="ru-RU"/>
        </a:p>
      </dgm:t>
    </dgm:pt>
    <dgm:pt modelId="{2B4393CF-6A36-4F24-82D4-4607D4321DBB}" type="pres">
      <dgm:prSet presAssocID="{5B5B6263-3819-4DFD-8C5F-D77F50157E0D}" presName="linNode" presStyleCnt="0"/>
      <dgm:spPr/>
      <dgm:t>
        <a:bodyPr/>
        <a:lstStyle/>
        <a:p>
          <a:endParaRPr lang="ru-RU"/>
        </a:p>
      </dgm:t>
    </dgm:pt>
    <dgm:pt modelId="{CC5051AF-B9F5-4C3B-BCAB-F59D50F33E20}" type="pres">
      <dgm:prSet presAssocID="{5B5B6263-3819-4DFD-8C5F-D77F50157E0D}" presName="parentShp" presStyleLbl="node1" presStyleIdx="1" presStyleCnt="5" custLinFactNeighborX="-81" custLinFactNeighborY="-30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DA96D-129C-47D7-8AB3-8D29BFFF8EC6}" type="pres">
      <dgm:prSet presAssocID="{5B5B6263-3819-4DFD-8C5F-D77F50157E0D}" presName="childShp" presStyleLbl="bgAccFollowNode1" presStyleIdx="1" presStyleCnt="5" custScaleY="143704" custLinFactNeighborX="1449" custLinFactNeighborY="-25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2F791-0756-4101-8250-63E3BA00E69B}" type="pres">
      <dgm:prSet presAssocID="{BB6F748C-98BA-439E-82B7-BF444D83EC32}" presName="spacing" presStyleCnt="0"/>
      <dgm:spPr/>
      <dgm:t>
        <a:bodyPr/>
        <a:lstStyle/>
        <a:p>
          <a:endParaRPr lang="ru-RU"/>
        </a:p>
      </dgm:t>
    </dgm:pt>
    <dgm:pt modelId="{65747B01-79C1-4F37-961C-D0376EEDED24}" type="pres">
      <dgm:prSet presAssocID="{6DDD055D-242C-4735-ADD2-DB09FC504FCF}" presName="linNode" presStyleCnt="0"/>
      <dgm:spPr/>
      <dgm:t>
        <a:bodyPr/>
        <a:lstStyle/>
        <a:p>
          <a:endParaRPr lang="ru-RU"/>
        </a:p>
      </dgm:t>
    </dgm:pt>
    <dgm:pt modelId="{8C2D0CB0-430D-4B70-84C3-6965DE8BE961}" type="pres">
      <dgm:prSet presAssocID="{6DDD055D-242C-4735-ADD2-DB09FC504FCF}" presName="parentShp" presStyleLbl="node1" presStyleIdx="2" presStyleCnt="5" custLinFactNeighborY="-38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ED5A1-62E9-492C-B2A3-26B70311CDA7}" type="pres">
      <dgm:prSet presAssocID="{6DDD055D-242C-4735-ADD2-DB09FC504FCF}" presName="childShp" presStyleLbl="bgAccFollowNode1" presStyleIdx="2" presStyleCnt="5" custLinFactNeighborX="1472" custLinFactNeighborY="-38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495A5-4427-4B06-B8D0-903E78764121}" type="pres">
      <dgm:prSet presAssocID="{A02F5D7A-7766-44AE-8E73-FE77BECC6A6E}" presName="spacing" presStyleCnt="0"/>
      <dgm:spPr/>
      <dgm:t>
        <a:bodyPr/>
        <a:lstStyle/>
        <a:p>
          <a:endParaRPr lang="ru-RU"/>
        </a:p>
      </dgm:t>
    </dgm:pt>
    <dgm:pt modelId="{01375A0E-793E-4316-A610-5D2F128E528B}" type="pres">
      <dgm:prSet presAssocID="{9CA4F252-A64C-49EE-800B-7CDF6FD34509}" presName="linNode" presStyleCnt="0"/>
      <dgm:spPr/>
    </dgm:pt>
    <dgm:pt modelId="{CAA5491C-F880-4160-B4F4-DDD90C98A7D3}" type="pres">
      <dgm:prSet presAssocID="{9CA4F252-A64C-49EE-800B-7CDF6FD34509}" presName="parentShp" presStyleLbl="node1" presStyleIdx="3" presStyleCnt="5" custLinFactNeighborX="1381" custLinFactNeighborY="-31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D5D00-45C2-44D0-A60A-02933926FEEE}" type="pres">
      <dgm:prSet presAssocID="{9CA4F252-A64C-49EE-800B-7CDF6FD34509}" presName="childShp" presStyleLbl="bgAccFollowNode1" presStyleIdx="3" presStyleCnt="5" custLinFactNeighborX="-599" custLinFactNeighborY="-31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7770E-6E13-4906-8F12-8B6740736D11}" type="pres">
      <dgm:prSet presAssocID="{CED97F59-692B-4055-B067-17E92FF44ED5}" presName="spacing" presStyleCnt="0"/>
      <dgm:spPr/>
    </dgm:pt>
    <dgm:pt modelId="{F9BB9664-4318-4CB6-A0D9-EDEB22BC1E62}" type="pres">
      <dgm:prSet presAssocID="{806670F6-378F-469B-A5C8-A29B7EFE12F4}" presName="linNode" presStyleCnt="0"/>
      <dgm:spPr/>
    </dgm:pt>
    <dgm:pt modelId="{FE97510D-885A-4A71-A441-B45620E51479}" type="pres">
      <dgm:prSet presAssocID="{806670F6-378F-469B-A5C8-A29B7EFE12F4}" presName="parentShp" presStyleLbl="node1" presStyleIdx="4" presStyleCnt="5" custLinFactNeighborX="1381" custLinFactNeighborY="-24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0763F-B7CD-4E55-AE1B-6449F0DB733B}" type="pres">
      <dgm:prSet presAssocID="{806670F6-378F-469B-A5C8-A29B7EFE12F4}" presName="childShp" presStyleLbl="bgAccFollowNode1" presStyleIdx="4" presStyleCnt="5" custLinFactNeighborX="-599" custLinFactNeighborY="-32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E2E744-6272-4DA1-AADB-1B8FBCFEB7CF}" type="presOf" srcId="{9403DDED-8414-499E-91AD-829EEB7F5E14}" destId="{23922B69-0BFE-45AB-976E-FD19B23EC857}" srcOrd="0" destOrd="0" presId="urn:microsoft.com/office/officeart/2005/8/layout/vList6"/>
    <dgm:cxn modelId="{F4C27347-347C-4ECD-856D-42F1CFBAC36F}" srcId="{02CD214C-0D2F-44CA-A2D9-E6FC5ECECF5D}" destId="{5B5B6263-3819-4DFD-8C5F-D77F50157E0D}" srcOrd="1" destOrd="0" parTransId="{6C6AFBDA-FF92-45B4-B5A4-E5E2555528D5}" sibTransId="{BB6F748C-98BA-439E-82B7-BF444D83EC32}"/>
    <dgm:cxn modelId="{80BB30B7-10E3-4761-9ED6-36F37E537AC8}" type="presOf" srcId="{6DDD055D-242C-4735-ADD2-DB09FC504FCF}" destId="{8C2D0CB0-430D-4B70-84C3-6965DE8BE961}" srcOrd="0" destOrd="0" presId="urn:microsoft.com/office/officeart/2005/8/layout/vList6"/>
    <dgm:cxn modelId="{0CCA77F2-4C65-44DD-8640-7059BEEE459F}" srcId="{5B5B6263-3819-4DFD-8C5F-D77F50157E0D}" destId="{59EBF9CA-85BA-42CA-A02F-24B8FB3C1FE3}" srcOrd="0" destOrd="0" parTransId="{7F67609E-E8D1-46DA-822E-EE3A278E142B}" sibTransId="{22033F29-B289-4F9A-B755-BCCA5C014091}"/>
    <dgm:cxn modelId="{91B9411C-1FAB-45AA-8B45-9C0B9899D861}" type="presOf" srcId="{5B5B6263-3819-4DFD-8C5F-D77F50157E0D}" destId="{CC5051AF-B9F5-4C3B-BCAB-F59D50F33E20}" srcOrd="0" destOrd="0" presId="urn:microsoft.com/office/officeart/2005/8/layout/vList6"/>
    <dgm:cxn modelId="{468E459F-5655-448C-B0C5-9FF969CD1FDD}" type="presOf" srcId="{9CA4F252-A64C-49EE-800B-7CDF6FD34509}" destId="{CAA5491C-F880-4160-B4F4-DDD90C98A7D3}" srcOrd="0" destOrd="0" presId="urn:microsoft.com/office/officeart/2005/8/layout/vList6"/>
    <dgm:cxn modelId="{F84E416A-EB5B-4E60-89A2-E89C87FDCEB6}" srcId="{02CD214C-0D2F-44CA-A2D9-E6FC5ECECF5D}" destId="{B7D48858-7CF2-4D90-B33C-8C4B7C1B8E40}" srcOrd="0" destOrd="0" parTransId="{56D2CF96-C2BA-4806-8E62-7B52CEBAD0CE}" sibTransId="{3C6A7EB9-C59C-4D1A-9D14-93E5966E7089}"/>
    <dgm:cxn modelId="{604CA230-F90B-42F9-8923-38AE28E5F71A}" srcId="{6DDD055D-242C-4735-ADD2-DB09FC504FCF}" destId="{1B956834-43C0-4AD1-835E-B411D267115B}" srcOrd="0" destOrd="0" parTransId="{4E3C45B9-2296-4EB3-BD34-0E9CBEF4454C}" sibTransId="{47102A82-9EA4-4152-BA1A-791DFC8B27F9}"/>
    <dgm:cxn modelId="{569C4D6E-0FAB-455F-A5F0-E0DB752F98E9}" srcId="{02CD214C-0D2F-44CA-A2D9-E6FC5ECECF5D}" destId="{806670F6-378F-469B-A5C8-A29B7EFE12F4}" srcOrd="4" destOrd="0" parTransId="{837D9484-E5AA-46C4-8241-FE85FCAC6DE3}" sibTransId="{D058AA17-3484-4951-AB83-FF889EA251E7}"/>
    <dgm:cxn modelId="{06C10EA7-10CA-43A7-9888-31BAE7C775ED}" type="presOf" srcId="{02CD214C-0D2F-44CA-A2D9-E6FC5ECECF5D}" destId="{32AF9759-F5D5-4236-A8CB-412EDC10C6DE}" srcOrd="0" destOrd="0" presId="urn:microsoft.com/office/officeart/2005/8/layout/vList6"/>
    <dgm:cxn modelId="{E858A3E9-6252-4422-BD76-53E437FEB0C4}" type="presOf" srcId="{49ADEB10-A689-4F42-B627-D8E3FCD95E28}" destId="{583D5D00-45C2-44D0-A60A-02933926FEEE}" srcOrd="0" destOrd="0" presId="urn:microsoft.com/office/officeart/2005/8/layout/vList6"/>
    <dgm:cxn modelId="{2DD4DE9D-7394-43DB-8156-90493CCD288E}" type="presOf" srcId="{806670F6-378F-469B-A5C8-A29B7EFE12F4}" destId="{FE97510D-885A-4A71-A441-B45620E51479}" srcOrd="0" destOrd="0" presId="urn:microsoft.com/office/officeart/2005/8/layout/vList6"/>
    <dgm:cxn modelId="{17967BEE-2DF6-46FC-BFD9-39969999C431}" type="presOf" srcId="{0A6BAC6B-C323-4B17-9589-1A12C3C1EC8A}" destId="{1750763F-B7CD-4E55-AE1B-6449F0DB733B}" srcOrd="0" destOrd="0" presId="urn:microsoft.com/office/officeart/2005/8/layout/vList6"/>
    <dgm:cxn modelId="{6B186B5E-9963-4672-916F-CF570AA8C477}" type="presOf" srcId="{59EBF9CA-85BA-42CA-A02F-24B8FB3C1FE3}" destId="{D35DA96D-129C-47D7-8AB3-8D29BFFF8EC6}" srcOrd="0" destOrd="0" presId="urn:microsoft.com/office/officeart/2005/8/layout/vList6"/>
    <dgm:cxn modelId="{B8AAEF79-F7A6-4B3E-AAAD-778E7776F8E8}" srcId="{B7D48858-7CF2-4D90-B33C-8C4B7C1B8E40}" destId="{9403DDED-8414-499E-91AD-829EEB7F5E14}" srcOrd="0" destOrd="0" parTransId="{DB52DAE7-9A82-470F-A513-16EA10A62021}" sibTransId="{7D0938C4-E161-4B13-83D4-2C1AADFA580B}"/>
    <dgm:cxn modelId="{C020D59E-03B9-457C-8064-9434EC42C644}" srcId="{9CA4F252-A64C-49EE-800B-7CDF6FD34509}" destId="{49ADEB10-A689-4F42-B627-D8E3FCD95E28}" srcOrd="0" destOrd="0" parTransId="{DFAE5ACF-61E1-4958-8927-737E7D123D07}" sibTransId="{6193E031-91C5-4D80-A7E5-FED64C1D4B00}"/>
    <dgm:cxn modelId="{1B4048C0-B855-46F9-B3C9-30A1776E1807}" type="presOf" srcId="{B7D48858-7CF2-4D90-B33C-8C4B7C1B8E40}" destId="{F02B89F7-E5D3-44B7-94E9-E63E44FE8491}" srcOrd="0" destOrd="0" presId="urn:microsoft.com/office/officeart/2005/8/layout/vList6"/>
    <dgm:cxn modelId="{621BB195-EEAE-4109-B5F4-D4082B94631B}" srcId="{02CD214C-0D2F-44CA-A2D9-E6FC5ECECF5D}" destId="{6DDD055D-242C-4735-ADD2-DB09FC504FCF}" srcOrd="2" destOrd="0" parTransId="{E3632587-5E4B-4122-B96C-A3814381ABA8}" sibTransId="{A02F5D7A-7766-44AE-8E73-FE77BECC6A6E}"/>
    <dgm:cxn modelId="{22E4927A-372F-4D49-A6D2-B5D776633261}" type="presOf" srcId="{1B956834-43C0-4AD1-835E-B411D267115B}" destId="{F42ED5A1-62E9-492C-B2A3-26B70311CDA7}" srcOrd="0" destOrd="0" presId="urn:microsoft.com/office/officeart/2005/8/layout/vList6"/>
    <dgm:cxn modelId="{56D2851F-1E4B-4E04-9F06-82D341A1E651}" srcId="{02CD214C-0D2F-44CA-A2D9-E6FC5ECECF5D}" destId="{9CA4F252-A64C-49EE-800B-7CDF6FD34509}" srcOrd="3" destOrd="0" parTransId="{40418047-510D-4B76-BD4B-B33DED1F051C}" sibTransId="{CED97F59-692B-4055-B067-17E92FF44ED5}"/>
    <dgm:cxn modelId="{7933F237-31ED-4DB0-A2EA-97367482B42B}" srcId="{806670F6-378F-469B-A5C8-A29B7EFE12F4}" destId="{0A6BAC6B-C323-4B17-9589-1A12C3C1EC8A}" srcOrd="0" destOrd="0" parTransId="{CB2C0DBD-EFD2-4E37-8C69-611FFA230D51}" sibTransId="{2B35B967-F47F-49CB-964C-985F0C6DDDFC}"/>
    <dgm:cxn modelId="{AF40C769-C23B-446C-A577-AAD64A73B787}" type="presParOf" srcId="{32AF9759-F5D5-4236-A8CB-412EDC10C6DE}" destId="{E3543434-8BCA-4B60-8A8C-B8AE5F0B656B}" srcOrd="0" destOrd="0" presId="urn:microsoft.com/office/officeart/2005/8/layout/vList6"/>
    <dgm:cxn modelId="{2532DAA8-F635-4309-8272-3E1D69D0A1C2}" type="presParOf" srcId="{E3543434-8BCA-4B60-8A8C-B8AE5F0B656B}" destId="{F02B89F7-E5D3-44B7-94E9-E63E44FE8491}" srcOrd="0" destOrd="0" presId="urn:microsoft.com/office/officeart/2005/8/layout/vList6"/>
    <dgm:cxn modelId="{2DD5AB10-9D6D-4D59-B524-721F7088C892}" type="presParOf" srcId="{E3543434-8BCA-4B60-8A8C-B8AE5F0B656B}" destId="{23922B69-0BFE-45AB-976E-FD19B23EC857}" srcOrd="1" destOrd="0" presId="urn:microsoft.com/office/officeart/2005/8/layout/vList6"/>
    <dgm:cxn modelId="{36948CCE-E5C1-4EF0-AB45-4E1968205308}" type="presParOf" srcId="{32AF9759-F5D5-4236-A8CB-412EDC10C6DE}" destId="{3311593D-F12D-4875-A434-179FD22388AE}" srcOrd="1" destOrd="0" presId="urn:microsoft.com/office/officeart/2005/8/layout/vList6"/>
    <dgm:cxn modelId="{F32A2AE9-4386-48A9-964A-11B23E1D2578}" type="presParOf" srcId="{32AF9759-F5D5-4236-A8CB-412EDC10C6DE}" destId="{2B4393CF-6A36-4F24-82D4-4607D4321DBB}" srcOrd="2" destOrd="0" presId="urn:microsoft.com/office/officeart/2005/8/layout/vList6"/>
    <dgm:cxn modelId="{90BF38B6-B536-4028-A601-65B84D015E00}" type="presParOf" srcId="{2B4393CF-6A36-4F24-82D4-4607D4321DBB}" destId="{CC5051AF-B9F5-4C3B-BCAB-F59D50F33E20}" srcOrd="0" destOrd="0" presId="urn:microsoft.com/office/officeart/2005/8/layout/vList6"/>
    <dgm:cxn modelId="{161C7328-577A-42E7-B51E-8081F7B9181C}" type="presParOf" srcId="{2B4393CF-6A36-4F24-82D4-4607D4321DBB}" destId="{D35DA96D-129C-47D7-8AB3-8D29BFFF8EC6}" srcOrd="1" destOrd="0" presId="urn:microsoft.com/office/officeart/2005/8/layout/vList6"/>
    <dgm:cxn modelId="{4AEB03C3-A359-4A1E-A383-4C1774C1FB1F}" type="presParOf" srcId="{32AF9759-F5D5-4236-A8CB-412EDC10C6DE}" destId="{3512F791-0756-4101-8250-63E3BA00E69B}" srcOrd="3" destOrd="0" presId="urn:microsoft.com/office/officeart/2005/8/layout/vList6"/>
    <dgm:cxn modelId="{1658BAE9-A66A-4500-A1BD-E2A02315EE06}" type="presParOf" srcId="{32AF9759-F5D5-4236-A8CB-412EDC10C6DE}" destId="{65747B01-79C1-4F37-961C-D0376EEDED24}" srcOrd="4" destOrd="0" presId="urn:microsoft.com/office/officeart/2005/8/layout/vList6"/>
    <dgm:cxn modelId="{627E90A4-44B1-4EC0-8F98-3D72289B70A6}" type="presParOf" srcId="{65747B01-79C1-4F37-961C-D0376EEDED24}" destId="{8C2D0CB0-430D-4B70-84C3-6965DE8BE961}" srcOrd="0" destOrd="0" presId="urn:microsoft.com/office/officeart/2005/8/layout/vList6"/>
    <dgm:cxn modelId="{59B56BF0-6954-43FE-9949-B6027CB9A9B1}" type="presParOf" srcId="{65747B01-79C1-4F37-961C-D0376EEDED24}" destId="{F42ED5A1-62E9-492C-B2A3-26B70311CDA7}" srcOrd="1" destOrd="0" presId="urn:microsoft.com/office/officeart/2005/8/layout/vList6"/>
    <dgm:cxn modelId="{BD3DD5F6-B139-45B9-B4E3-4F73B1B3A3FE}" type="presParOf" srcId="{32AF9759-F5D5-4236-A8CB-412EDC10C6DE}" destId="{6A9495A5-4427-4B06-B8D0-903E78764121}" srcOrd="5" destOrd="0" presId="urn:microsoft.com/office/officeart/2005/8/layout/vList6"/>
    <dgm:cxn modelId="{761C8F17-6BD4-4B26-8694-F47CC1A2212C}" type="presParOf" srcId="{32AF9759-F5D5-4236-A8CB-412EDC10C6DE}" destId="{01375A0E-793E-4316-A610-5D2F128E528B}" srcOrd="6" destOrd="0" presId="urn:microsoft.com/office/officeart/2005/8/layout/vList6"/>
    <dgm:cxn modelId="{6EEBA138-CB39-4C79-B3A8-E6392A4C842C}" type="presParOf" srcId="{01375A0E-793E-4316-A610-5D2F128E528B}" destId="{CAA5491C-F880-4160-B4F4-DDD90C98A7D3}" srcOrd="0" destOrd="0" presId="urn:microsoft.com/office/officeart/2005/8/layout/vList6"/>
    <dgm:cxn modelId="{1BCB5471-9071-4C72-A6DC-26F42E2E1F3D}" type="presParOf" srcId="{01375A0E-793E-4316-A610-5D2F128E528B}" destId="{583D5D00-45C2-44D0-A60A-02933926FEEE}" srcOrd="1" destOrd="0" presId="urn:microsoft.com/office/officeart/2005/8/layout/vList6"/>
    <dgm:cxn modelId="{D58D773A-D9D5-49F1-A404-DF727C2EA8CA}" type="presParOf" srcId="{32AF9759-F5D5-4236-A8CB-412EDC10C6DE}" destId="{8127770E-6E13-4906-8F12-8B6740736D11}" srcOrd="7" destOrd="0" presId="urn:microsoft.com/office/officeart/2005/8/layout/vList6"/>
    <dgm:cxn modelId="{F4A39BD8-A3DC-42E1-AC3E-1826C97043B4}" type="presParOf" srcId="{32AF9759-F5D5-4236-A8CB-412EDC10C6DE}" destId="{F9BB9664-4318-4CB6-A0D9-EDEB22BC1E62}" srcOrd="8" destOrd="0" presId="urn:microsoft.com/office/officeart/2005/8/layout/vList6"/>
    <dgm:cxn modelId="{CF7D195A-B3DD-4439-9833-A1350E2C0C30}" type="presParOf" srcId="{F9BB9664-4318-4CB6-A0D9-EDEB22BC1E62}" destId="{FE97510D-885A-4A71-A441-B45620E51479}" srcOrd="0" destOrd="0" presId="urn:microsoft.com/office/officeart/2005/8/layout/vList6"/>
    <dgm:cxn modelId="{1B7E5072-69B4-4C46-A781-D51C6C3B956F}" type="presParOf" srcId="{F9BB9664-4318-4CB6-A0D9-EDEB22BC1E62}" destId="{1750763F-B7CD-4E55-AE1B-6449F0DB733B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D45DFC-8CE0-438D-8463-9BB502BB4CD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31733C-A8D0-4003-BB62-D32DCE22F5B6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/>
            <a:t>Подраздел 0409   «Дорожное хозяйство» (дорожные фонды)             31 308,3 тыс. руб. </a:t>
          </a:r>
          <a:endParaRPr lang="ru-RU" sz="2400" b="1" dirty="0"/>
        </a:p>
      </dgm:t>
    </dgm:pt>
    <dgm:pt modelId="{2F6CB9DB-2336-4548-BC20-7829C3BF74E3}" type="parTrans" cxnId="{B2A240F3-EFF8-4553-A95F-7E6A3603EB48}">
      <dgm:prSet/>
      <dgm:spPr/>
      <dgm:t>
        <a:bodyPr/>
        <a:lstStyle/>
        <a:p>
          <a:endParaRPr lang="ru-RU" sz="1600"/>
        </a:p>
      </dgm:t>
    </dgm:pt>
    <dgm:pt modelId="{99847E78-A345-49DF-8AE8-DFDB6979E0B7}" type="sibTrans" cxnId="{B2A240F3-EFF8-4553-A95F-7E6A3603EB48}">
      <dgm:prSet/>
      <dgm:spPr/>
      <dgm:t>
        <a:bodyPr/>
        <a:lstStyle/>
        <a:p>
          <a:endParaRPr lang="ru-RU" sz="1600"/>
        </a:p>
      </dgm:t>
    </dgm:pt>
    <dgm:pt modelId="{02E638B2-FB43-42C6-A0AB-AFCFD0B61363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dirty="0" smtClean="0"/>
            <a:t>Содержание и ремонт автомобильных дорог местного значения                       5 331 тыс. руб.</a:t>
          </a:r>
          <a:endParaRPr lang="ru-RU" sz="2000" dirty="0"/>
        </a:p>
      </dgm:t>
    </dgm:pt>
    <dgm:pt modelId="{529AC35D-3DFC-454D-9293-2404D6316EC2}" type="parTrans" cxnId="{CEF8D0A2-D97C-4CC0-9EEE-33FDDC8A851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600"/>
        </a:p>
      </dgm:t>
    </dgm:pt>
    <dgm:pt modelId="{48263A48-A3F5-49FE-A159-6C8F1ED668D2}" type="sibTrans" cxnId="{CEF8D0A2-D97C-4CC0-9EEE-33FDDC8A851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600"/>
        </a:p>
      </dgm:t>
    </dgm:pt>
    <dgm:pt modelId="{930EE5E6-B722-4197-8658-AC3FE6E459D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dirty="0" smtClean="0"/>
            <a:t>Межбюджетные трансферты в бюджеты сельских поселений                                   25 977,3 тыс. руб.</a:t>
          </a:r>
          <a:endParaRPr lang="ru-RU" sz="2000" dirty="0"/>
        </a:p>
      </dgm:t>
    </dgm:pt>
    <dgm:pt modelId="{E78C583F-872C-4829-A790-6F2C43ADBDA5}" type="parTrans" cxnId="{CEFDD554-0F55-4383-858D-CD8A68819CEF}">
      <dgm:prSet/>
      <dgm:spPr/>
      <dgm:t>
        <a:bodyPr/>
        <a:lstStyle/>
        <a:p>
          <a:endParaRPr lang="ru-RU" sz="1600"/>
        </a:p>
      </dgm:t>
    </dgm:pt>
    <dgm:pt modelId="{2D470FFF-ED43-47B5-BC39-A2740600844F}" type="sibTrans" cxnId="{CEFDD554-0F55-4383-858D-CD8A68819CEF}">
      <dgm:prSet/>
      <dgm:spPr/>
      <dgm:t>
        <a:bodyPr/>
        <a:lstStyle/>
        <a:p>
          <a:endParaRPr lang="ru-RU" sz="1600"/>
        </a:p>
      </dgm:t>
    </dgm:pt>
    <dgm:pt modelId="{211FA9B6-99BF-4B17-A748-6181B0D413FC}">
      <dgm:prSet phldrT="[Текст]" custT="1"/>
      <dgm:spPr>
        <a:solidFill>
          <a:srgbClr val="FFC000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/>
            <a:t>МП «Развитие малого и среднего предпринимательства на территории </a:t>
          </a:r>
          <a:r>
            <a:rPr lang="ru-RU" sz="1800" dirty="0" err="1" smtClean="0"/>
            <a:t>Кожевниковского</a:t>
          </a:r>
          <a:r>
            <a:rPr lang="ru-RU" sz="1800" dirty="0" smtClean="0"/>
            <a:t> района на период 2014-2018 годы 814,3 тыс. руб.</a:t>
          </a:r>
          <a:endParaRPr lang="ru-RU" sz="1800" dirty="0"/>
        </a:p>
      </dgm:t>
    </dgm:pt>
    <dgm:pt modelId="{4A4FB279-733A-4DB2-BBF6-6F76D7CC3A24}" type="parTrans" cxnId="{94A8890E-F60B-4A2A-950A-94163615326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600"/>
        </a:p>
      </dgm:t>
    </dgm:pt>
    <dgm:pt modelId="{C031D83B-600D-473A-90A3-C6C2B8CFEA4A}" type="sibTrans" cxnId="{94A8890E-F60B-4A2A-950A-94163615326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600"/>
        </a:p>
      </dgm:t>
    </dgm:pt>
    <dgm:pt modelId="{8183C017-D475-4D7C-9B49-F793E806AB61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000" dirty="0" smtClean="0"/>
            <a:t>МП «Развитие внутреннего и въездного туризма» 10,0 тыс. руб.</a:t>
          </a:r>
          <a:endParaRPr lang="ru-RU" sz="2000" dirty="0"/>
        </a:p>
      </dgm:t>
    </dgm:pt>
    <dgm:pt modelId="{D8A5C071-19F3-44C9-A302-3CE7EB8D47EB}" type="parTrans" cxnId="{7E34E366-412B-4B2A-84EC-0E55C3FBBC6C}">
      <dgm:prSet/>
      <dgm:spPr/>
      <dgm:t>
        <a:bodyPr/>
        <a:lstStyle/>
        <a:p>
          <a:endParaRPr lang="ru-RU" sz="1600"/>
        </a:p>
      </dgm:t>
    </dgm:pt>
    <dgm:pt modelId="{2813DB38-CF90-4B01-B82B-8074898679EE}" type="sibTrans" cxnId="{7E34E366-412B-4B2A-84EC-0E55C3FBBC6C}">
      <dgm:prSet/>
      <dgm:spPr/>
      <dgm:t>
        <a:bodyPr/>
        <a:lstStyle/>
        <a:p>
          <a:endParaRPr lang="ru-RU" sz="1600"/>
        </a:p>
      </dgm:t>
    </dgm:pt>
    <dgm:pt modelId="{52D59CE4-A38A-475C-8203-DC12C91CEC24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/>
            <a:t>Подраздел 0412 «Другие вопросы в области национальной экономики» 824,3 тыс. руб.</a:t>
          </a:r>
          <a:endParaRPr lang="ru-RU" sz="2400" b="1" dirty="0"/>
        </a:p>
      </dgm:t>
    </dgm:pt>
    <dgm:pt modelId="{5A91089B-2705-4F9C-8FE0-5848F2E12E3B}" type="parTrans" cxnId="{FA7ED94C-4BD2-4F5F-B111-308B79C32FBA}">
      <dgm:prSet/>
      <dgm:spPr/>
      <dgm:t>
        <a:bodyPr/>
        <a:lstStyle/>
        <a:p>
          <a:endParaRPr lang="ru-RU" sz="1600"/>
        </a:p>
      </dgm:t>
    </dgm:pt>
    <dgm:pt modelId="{048F11E3-E7FC-4764-8A3A-4F27E1F0A52B}" type="sibTrans" cxnId="{FA7ED94C-4BD2-4F5F-B111-308B79C32FBA}">
      <dgm:prSet/>
      <dgm:spPr/>
      <dgm:t>
        <a:bodyPr/>
        <a:lstStyle/>
        <a:p>
          <a:endParaRPr lang="ru-RU" sz="1600"/>
        </a:p>
      </dgm:t>
    </dgm:pt>
    <dgm:pt modelId="{E725DCF3-989B-45F0-A479-6821498B64FC}" type="pres">
      <dgm:prSet presAssocID="{ADD45DFC-8CE0-438D-8463-9BB502BB4CD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F4E680-75DA-41CD-A5D7-929A7477FFD0}" type="pres">
      <dgm:prSet presAssocID="{0131733C-A8D0-4003-BB62-D32DCE22F5B6}" presName="root" presStyleCnt="0"/>
      <dgm:spPr/>
    </dgm:pt>
    <dgm:pt modelId="{3A40BFCE-3E9F-4EC8-813E-D92905561E09}" type="pres">
      <dgm:prSet presAssocID="{0131733C-A8D0-4003-BB62-D32DCE22F5B6}" presName="rootComposite" presStyleCnt="0"/>
      <dgm:spPr/>
    </dgm:pt>
    <dgm:pt modelId="{C3574B43-A0B7-4D7A-B1BE-ADA5CF872F61}" type="pres">
      <dgm:prSet presAssocID="{0131733C-A8D0-4003-BB62-D32DCE22F5B6}" presName="rootText" presStyleLbl="node1" presStyleIdx="0" presStyleCnt="2" custScaleX="98086" custScaleY="85123"/>
      <dgm:spPr/>
      <dgm:t>
        <a:bodyPr/>
        <a:lstStyle/>
        <a:p>
          <a:endParaRPr lang="ru-RU"/>
        </a:p>
      </dgm:t>
    </dgm:pt>
    <dgm:pt modelId="{62F0F0DB-0C4C-41E2-B2D4-73703ABF1E0D}" type="pres">
      <dgm:prSet presAssocID="{0131733C-A8D0-4003-BB62-D32DCE22F5B6}" presName="rootConnector" presStyleLbl="node1" presStyleIdx="0" presStyleCnt="2"/>
      <dgm:spPr/>
      <dgm:t>
        <a:bodyPr/>
        <a:lstStyle/>
        <a:p>
          <a:endParaRPr lang="ru-RU"/>
        </a:p>
      </dgm:t>
    </dgm:pt>
    <dgm:pt modelId="{90613BBD-0EC0-4137-A49B-3257FEB66E19}" type="pres">
      <dgm:prSet presAssocID="{0131733C-A8D0-4003-BB62-D32DCE22F5B6}" presName="childShape" presStyleCnt="0"/>
      <dgm:spPr/>
    </dgm:pt>
    <dgm:pt modelId="{E9B04C21-B97A-4CCD-9155-CF93AA3B0D8F}" type="pres">
      <dgm:prSet presAssocID="{529AC35D-3DFC-454D-9293-2404D6316EC2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98ED89B-7EBD-4035-9429-A074FE5C3F75}" type="pres">
      <dgm:prSet presAssocID="{02E638B2-FB43-42C6-A0AB-AFCFD0B61363}" presName="childText" presStyleLbl="bgAcc1" presStyleIdx="0" presStyleCnt="4" custScaleX="106587" custScaleY="63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F2402-C644-4B59-A874-55B1B2AB8CF3}" type="pres">
      <dgm:prSet presAssocID="{E78C583F-872C-4829-A790-6F2C43ADBDA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F9F8EE70-B764-4332-BD21-56B2B878277A}" type="pres">
      <dgm:prSet presAssocID="{930EE5E6-B722-4197-8658-AC3FE6E459D6}" presName="childText" presStyleLbl="bgAcc1" presStyleIdx="1" presStyleCnt="4" custScaleX="125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6F4B6-54FA-4896-B455-DBB9181F6119}" type="pres">
      <dgm:prSet presAssocID="{52D59CE4-A38A-475C-8203-DC12C91CEC24}" presName="root" presStyleCnt="0"/>
      <dgm:spPr/>
    </dgm:pt>
    <dgm:pt modelId="{6C2965DA-A575-42E0-B1D7-55817E697B57}" type="pres">
      <dgm:prSet presAssocID="{52D59CE4-A38A-475C-8203-DC12C91CEC24}" presName="rootComposite" presStyleCnt="0"/>
      <dgm:spPr/>
    </dgm:pt>
    <dgm:pt modelId="{AFBB9AD5-C562-4E42-8425-E00E97BA4211}" type="pres">
      <dgm:prSet presAssocID="{52D59CE4-A38A-475C-8203-DC12C91CEC24}" presName="rootText" presStyleLbl="node1" presStyleIdx="1" presStyleCnt="2" custScaleX="122926" custScaleY="87185"/>
      <dgm:spPr/>
      <dgm:t>
        <a:bodyPr/>
        <a:lstStyle/>
        <a:p>
          <a:endParaRPr lang="ru-RU"/>
        </a:p>
      </dgm:t>
    </dgm:pt>
    <dgm:pt modelId="{583FF6DE-DD8A-4782-85C3-ADA31951301A}" type="pres">
      <dgm:prSet presAssocID="{52D59CE4-A38A-475C-8203-DC12C91CEC24}" presName="rootConnector" presStyleLbl="node1" presStyleIdx="1" presStyleCnt="2"/>
      <dgm:spPr/>
      <dgm:t>
        <a:bodyPr/>
        <a:lstStyle/>
        <a:p>
          <a:endParaRPr lang="ru-RU"/>
        </a:p>
      </dgm:t>
    </dgm:pt>
    <dgm:pt modelId="{1F24DF89-D726-4DAF-99F5-D9D3A61A0B7B}" type="pres">
      <dgm:prSet presAssocID="{52D59CE4-A38A-475C-8203-DC12C91CEC24}" presName="childShape" presStyleCnt="0"/>
      <dgm:spPr/>
    </dgm:pt>
    <dgm:pt modelId="{00662873-DB07-49FE-8F2D-098F7ECE6793}" type="pres">
      <dgm:prSet presAssocID="{4A4FB279-733A-4DB2-BBF6-6F76D7CC3A24}" presName="Name13" presStyleLbl="parChTrans1D2" presStyleIdx="2" presStyleCnt="4"/>
      <dgm:spPr/>
      <dgm:t>
        <a:bodyPr/>
        <a:lstStyle/>
        <a:p>
          <a:endParaRPr lang="ru-RU"/>
        </a:p>
      </dgm:t>
    </dgm:pt>
    <dgm:pt modelId="{ED420D1F-CC98-48D7-BE3B-93D09C641AAE}" type="pres">
      <dgm:prSet presAssocID="{211FA9B6-99BF-4B17-A748-6181B0D413FC}" presName="childText" presStyleLbl="bgAcc1" presStyleIdx="2" presStyleCnt="4" custScaleX="117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D19C1-F4A0-49CE-A7A6-F8EC9813557B}" type="pres">
      <dgm:prSet presAssocID="{D8A5C071-19F3-44C9-A302-3CE7EB8D47EB}" presName="Name13" presStyleLbl="parChTrans1D2" presStyleIdx="3" presStyleCnt="4"/>
      <dgm:spPr/>
      <dgm:t>
        <a:bodyPr/>
        <a:lstStyle/>
        <a:p>
          <a:endParaRPr lang="ru-RU"/>
        </a:p>
      </dgm:t>
    </dgm:pt>
    <dgm:pt modelId="{CCEACF1F-73FE-499F-97B3-3B7A52EE2847}" type="pres">
      <dgm:prSet presAssocID="{8183C017-D475-4D7C-9B49-F793E806AB61}" presName="childText" presStyleLbl="bgAcc1" presStyleIdx="3" presStyleCnt="4" custScaleX="125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3EB778-8D30-467C-A8ED-2107F38F73F6}" type="presOf" srcId="{D8A5C071-19F3-44C9-A302-3CE7EB8D47EB}" destId="{54BD19C1-F4A0-49CE-A7A6-F8EC9813557B}" srcOrd="0" destOrd="0" presId="urn:microsoft.com/office/officeart/2005/8/layout/hierarchy3"/>
    <dgm:cxn modelId="{DD929F26-FFEF-473B-A176-397AAD87C670}" type="presOf" srcId="{E78C583F-872C-4829-A790-6F2C43ADBDA5}" destId="{1B4F2402-C644-4B59-A874-55B1B2AB8CF3}" srcOrd="0" destOrd="0" presId="urn:microsoft.com/office/officeart/2005/8/layout/hierarchy3"/>
    <dgm:cxn modelId="{B2A240F3-EFF8-4553-A95F-7E6A3603EB48}" srcId="{ADD45DFC-8CE0-438D-8463-9BB502BB4CD9}" destId="{0131733C-A8D0-4003-BB62-D32DCE22F5B6}" srcOrd="0" destOrd="0" parTransId="{2F6CB9DB-2336-4548-BC20-7829C3BF74E3}" sibTransId="{99847E78-A345-49DF-8AE8-DFDB6979E0B7}"/>
    <dgm:cxn modelId="{735F72EB-AE09-4E11-BF6D-08180AF5862F}" type="presOf" srcId="{ADD45DFC-8CE0-438D-8463-9BB502BB4CD9}" destId="{E725DCF3-989B-45F0-A479-6821498B64FC}" srcOrd="0" destOrd="0" presId="urn:microsoft.com/office/officeart/2005/8/layout/hierarchy3"/>
    <dgm:cxn modelId="{2F5796CE-84EA-435A-877A-2C606673725B}" type="presOf" srcId="{529AC35D-3DFC-454D-9293-2404D6316EC2}" destId="{E9B04C21-B97A-4CCD-9155-CF93AA3B0D8F}" srcOrd="0" destOrd="0" presId="urn:microsoft.com/office/officeart/2005/8/layout/hierarchy3"/>
    <dgm:cxn modelId="{6B6BB03F-32DB-41F2-ACB6-EB29C997999E}" type="presOf" srcId="{211FA9B6-99BF-4B17-A748-6181B0D413FC}" destId="{ED420D1F-CC98-48D7-BE3B-93D09C641AAE}" srcOrd="0" destOrd="0" presId="urn:microsoft.com/office/officeart/2005/8/layout/hierarchy3"/>
    <dgm:cxn modelId="{F3BBD86C-CFE3-4141-84EF-3F1473194361}" type="presOf" srcId="{0131733C-A8D0-4003-BB62-D32DCE22F5B6}" destId="{C3574B43-A0B7-4D7A-B1BE-ADA5CF872F61}" srcOrd="0" destOrd="0" presId="urn:microsoft.com/office/officeart/2005/8/layout/hierarchy3"/>
    <dgm:cxn modelId="{94A8890E-F60B-4A2A-950A-94163615326B}" srcId="{52D59CE4-A38A-475C-8203-DC12C91CEC24}" destId="{211FA9B6-99BF-4B17-A748-6181B0D413FC}" srcOrd="0" destOrd="0" parTransId="{4A4FB279-733A-4DB2-BBF6-6F76D7CC3A24}" sibTransId="{C031D83B-600D-473A-90A3-C6C2B8CFEA4A}"/>
    <dgm:cxn modelId="{51597063-9AE5-4413-ABA6-052AFB31379B}" type="presOf" srcId="{930EE5E6-B722-4197-8658-AC3FE6E459D6}" destId="{F9F8EE70-B764-4332-BD21-56B2B878277A}" srcOrd="0" destOrd="0" presId="urn:microsoft.com/office/officeart/2005/8/layout/hierarchy3"/>
    <dgm:cxn modelId="{CEFDD554-0F55-4383-858D-CD8A68819CEF}" srcId="{0131733C-A8D0-4003-BB62-D32DCE22F5B6}" destId="{930EE5E6-B722-4197-8658-AC3FE6E459D6}" srcOrd="1" destOrd="0" parTransId="{E78C583F-872C-4829-A790-6F2C43ADBDA5}" sibTransId="{2D470FFF-ED43-47B5-BC39-A2740600844F}"/>
    <dgm:cxn modelId="{F7C691C7-CB75-4C12-A4C0-89BEFC03D8AA}" type="presOf" srcId="{02E638B2-FB43-42C6-A0AB-AFCFD0B61363}" destId="{998ED89B-7EBD-4035-9429-A074FE5C3F75}" srcOrd="0" destOrd="0" presId="urn:microsoft.com/office/officeart/2005/8/layout/hierarchy3"/>
    <dgm:cxn modelId="{FA7ED94C-4BD2-4F5F-B111-308B79C32FBA}" srcId="{ADD45DFC-8CE0-438D-8463-9BB502BB4CD9}" destId="{52D59CE4-A38A-475C-8203-DC12C91CEC24}" srcOrd="1" destOrd="0" parTransId="{5A91089B-2705-4F9C-8FE0-5848F2E12E3B}" sibTransId="{048F11E3-E7FC-4764-8A3A-4F27E1F0A52B}"/>
    <dgm:cxn modelId="{CA3AE167-E4DF-47F0-BD97-10798C6E7970}" type="presOf" srcId="{0131733C-A8D0-4003-BB62-D32DCE22F5B6}" destId="{62F0F0DB-0C4C-41E2-B2D4-73703ABF1E0D}" srcOrd="1" destOrd="0" presId="urn:microsoft.com/office/officeart/2005/8/layout/hierarchy3"/>
    <dgm:cxn modelId="{7B4E06FA-45A0-4A84-A49E-75A571EC9BCF}" type="presOf" srcId="{52D59CE4-A38A-475C-8203-DC12C91CEC24}" destId="{583FF6DE-DD8A-4782-85C3-ADA31951301A}" srcOrd="1" destOrd="0" presId="urn:microsoft.com/office/officeart/2005/8/layout/hierarchy3"/>
    <dgm:cxn modelId="{1A85AB6A-AD22-4F66-A239-79041AA7E108}" type="presOf" srcId="{8183C017-D475-4D7C-9B49-F793E806AB61}" destId="{CCEACF1F-73FE-499F-97B3-3B7A52EE2847}" srcOrd="0" destOrd="0" presId="urn:microsoft.com/office/officeart/2005/8/layout/hierarchy3"/>
    <dgm:cxn modelId="{7E34E366-412B-4B2A-84EC-0E55C3FBBC6C}" srcId="{52D59CE4-A38A-475C-8203-DC12C91CEC24}" destId="{8183C017-D475-4D7C-9B49-F793E806AB61}" srcOrd="1" destOrd="0" parTransId="{D8A5C071-19F3-44C9-A302-3CE7EB8D47EB}" sibTransId="{2813DB38-CF90-4B01-B82B-8074898679EE}"/>
    <dgm:cxn modelId="{DA0D74C4-B404-45DB-AD22-2C01100450D7}" type="presOf" srcId="{52D59CE4-A38A-475C-8203-DC12C91CEC24}" destId="{AFBB9AD5-C562-4E42-8425-E00E97BA4211}" srcOrd="0" destOrd="0" presId="urn:microsoft.com/office/officeart/2005/8/layout/hierarchy3"/>
    <dgm:cxn modelId="{63ECE7D9-B746-49D4-BAB8-8AB7A21A4616}" type="presOf" srcId="{4A4FB279-733A-4DB2-BBF6-6F76D7CC3A24}" destId="{00662873-DB07-49FE-8F2D-098F7ECE6793}" srcOrd="0" destOrd="0" presId="urn:microsoft.com/office/officeart/2005/8/layout/hierarchy3"/>
    <dgm:cxn modelId="{CEF8D0A2-D97C-4CC0-9EEE-33FDDC8A851A}" srcId="{0131733C-A8D0-4003-BB62-D32DCE22F5B6}" destId="{02E638B2-FB43-42C6-A0AB-AFCFD0B61363}" srcOrd="0" destOrd="0" parTransId="{529AC35D-3DFC-454D-9293-2404D6316EC2}" sibTransId="{48263A48-A3F5-49FE-A159-6C8F1ED668D2}"/>
    <dgm:cxn modelId="{3678968A-599D-43E1-A20E-ECBBDA93A8CD}" type="presParOf" srcId="{E725DCF3-989B-45F0-A479-6821498B64FC}" destId="{C1F4E680-75DA-41CD-A5D7-929A7477FFD0}" srcOrd="0" destOrd="0" presId="urn:microsoft.com/office/officeart/2005/8/layout/hierarchy3"/>
    <dgm:cxn modelId="{C4627CA0-B823-457E-9C1C-0C6D4A7BAD2D}" type="presParOf" srcId="{C1F4E680-75DA-41CD-A5D7-929A7477FFD0}" destId="{3A40BFCE-3E9F-4EC8-813E-D92905561E09}" srcOrd="0" destOrd="0" presId="urn:microsoft.com/office/officeart/2005/8/layout/hierarchy3"/>
    <dgm:cxn modelId="{65FAAA12-1E23-4431-A05A-7D29D8EC47D6}" type="presParOf" srcId="{3A40BFCE-3E9F-4EC8-813E-D92905561E09}" destId="{C3574B43-A0B7-4D7A-B1BE-ADA5CF872F61}" srcOrd="0" destOrd="0" presId="urn:microsoft.com/office/officeart/2005/8/layout/hierarchy3"/>
    <dgm:cxn modelId="{37817A81-59C4-4CF8-BC3B-FED5A569BE86}" type="presParOf" srcId="{3A40BFCE-3E9F-4EC8-813E-D92905561E09}" destId="{62F0F0DB-0C4C-41E2-B2D4-73703ABF1E0D}" srcOrd="1" destOrd="0" presId="urn:microsoft.com/office/officeart/2005/8/layout/hierarchy3"/>
    <dgm:cxn modelId="{E67B477E-19BD-4D57-B1F5-45102DDC969A}" type="presParOf" srcId="{C1F4E680-75DA-41CD-A5D7-929A7477FFD0}" destId="{90613BBD-0EC0-4137-A49B-3257FEB66E19}" srcOrd="1" destOrd="0" presId="urn:microsoft.com/office/officeart/2005/8/layout/hierarchy3"/>
    <dgm:cxn modelId="{64357618-C16E-4203-B7A1-FDA2D9326AAC}" type="presParOf" srcId="{90613BBD-0EC0-4137-A49B-3257FEB66E19}" destId="{E9B04C21-B97A-4CCD-9155-CF93AA3B0D8F}" srcOrd="0" destOrd="0" presId="urn:microsoft.com/office/officeart/2005/8/layout/hierarchy3"/>
    <dgm:cxn modelId="{D13947E4-0728-4476-B45B-BF6991AE6A20}" type="presParOf" srcId="{90613BBD-0EC0-4137-A49B-3257FEB66E19}" destId="{998ED89B-7EBD-4035-9429-A074FE5C3F75}" srcOrd="1" destOrd="0" presId="urn:microsoft.com/office/officeart/2005/8/layout/hierarchy3"/>
    <dgm:cxn modelId="{2BAC2791-95E4-48DC-8421-A09005FB969F}" type="presParOf" srcId="{90613BBD-0EC0-4137-A49B-3257FEB66E19}" destId="{1B4F2402-C644-4B59-A874-55B1B2AB8CF3}" srcOrd="2" destOrd="0" presId="urn:microsoft.com/office/officeart/2005/8/layout/hierarchy3"/>
    <dgm:cxn modelId="{C201E98A-55EA-4052-AC29-6D3AED37AE7B}" type="presParOf" srcId="{90613BBD-0EC0-4137-A49B-3257FEB66E19}" destId="{F9F8EE70-B764-4332-BD21-56B2B878277A}" srcOrd="3" destOrd="0" presId="urn:microsoft.com/office/officeart/2005/8/layout/hierarchy3"/>
    <dgm:cxn modelId="{9E0F1FE7-7D6D-44C9-B9CB-D8F79D8CD5FB}" type="presParOf" srcId="{E725DCF3-989B-45F0-A479-6821498B64FC}" destId="{7066F4B6-54FA-4896-B455-DBB9181F6119}" srcOrd="1" destOrd="0" presId="urn:microsoft.com/office/officeart/2005/8/layout/hierarchy3"/>
    <dgm:cxn modelId="{40DF28E1-6C8F-496E-B9BE-D2AE156D578A}" type="presParOf" srcId="{7066F4B6-54FA-4896-B455-DBB9181F6119}" destId="{6C2965DA-A575-42E0-B1D7-55817E697B57}" srcOrd="0" destOrd="0" presId="urn:microsoft.com/office/officeart/2005/8/layout/hierarchy3"/>
    <dgm:cxn modelId="{7C1E75E8-CB8F-4B36-8D75-79E9F8916874}" type="presParOf" srcId="{6C2965DA-A575-42E0-B1D7-55817E697B57}" destId="{AFBB9AD5-C562-4E42-8425-E00E97BA4211}" srcOrd="0" destOrd="0" presId="urn:microsoft.com/office/officeart/2005/8/layout/hierarchy3"/>
    <dgm:cxn modelId="{0C47537F-3067-4627-B31C-5182EE768129}" type="presParOf" srcId="{6C2965DA-A575-42E0-B1D7-55817E697B57}" destId="{583FF6DE-DD8A-4782-85C3-ADA31951301A}" srcOrd="1" destOrd="0" presId="urn:microsoft.com/office/officeart/2005/8/layout/hierarchy3"/>
    <dgm:cxn modelId="{2C8EC311-8EA5-4512-A5E9-6A86D20CE183}" type="presParOf" srcId="{7066F4B6-54FA-4896-B455-DBB9181F6119}" destId="{1F24DF89-D726-4DAF-99F5-D9D3A61A0B7B}" srcOrd="1" destOrd="0" presId="urn:microsoft.com/office/officeart/2005/8/layout/hierarchy3"/>
    <dgm:cxn modelId="{779B6E30-F5D7-46FC-8CFC-7AEF39F9EFF3}" type="presParOf" srcId="{1F24DF89-D726-4DAF-99F5-D9D3A61A0B7B}" destId="{00662873-DB07-49FE-8F2D-098F7ECE6793}" srcOrd="0" destOrd="0" presId="urn:microsoft.com/office/officeart/2005/8/layout/hierarchy3"/>
    <dgm:cxn modelId="{86FDA53D-DCCD-4EF9-B463-B4448F1DFAD5}" type="presParOf" srcId="{1F24DF89-D726-4DAF-99F5-D9D3A61A0B7B}" destId="{ED420D1F-CC98-48D7-BE3B-93D09C641AAE}" srcOrd="1" destOrd="0" presId="urn:microsoft.com/office/officeart/2005/8/layout/hierarchy3"/>
    <dgm:cxn modelId="{9CBD26BF-57AE-4D2A-9B25-146D2C401322}" type="presParOf" srcId="{1F24DF89-D726-4DAF-99F5-D9D3A61A0B7B}" destId="{54BD19C1-F4A0-49CE-A7A6-F8EC9813557B}" srcOrd="2" destOrd="0" presId="urn:microsoft.com/office/officeart/2005/8/layout/hierarchy3"/>
    <dgm:cxn modelId="{25BBB49E-E681-4E64-9838-CDA2F4483DFB}" type="presParOf" srcId="{1F24DF89-D726-4DAF-99F5-D9D3A61A0B7B}" destId="{CCEACF1F-73FE-499F-97B3-3B7A52EE2847}" srcOrd="3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D45DFC-8CE0-438D-8463-9BB502BB4CD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31733C-A8D0-4003-BB62-D32DCE22F5B6}">
      <dgm:prSet phldrT="[Текст]" custT="1"/>
      <dgm:spPr>
        <a:solidFill>
          <a:schemeClr val="bg1">
            <a:lumMod val="6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МП «Устойчивое развитие сельских территорий </a:t>
          </a:r>
          <a:r>
            <a:rPr lang="ru-RU" sz="1800" b="1" dirty="0" err="1" smtClean="0">
              <a:solidFill>
                <a:schemeClr val="tx2">
                  <a:lumMod val="50000"/>
                </a:schemeClr>
              </a:solidFill>
              <a:latin typeface="+mn-lt"/>
            </a:rPr>
            <a:t>Кожевниковского</a:t>
          </a:r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 района на 2014-2017г.г. до 2020 г.»                         4  042,3 т.р.</a:t>
          </a:r>
          <a:endParaRPr lang="ru-RU" sz="1800" b="1" dirty="0">
            <a:latin typeface="+mn-lt"/>
          </a:endParaRPr>
        </a:p>
      </dgm:t>
    </dgm:pt>
    <dgm:pt modelId="{2F6CB9DB-2336-4548-BC20-7829C3BF74E3}" type="parTrans" cxnId="{B2A240F3-EFF8-4553-A95F-7E6A3603EB48}">
      <dgm:prSet/>
      <dgm:spPr/>
      <dgm:t>
        <a:bodyPr/>
        <a:lstStyle/>
        <a:p>
          <a:endParaRPr lang="ru-RU" sz="1600"/>
        </a:p>
      </dgm:t>
    </dgm:pt>
    <dgm:pt modelId="{99847E78-A345-49DF-8AE8-DFDB6979E0B7}" type="sibTrans" cxnId="{B2A240F3-EFF8-4553-A95F-7E6A3603EB48}">
      <dgm:prSet/>
      <dgm:spPr/>
      <dgm:t>
        <a:bodyPr/>
        <a:lstStyle/>
        <a:p>
          <a:endParaRPr lang="ru-RU" sz="1600"/>
        </a:p>
      </dgm:t>
    </dgm:pt>
    <dgm:pt modelId="{02E638B2-FB43-42C6-A0AB-AFCFD0B61363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>
              <a:latin typeface="+mn-lt"/>
            </a:rPr>
            <a:t>Реконструкция наружных сетей водопроводной сети </a:t>
          </a:r>
          <a:r>
            <a:rPr lang="ru-RU" sz="1800" dirty="0" err="1" smtClean="0">
              <a:latin typeface="+mn-lt"/>
            </a:rPr>
            <a:t>с.Песочнодубровка</a:t>
          </a:r>
          <a:r>
            <a:rPr lang="ru-RU" sz="1800" dirty="0" smtClean="0">
              <a:latin typeface="+mn-lt"/>
            </a:rPr>
            <a:t>, ул.Молодежная, ул. Школьная</a:t>
          </a:r>
          <a:endParaRPr lang="ru-RU" sz="1800" dirty="0">
            <a:latin typeface="+mn-lt"/>
          </a:endParaRPr>
        </a:p>
      </dgm:t>
    </dgm:pt>
    <dgm:pt modelId="{529AC35D-3DFC-454D-9293-2404D6316EC2}" type="parTrans" cxnId="{CEF8D0A2-D97C-4CC0-9EEE-33FDDC8A851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600"/>
        </a:p>
      </dgm:t>
    </dgm:pt>
    <dgm:pt modelId="{48263A48-A3F5-49FE-A159-6C8F1ED668D2}" type="sibTrans" cxnId="{CEF8D0A2-D97C-4CC0-9EEE-33FDDC8A851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600"/>
        </a:p>
      </dgm:t>
    </dgm:pt>
    <dgm:pt modelId="{930EE5E6-B722-4197-8658-AC3FE6E459D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>
              <a:latin typeface="+mn-lt"/>
            </a:rPr>
            <a:t>Субсидии на улучшение жилищных условий граждан, проживающих в сельской местности, в том числе молодых семей и молодых специалистов                                   1 500 тыс. руб.</a:t>
          </a:r>
          <a:endParaRPr lang="ru-RU" sz="1800" dirty="0">
            <a:latin typeface="+mn-lt"/>
          </a:endParaRPr>
        </a:p>
      </dgm:t>
    </dgm:pt>
    <dgm:pt modelId="{E78C583F-872C-4829-A790-6F2C43ADBDA5}" type="parTrans" cxnId="{CEFDD554-0F55-4383-858D-CD8A68819CEF}">
      <dgm:prSet/>
      <dgm:spPr/>
      <dgm:t>
        <a:bodyPr/>
        <a:lstStyle/>
        <a:p>
          <a:endParaRPr lang="ru-RU" sz="1600"/>
        </a:p>
      </dgm:t>
    </dgm:pt>
    <dgm:pt modelId="{2D470FFF-ED43-47B5-BC39-A2740600844F}" type="sibTrans" cxnId="{CEFDD554-0F55-4383-858D-CD8A68819CEF}">
      <dgm:prSet/>
      <dgm:spPr/>
      <dgm:t>
        <a:bodyPr/>
        <a:lstStyle/>
        <a:p>
          <a:endParaRPr lang="ru-RU" sz="1600"/>
        </a:p>
      </dgm:t>
    </dgm:pt>
    <dgm:pt modelId="{211FA9B6-99BF-4B17-A748-6181B0D413FC}">
      <dgm:prSet phldrT="[Текст]" custT="1"/>
      <dgm:spPr>
        <a:solidFill>
          <a:srgbClr val="FFC000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>
              <a:latin typeface="+mn-lt"/>
            </a:rPr>
            <a:t>Приведение объектов коммунальной инфраструктуры в соответствие с современными требованиями к надежности, качеству их работы и энергетической эффективности</a:t>
          </a:r>
          <a:endParaRPr lang="ru-RU" sz="1800" dirty="0">
            <a:latin typeface="+mn-lt"/>
          </a:endParaRPr>
        </a:p>
      </dgm:t>
    </dgm:pt>
    <dgm:pt modelId="{4A4FB279-733A-4DB2-BBF6-6F76D7CC3A24}" type="parTrans" cxnId="{94A8890E-F60B-4A2A-950A-94163615326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600"/>
        </a:p>
      </dgm:t>
    </dgm:pt>
    <dgm:pt modelId="{C031D83B-600D-473A-90A3-C6C2B8CFEA4A}" type="sibTrans" cxnId="{94A8890E-F60B-4A2A-950A-94163615326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600"/>
        </a:p>
      </dgm:t>
    </dgm:pt>
    <dgm:pt modelId="{52D59CE4-A38A-475C-8203-DC12C91CEC24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МП «Модернизация коммунальной инфраструктуры» 7 776,980 т.р.</a:t>
          </a:r>
          <a:endParaRPr lang="ru-RU" sz="1800" b="1" dirty="0">
            <a:latin typeface="+mn-lt"/>
          </a:endParaRPr>
        </a:p>
      </dgm:t>
    </dgm:pt>
    <dgm:pt modelId="{5A91089B-2705-4F9C-8FE0-5848F2E12E3B}" type="parTrans" cxnId="{FA7ED94C-4BD2-4F5F-B111-308B79C32FBA}">
      <dgm:prSet/>
      <dgm:spPr/>
      <dgm:t>
        <a:bodyPr/>
        <a:lstStyle/>
        <a:p>
          <a:endParaRPr lang="ru-RU" sz="1600"/>
        </a:p>
      </dgm:t>
    </dgm:pt>
    <dgm:pt modelId="{048F11E3-E7FC-4764-8A3A-4F27E1F0A52B}" type="sibTrans" cxnId="{FA7ED94C-4BD2-4F5F-B111-308B79C32FBA}">
      <dgm:prSet/>
      <dgm:spPr/>
      <dgm:t>
        <a:bodyPr/>
        <a:lstStyle/>
        <a:p>
          <a:endParaRPr lang="ru-RU" sz="1600"/>
        </a:p>
      </dgm:t>
    </dgm:pt>
    <dgm:pt modelId="{21BA307A-3B48-4F1C-BE4E-74B41D8484C8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Разработка ПСД для реконструкции водопроводной сети </a:t>
          </a:r>
          <a:r>
            <a:rPr lang="ru-RU" sz="1800" b="1" dirty="0" err="1" smtClean="0">
              <a:solidFill>
                <a:schemeClr val="tx2">
                  <a:lumMod val="50000"/>
                </a:schemeClr>
              </a:solidFill>
              <a:latin typeface="+mn-lt"/>
            </a:rPr>
            <a:t>с.Тека</a:t>
          </a:r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, </a:t>
          </a:r>
          <a:r>
            <a:rPr lang="ru-RU" sz="1800" b="1" dirty="0" err="1" smtClean="0">
              <a:solidFill>
                <a:schemeClr val="tx2">
                  <a:lumMod val="50000"/>
                </a:schemeClr>
              </a:solidFill>
              <a:latin typeface="+mn-lt"/>
            </a:rPr>
            <a:t>с.Борзуновка,с</a:t>
          </a:r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. Малиновка  410,2 т.р.</a:t>
          </a:r>
        </a:p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Разработка ПСД для разработки уличного освещения с.Малиновка, с.Новосергеевка 274,38 т.р.</a:t>
          </a:r>
        </a:p>
        <a:p>
          <a:endParaRPr lang="ru-RU" sz="1800" b="1" dirty="0">
            <a:latin typeface="+mn-lt"/>
          </a:endParaRPr>
        </a:p>
      </dgm:t>
    </dgm:pt>
    <dgm:pt modelId="{320FEE54-BE1B-4D0F-A33B-B2B087ADD303}" type="parTrans" cxnId="{9833E64D-6003-4786-9F01-65821DD69552}">
      <dgm:prSet/>
      <dgm:spPr/>
      <dgm:t>
        <a:bodyPr/>
        <a:lstStyle/>
        <a:p>
          <a:endParaRPr lang="ru-RU"/>
        </a:p>
      </dgm:t>
    </dgm:pt>
    <dgm:pt modelId="{A2BCE873-D944-408B-A0FA-2D4A170AB5D7}" type="sibTrans" cxnId="{9833E64D-6003-4786-9F01-65821DD69552}">
      <dgm:prSet/>
      <dgm:spPr/>
      <dgm:t>
        <a:bodyPr/>
        <a:lstStyle/>
        <a:p>
          <a:endParaRPr lang="ru-RU"/>
        </a:p>
      </dgm:t>
    </dgm:pt>
    <dgm:pt modelId="{B5EF92CC-D31D-4118-B279-94B7C78EFCC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>
              <a:latin typeface="+mn-lt"/>
            </a:rPr>
            <a:t>Благоустройство территории Сквера </a:t>
          </a:r>
          <a:r>
            <a:rPr lang="ru-RU" sz="1800" dirty="0" err="1" smtClean="0">
              <a:latin typeface="+mn-lt"/>
            </a:rPr>
            <a:t>с.Кожевниково</a:t>
          </a:r>
          <a:r>
            <a:rPr lang="ru-RU" sz="1800" dirty="0" smtClean="0">
              <a:latin typeface="+mn-lt"/>
            </a:rPr>
            <a:t>  пересечение ул.Дзержинского, ул. Калинина 900,0 .р.</a:t>
          </a:r>
          <a:endParaRPr lang="ru-RU" sz="1800" dirty="0">
            <a:latin typeface="+mn-lt"/>
          </a:endParaRPr>
        </a:p>
      </dgm:t>
    </dgm:pt>
    <dgm:pt modelId="{D0C3333B-10BD-4343-9EAC-F33CDF046D7D}" type="parTrans" cxnId="{1A31ADF1-6A65-4E11-A1C7-781E1C58235D}">
      <dgm:prSet/>
      <dgm:spPr/>
      <dgm:t>
        <a:bodyPr/>
        <a:lstStyle/>
        <a:p>
          <a:endParaRPr lang="ru-RU"/>
        </a:p>
      </dgm:t>
    </dgm:pt>
    <dgm:pt modelId="{AAA74978-B47A-4AD8-8EC1-ED0964C1AF54}" type="sibTrans" cxnId="{1A31ADF1-6A65-4E11-A1C7-781E1C58235D}">
      <dgm:prSet/>
      <dgm:spPr/>
      <dgm:t>
        <a:bodyPr/>
        <a:lstStyle/>
        <a:p>
          <a:endParaRPr lang="ru-RU"/>
        </a:p>
      </dgm:t>
    </dgm:pt>
    <dgm:pt modelId="{E725DCF3-989B-45F0-A479-6821498B64FC}" type="pres">
      <dgm:prSet presAssocID="{ADD45DFC-8CE0-438D-8463-9BB502BB4CD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F4E680-75DA-41CD-A5D7-929A7477FFD0}" type="pres">
      <dgm:prSet presAssocID="{0131733C-A8D0-4003-BB62-D32DCE22F5B6}" presName="root" presStyleCnt="0"/>
      <dgm:spPr/>
    </dgm:pt>
    <dgm:pt modelId="{3A40BFCE-3E9F-4EC8-813E-D92905561E09}" type="pres">
      <dgm:prSet presAssocID="{0131733C-A8D0-4003-BB62-D32DCE22F5B6}" presName="rootComposite" presStyleCnt="0"/>
      <dgm:spPr/>
    </dgm:pt>
    <dgm:pt modelId="{C3574B43-A0B7-4D7A-B1BE-ADA5CF872F61}" type="pres">
      <dgm:prSet presAssocID="{0131733C-A8D0-4003-BB62-D32DCE22F5B6}" presName="rootText" presStyleLbl="node1" presStyleIdx="0" presStyleCnt="3" custScaleX="133660" custScaleY="217666"/>
      <dgm:spPr/>
      <dgm:t>
        <a:bodyPr/>
        <a:lstStyle/>
        <a:p>
          <a:endParaRPr lang="ru-RU"/>
        </a:p>
      </dgm:t>
    </dgm:pt>
    <dgm:pt modelId="{62F0F0DB-0C4C-41E2-B2D4-73703ABF1E0D}" type="pres">
      <dgm:prSet presAssocID="{0131733C-A8D0-4003-BB62-D32DCE22F5B6}" presName="rootConnector" presStyleLbl="node1" presStyleIdx="0" presStyleCnt="3"/>
      <dgm:spPr/>
      <dgm:t>
        <a:bodyPr/>
        <a:lstStyle/>
        <a:p>
          <a:endParaRPr lang="ru-RU"/>
        </a:p>
      </dgm:t>
    </dgm:pt>
    <dgm:pt modelId="{90613BBD-0EC0-4137-A49B-3257FEB66E19}" type="pres">
      <dgm:prSet presAssocID="{0131733C-A8D0-4003-BB62-D32DCE22F5B6}" presName="childShape" presStyleCnt="0"/>
      <dgm:spPr/>
    </dgm:pt>
    <dgm:pt modelId="{E9B04C21-B97A-4CCD-9155-CF93AA3B0D8F}" type="pres">
      <dgm:prSet presAssocID="{529AC35D-3DFC-454D-9293-2404D6316EC2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98ED89B-7EBD-4035-9429-A074FE5C3F75}" type="pres">
      <dgm:prSet presAssocID="{02E638B2-FB43-42C6-A0AB-AFCFD0B61363}" presName="childText" presStyleLbl="bgAcc1" presStyleIdx="0" presStyleCnt="4" custScaleX="180484" custScaleY="192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F2402-C644-4B59-A874-55B1B2AB8CF3}" type="pres">
      <dgm:prSet presAssocID="{E78C583F-872C-4829-A790-6F2C43ADBDA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F9F8EE70-B764-4332-BD21-56B2B878277A}" type="pres">
      <dgm:prSet presAssocID="{930EE5E6-B722-4197-8658-AC3FE6E459D6}" presName="childText" presStyleLbl="bgAcc1" presStyleIdx="1" presStyleCnt="4" custScaleX="206222" custScaleY="281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041C5-1131-4B26-B36E-B8645149BCD4}" type="pres">
      <dgm:prSet presAssocID="{21BA307A-3B48-4F1C-BE4E-74B41D8484C8}" presName="root" presStyleCnt="0"/>
      <dgm:spPr/>
    </dgm:pt>
    <dgm:pt modelId="{996FCF23-3A91-4920-8F50-F3CADA219FD7}" type="pres">
      <dgm:prSet presAssocID="{21BA307A-3B48-4F1C-BE4E-74B41D8484C8}" presName="rootComposite" presStyleCnt="0"/>
      <dgm:spPr/>
    </dgm:pt>
    <dgm:pt modelId="{2FF2642C-465A-4FE0-901A-C49919426933}" type="pres">
      <dgm:prSet presAssocID="{21BA307A-3B48-4F1C-BE4E-74B41D8484C8}" presName="rootText" presStyleLbl="node1" presStyleIdx="1" presStyleCnt="3" custScaleX="164206" custScaleY="331455" custLinFactNeighborX="-3013" custLinFactNeighborY="28279"/>
      <dgm:spPr/>
      <dgm:t>
        <a:bodyPr/>
        <a:lstStyle/>
        <a:p>
          <a:endParaRPr lang="ru-RU"/>
        </a:p>
      </dgm:t>
    </dgm:pt>
    <dgm:pt modelId="{0A1576A2-9A48-4DA9-85C3-B7B36FAB5B0B}" type="pres">
      <dgm:prSet presAssocID="{21BA307A-3B48-4F1C-BE4E-74B41D8484C8}" presName="rootConnector" presStyleLbl="node1" presStyleIdx="1" presStyleCnt="3"/>
      <dgm:spPr/>
      <dgm:t>
        <a:bodyPr/>
        <a:lstStyle/>
        <a:p>
          <a:endParaRPr lang="ru-RU"/>
        </a:p>
      </dgm:t>
    </dgm:pt>
    <dgm:pt modelId="{4E2518E6-05F5-44BA-B6D8-745F7495F8B6}" type="pres">
      <dgm:prSet presAssocID="{21BA307A-3B48-4F1C-BE4E-74B41D8484C8}" presName="childShape" presStyleCnt="0"/>
      <dgm:spPr/>
    </dgm:pt>
    <dgm:pt modelId="{2F322BC9-9DB8-4BF2-BEC3-31E60F5DA535}" type="pres">
      <dgm:prSet presAssocID="{D0C3333B-10BD-4343-9EAC-F33CDF046D7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47CD09E-4D62-48A7-B5E0-7BAC3B5E6F2D}" type="pres">
      <dgm:prSet presAssocID="{B5EF92CC-D31D-4118-B279-94B7C78EFCCF}" presName="childText" presStyleLbl="bgAcc1" presStyleIdx="2" presStyleCnt="4" custScaleX="147639" custScaleY="264896" custLinFactNeighborX="3346" custLinFactNeighborY="46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6F4B6-54FA-4896-B455-DBB9181F6119}" type="pres">
      <dgm:prSet presAssocID="{52D59CE4-A38A-475C-8203-DC12C91CEC24}" presName="root" presStyleCnt="0"/>
      <dgm:spPr/>
    </dgm:pt>
    <dgm:pt modelId="{6C2965DA-A575-42E0-B1D7-55817E697B57}" type="pres">
      <dgm:prSet presAssocID="{52D59CE4-A38A-475C-8203-DC12C91CEC24}" presName="rootComposite" presStyleCnt="0"/>
      <dgm:spPr/>
    </dgm:pt>
    <dgm:pt modelId="{AFBB9AD5-C562-4E42-8425-E00E97BA4211}" type="pres">
      <dgm:prSet presAssocID="{52D59CE4-A38A-475C-8203-DC12C91CEC24}" presName="rootText" presStyleLbl="node1" presStyleIdx="2" presStyleCnt="3" custScaleX="138410" custScaleY="182743"/>
      <dgm:spPr/>
      <dgm:t>
        <a:bodyPr/>
        <a:lstStyle/>
        <a:p>
          <a:endParaRPr lang="ru-RU"/>
        </a:p>
      </dgm:t>
    </dgm:pt>
    <dgm:pt modelId="{583FF6DE-DD8A-4782-85C3-ADA31951301A}" type="pres">
      <dgm:prSet presAssocID="{52D59CE4-A38A-475C-8203-DC12C91CEC24}" presName="rootConnector" presStyleLbl="node1" presStyleIdx="2" presStyleCnt="3"/>
      <dgm:spPr/>
      <dgm:t>
        <a:bodyPr/>
        <a:lstStyle/>
        <a:p>
          <a:endParaRPr lang="ru-RU"/>
        </a:p>
      </dgm:t>
    </dgm:pt>
    <dgm:pt modelId="{1F24DF89-D726-4DAF-99F5-D9D3A61A0B7B}" type="pres">
      <dgm:prSet presAssocID="{52D59CE4-A38A-475C-8203-DC12C91CEC24}" presName="childShape" presStyleCnt="0"/>
      <dgm:spPr/>
    </dgm:pt>
    <dgm:pt modelId="{00662873-DB07-49FE-8F2D-098F7ECE6793}" type="pres">
      <dgm:prSet presAssocID="{4A4FB279-733A-4DB2-BBF6-6F76D7CC3A24}" presName="Name13" presStyleLbl="parChTrans1D2" presStyleIdx="3" presStyleCnt="4"/>
      <dgm:spPr/>
      <dgm:t>
        <a:bodyPr/>
        <a:lstStyle/>
        <a:p>
          <a:endParaRPr lang="ru-RU"/>
        </a:p>
      </dgm:t>
    </dgm:pt>
    <dgm:pt modelId="{ED420D1F-CC98-48D7-BE3B-93D09C641AAE}" type="pres">
      <dgm:prSet presAssocID="{211FA9B6-99BF-4B17-A748-6181B0D413FC}" presName="childText" presStyleLbl="bgAcc1" presStyleIdx="3" presStyleCnt="4" custScaleX="125982" custScaleY="478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541F0-E84A-4085-B955-6A4D716F60DE}" type="presOf" srcId="{4A4FB279-733A-4DB2-BBF6-6F76D7CC3A24}" destId="{00662873-DB07-49FE-8F2D-098F7ECE6793}" srcOrd="0" destOrd="0" presId="urn:microsoft.com/office/officeart/2005/8/layout/hierarchy3"/>
    <dgm:cxn modelId="{CEFDD554-0F55-4383-858D-CD8A68819CEF}" srcId="{0131733C-A8D0-4003-BB62-D32DCE22F5B6}" destId="{930EE5E6-B722-4197-8658-AC3FE6E459D6}" srcOrd="1" destOrd="0" parTransId="{E78C583F-872C-4829-A790-6F2C43ADBDA5}" sibTransId="{2D470FFF-ED43-47B5-BC39-A2740600844F}"/>
    <dgm:cxn modelId="{4F43D52E-D59D-46BE-B0E0-CCCE3D9C5EFC}" type="presOf" srcId="{0131733C-A8D0-4003-BB62-D32DCE22F5B6}" destId="{C3574B43-A0B7-4D7A-B1BE-ADA5CF872F61}" srcOrd="0" destOrd="0" presId="urn:microsoft.com/office/officeart/2005/8/layout/hierarchy3"/>
    <dgm:cxn modelId="{014399CA-6772-40DC-8098-011B72BE7B3D}" type="presOf" srcId="{0131733C-A8D0-4003-BB62-D32DCE22F5B6}" destId="{62F0F0DB-0C4C-41E2-B2D4-73703ABF1E0D}" srcOrd="1" destOrd="0" presId="urn:microsoft.com/office/officeart/2005/8/layout/hierarchy3"/>
    <dgm:cxn modelId="{64A12A3E-AD83-4022-A913-266CEE1911CA}" type="presOf" srcId="{211FA9B6-99BF-4B17-A748-6181B0D413FC}" destId="{ED420D1F-CC98-48D7-BE3B-93D09C641AAE}" srcOrd="0" destOrd="0" presId="urn:microsoft.com/office/officeart/2005/8/layout/hierarchy3"/>
    <dgm:cxn modelId="{9833E64D-6003-4786-9F01-65821DD69552}" srcId="{ADD45DFC-8CE0-438D-8463-9BB502BB4CD9}" destId="{21BA307A-3B48-4F1C-BE4E-74B41D8484C8}" srcOrd="1" destOrd="0" parTransId="{320FEE54-BE1B-4D0F-A33B-B2B087ADD303}" sibTransId="{A2BCE873-D944-408B-A0FA-2D4A170AB5D7}"/>
    <dgm:cxn modelId="{9965B850-D963-47DB-A3F2-D56299C84299}" type="presOf" srcId="{52D59CE4-A38A-475C-8203-DC12C91CEC24}" destId="{583FF6DE-DD8A-4782-85C3-ADA31951301A}" srcOrd="1" destOrd="0" presId="urn:microsoft.com/office/officeart/2005/8/layout/hierarchy3"/>
    <dgm:cxn modelId="{CB0D8825-E69D-49C4-B911-716D1EC145B8}" type="presOf" srcId="{02E638B2-FB43-42C6-A0AB-AFCFD0B61363}" destId="{998ED89B-7EBD-4035-9429-A074FE5C3F75}" srcOrd="0" destOrd="0" presId="urn:microsoft.com/office/officeart/2005/8/layout/hierarchy3"/>
    <dgm:cxn modelId="{1A31ADF1-6A65-4E11-A1C7-781E1C58235D}" srcId="{21BA307A-3B48-4F1C-BE4E-74B41D8484C8}" destId="{B5EF92CC-D31D-4118-B279-94B7C78EFCCF}" srcOrd="0" destOrd="0" parTransId="{D0C3333B-10BD-4343-9EAC-F33CDF046D7D}" sibTransId="{AAA74978-B47A-4AD8-8EC1-ED0964C1AF54}"/>
    <dgm:cxn modelId="{FA7ED94C-4BD2-4F5F-B111-308B79C32FBA}" srcId="{ADD45DFC-8CE0-438D-8463-9BB502BB4CD9}" destId="{52D59CE4-A38A-475C-8203-DC12C91CEC24}" srcOrd="2" destOrd="0" parTransId="{5A91089B-2705-4F9C-8FE0-5848F2E12E3B}" sibTransId="{048F11E3-E7FC-4764-8A3A-4F27E1F0A52B}"/>
    <dgm:cxn modelId="{BE8C2152-CF6F-4734-A568-39E5F2D9E1C2}" type="presOf" srcId="{21BA307A-3B48-4F1C-BE4E-74B41D8484C8}" destId="{0A1576A2-9A48-4DA9-85C3-B7B36FAB5B0B}" srcOrd="1" destOrd="0" presId="urn:microsoft.com/office/officeart/2005/8/layout/hierarchy3"/>
    <dgm:cxn modelId="{94A8890E-F60B-4A2A-950A-94163615326B}" srcId="{52D59CE4-A38A-475C-8203-DC12C91CEC24}" destId="{211FA9B6-99BF-4B17-A748-6181B0D413FC}" srcOrd="0" destOrd="0" parTransId="{4A4FB279-733A-4DB2-BBF6-6F76D7CC3A24}" sibTransId="{C031D83B-600D-473A-90A3-C6C2B8CFEA4A}"/>
    <dgm:cxn modelId="{AAD8EC83-1B1B-4496-A2C4-C66267F44440}" type="presOf" srcId="{529AC35D-3DFC-454D-9293-2404D6316EC2}" destId="{E9B04C21-B97A-4CCD-9155-CF93AA3B0D8F}" srcOrd="0" destOrd="0" presId="urn:microsoft.com/office/officeart/2005/8/layout/hierarchy3"/>
    <dgm:cxn modelId="{32CBAFFB-B41E-4E84-91A0-2968F1A06592}" type="presOf" srcId="{21BA307A-3B48-4F1C-BE4E-74B41D8484C8}" destId="{2FF2642C-465A-4FE0-901A-C49919426933}" srcOrd="0" destOrd="0" presId="urn:microsoft.com/office/officeart/2005/8/layout/hierarchy3"/>
    <dgm:cxn modelId="{DFA7D1FA-A9DC-419B-9B88-F64EBAC2F262}" type="presOf" srcId="{B5EF92CC-D31D-4118-B279-94B7C78EFCCF}" destId="{247CD09E-4D62-48A7-B5E0-7BAC3B5E6F2D}" srcOrd="0" destOrd="0" presId="urn:microsoft.com/office/officeart/2005/8/layout/hierarchy3"/>
    <dgm:cxn modelId="{0C0F0D50-7634-47C0-9AA4-8B0166F4E677}" type="presOf" srcId="{930EE5E6-B722-4197-8658-AC3FE6E459D6}" destId="{F9F8EE70-B764-4332-BD21-56B2B878277A}" srcOrd="0" destOrd="0" presId="urn:microsoft.com/office/officeart/2005/8/layout/hierarchy3"/>
    <dgm:cxn modelId="{DCF103F7-C345-4252-A3A0-23BBFFD582C3}" type="presOf" srcId="{ADD45DFC-8CE0-438D-8463-9BB502BB4CD9}" destId="{E725DCF3-989B-45F0-A479-6821498B64FC}" srcOrd="0" destOrd="0" presId="urn:microsoft.com/office/officeart/2005/8/layout/hierarchy3"/>
    <dgm:cxn modelId="{55F2427F-26EE-4A08-ADB9-E6A150CD0D73}" type="presOf" srcId="{D0C3333B-10BD-4343-9EAC-F33CDF046D7D}" destId="{2F322BC9-9DB8-4BF2-BEC3-31E60F5DA535}" srcOrd="0" destOrd="0" presId="urn:microsoft.com/office/officeart/2005/8/layout/hierarchy3"/>
    <dgm:cxn modelId="{05160F57-8FB8-4DDF-8301-4AC6678E92B4}" type="presOf" srcId="{E78C583F-872C-4829-A790-6F2C43ADBDA5}" destId="{1B4F2402-C644-4B59-A874-55B1B2AB8CF3}" srcOrd="0" destOrd="0" presId="urn:microsoft.com/office/officeart/2005/8/layout/hierarchy3"/>
    <dgm:cxn modelId="{B2A240F3-EFF8-4553-A95F-7E6A3603EB48}" srcId="{ADD45DFC-8CE0-438D-8463-9BB502BB4CD9}" destId="{0131733C-A8D0-4003-BB62-D32DCE22F5B6}" srcOrd="0" destOrd="0" parTransId="{2F6CB9DB-2336-4548-BC20-7829C3BF74E3}" sibTransId="{99847E78-A345-49DF-8AE8-DFDB6979E0B7}"/>
    <dgm:cxn modelId="{CEF8D0A2-D97C-4CC0-9EEE-33FDDC8A851A}" srcId="{0131733C-A8D0-4003-BB62-D32DCE22F5B6}" destId="{02E638B2-FB43-42C6-A0AB-AFCFD0B61363}" srcOrd="0" destOrd="0" parTransId="{529AC35D-3DFC-454D-9293-2404D6316EC2}" sibTransId="{48263A48-A3F5-49FE-A159-6C8F1ED668D2}"/>
    <dgm:cxn modelId="{E781905C-6781-4EC1-BF6F-B344D0AFF3EF}" type="presOf" srcId="{52D59CE4-A38A-475C-8203-DC12C91CEC24}" destId="{AFBB9AD5-C562-4E42-8425-E00E97BA4211}" srcOrd="0" destOrd="0" presId="urn:microsoft.com/office/officeart/2005/8/layout/hierarchy3"/>
    <dgm:cxn modelId="{9F26BA2D-E670-4CB7-9EB3-5B68CFFAB0AD}" type="presParOf" srcId="{E725DCF3-989B-45F0-A479-6821498B64FC}" destId="{C1F4E680-75DA-41CD-A5D7-929A7477FFD0}" srcOrd="0" destOrd="0" presId="urn:microsoft.com/office/officeart/2005/8/layout/hierarchy3"/>
    <dgm:cxn modelId="{7E591693-27D9-43FB-A069-EEEC02BCE54B}" type="presParOf" srcId="{C1F4E680-75DA-41CD-A5D7-929A7477FFD0}" destId="{3A40BFCE-3E9F-4EC8-813E-D92905561E09}" srcOrd="0" destOrd="0" presId="urn:microsoft.com/office/officeart/2005/8/layout/hierarchy3"/>
    <dgm:cxn modelId="{79E9FB22-7BBA-47B4-B7C5-266AF11081F4}" type="presParOf" srcId="{3A40BFCE-3E9F-4EC8-813E-D92905561E09}" destId="{C3574B43-A0B7-4D7A-B1BE-ADA5CF872F61}" srcOrd="0" destOrd="0" presId="urn:microsoft.com/office/officeart/2005/8/layout/hierarchy3"/>
    <dgm:cxn modelId="{1859F733-ABA0-402B-8CC3-754CFDF7C4BD}" type="presParOf" srcId="{3A40BFCE-3E9F-4EC8-813E-D92905561E09}" destId="{62F0F0DB-0C4C-41E2-B2D4-73703ABF1E0D}" srcOrd="1" destOrd="0" presId="urn:microsoft.com/office/officeart/2005/8/layout/hierarchy3"/>
    <dgm:cxn modelId="{B614E551-79D3-4581-B5DD-3597D1A9F42B}" type="presParOf" srcId="{C1F4E680-75DA-41CD-A5D7-929A7477FFD0}" destId="{90613BBD-0EC0-4137-A49B-3257FEB66E19}" srcOrd="1" destOrd="0" presId="urn:microsoft.com/office/officeart/2005/8/layout/hierarchy3"/>
    <dgm:cxn modelId="{8F8C3E47-E3C0-4E0F-AB67-25BFFA209745}" type="presParOf" srcId="{90613BBD-0EC0-4137-A49B-3257FEB66E19}" destId="{E9B04C21-B97A-4CCD-9155-CF93AA3B0D8F}" srcOrd="0" destOrd="0" presId="urn:microsoft.com/office/officeart/2005/8/layout/hierarchy3"/>
    <dgm:cxn modelId="{293AC7D8-265D-4B0C-8390-63597830008F}" type="presParOf" srcId="{90613BBD-0EC0-4137-A49B-3257FEB66E19}" destId="{998ED89B-7EBD-4035-9429-A074FE5C3F75}" srcOrd="1" destOrd="0" presId="urn:microsoft.com/office/officeart/2005/8/layout/hierarchy3"/>
    <dgm:cxn modelId="{F8C7DEDF-8316-4582-9D90-3988DBDE0285}" type="presParOf" srcId="{90613BBD-0EC0-4137-A49B-3257FEB66E19}" destId="{1B4F2402-C644-4B59-A874-55B1B2AB8CF3}" srcOrd="2" destOrd="0" presId="urn:microsoft.com/office/officeart/2005/8/layout/hierarchy3"/>
    <dgm:cxn modelId="{AC04A22C-8973-4D26-819F-B2D0DFA174D7}" type="presParOf" srcId="{90613BBD-0EC0-4137-A49B-3257FEB66E19}" destId="{F9F8EE70-B764-4332-BD21-56B2B878277A}" srcOrd="3" destOrd="0" presId="urn:microsoft.com/office/officeart/2005/8/layout/hierarchy3"/>
    <dgm:cxn modelId="{B570F925-FFE0-40D4-82C2-E4390766EECD}" type="presParOf" srcId="{E725DCF3-989B-45F0-A479-6821498B64FC}" destId="{AD8041C5-1131-4B26-B36E-B8645149BCD4}" srcOrd="1" destOrd="0" presId="urn:microsoft.com/office/officeart/2005/8/layout/hierarchy3"/>
    <dgm:cxn modelId="{1CEE8AF1-23B5-4F23-BC64-2B207598DEC9}" type="presParOf" srcId="{AD8041C5-1131-4B26-B36E-B8645149BCD4}" destId="{996FCF23-3A91-4920-8F50-F3CADA219FD7}" srcOrd="0" destOrd="0" presId="urn:microsoft.com/office/officeart/2005/8/layout/hierarchy3"/>
    <dgm:cxn modelId="{BD678DB3-30D9-4CF6-8D5F-5AB35669DBDD}" type="presParOf" srcId="{996FCF23-3A91-4920-8F50-F3CADA219FD7}" destId="{2FF2642C-465A-4FE0-901A-C49919426933}" srcOrd="0" destOrd="0" presId="urn:microsoft.com/office/officeart/2005/8/layout/hierarchy3"/>
    <dgm:cxn modelId="{011516F9-9992-4909-81EA-93DC98AFAADC}" type="presParOf" srcId="{996FCF23-3A91-4920-8F50-F3CADA219FD7}" destId="{0A1576A2-9A48-4DA9-85C3-B7B36FAB5B0B}" srcOrd="1" destOrd="0" presId="urn:microsoft.com/office/officeart/2005/8/layout/hierarchy3"/>
    <dgm:cxn modelId="{2D4DF7AD-9CBF-467B-932F-93482CDC0838}" type="presParOf" srcId="{AD8041C5-1131-4B26-B36E-B8645149BCD4}" destId="{4E2518E6-05F5-44BA-B6D8-745F7495F8B6}" srcOrd="1" destOrd="0" presId="urn:microsoft.com/office/officeart/2005/8/layout/hierarchy3"/>
    <dgm:cxn modelId="{D26CF941-37EB-40DE-853E-DB3D8E133BEB}" type="presParOf" srcId="{4E2518E6-05F5-44BA-B6D8-745F7495F8B6}" destId="{2F322BC9-9DB8-4BF2-BEC3-31E60F5DA535}" srcOrd="0" destOrd="0" presId="urn:microsoft.com/office/officeart/2005/8/layout/hierarchy3"/>
    <dgm:cxn modelId="{1C3DEF9E-E8F4-48D7-81CA-3A4B9487AD76}" type="presParOf" srcId="{4E2518E6-05F5-44BA-B6D8-745F7495F8B6}" destId="{247CD09E-4D62-48A7-B5E0-7BAC3B5E6F2D}" srcOrd="1" destOrd="0" presId="urn:microsoft.com/office/officeart/2005/8/layout/hierarchy3"/>
    <dgm:cxn modelId="{C4F2C43C-EE96-42BC-9ECE-846EF1F6C50D}" type="presParOf" srcId="{E725DCF3-989B-45F0-A479-6821498B64FC}" destId="{7066F4B6-54FA-4896-B455-DBB9181F6119}" srcOrd="2" destOrd="0" presId="urn:microsoft.com/office/officeart/2005/8/layout/hierarchy3"/>
    <dgm:cxn modelId="{D420532B-E619-4254-89AA-637D4A2714C9}" type="presParOf" srcId="{7066F4B6-54FA-4896-B455-DBB9181F6119}" destId="{6C2965DA-A575-42E0-B1D7-55817E697B57}" srcOrd="0" destOrd="0" presId="urn:microsoft.com/office/officeart/2005/8/layout/hierarchy3"/>
    <dgm:cxn modelId="{37140081-D409-4963-BF87-F7D1B2B9D8BC}" type="presParOf" srcId="{6C2965DA-A575-42E0-B1D7-55817E697B57}" destId="{AFBB9AD5-C562-4E42-8425-E00E97BA4211}" srcOrd="0" destOrd="0" presId="urn:microsoft.com/office/officeart/2005/8/layout/hierarchy3"/>
    <dgm:cxn modelId="{52689D33-1FD7-4207-8696-F73629F53BDB}" type="presParOf" srcId="{6C2965DA-A575-42E0-B1D7-55817E697B57}" destId="{583FF6DE-DD8A-4782-85C3-ADA31951301A}" srcOrd="1" destOrd="0" presId="urn:microsoft.com/office/officeart/2005/8/layout/hierarchy3"/>
    <dgm:cxn modelId="{C68F6602-F919-4EE2-899A-80CF7BB714EA}" type="presParOf" srcId="{7066F4B6-54FA-4896-B455-DBB9181F6119}" destId="{1F24DF89-D726-4DAF-99F5-D9D3A61A0B7B}" srcOrd="1" destOrd="0" presId="urn:microsoft.com/office/officeart/2005/8/layout/hierarchy3"/>
    <dgm:cxn modelId="{60B3E7A7-C543-4270-B270-82DFC3E48E86}" type="presParOf" srcId="{1F24DF89-D726-4DAF-99F5-D9D3A61A0B7B}" destId="{00662873-DB07-49FE-8F2D-098F7ECE6793}" srcOrd="0" destOrd="0" presId="urn:microsoft.com/office/officeart/2005/8/layout/hierarchy3"/>
    <dgm:cxn modelId="{9D0D8CD5-49EE-4E08-B609-3C04E46FFA2B}" type="presParOf" srcId="{1F24DF89-D726-4DAF-99F5-D9D3A61A0B7B}" destId="{ED420D1F-CC98-48D7-BE3B-93D09C641AAE}" srcOrd="1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776E0-DA84-4977-B764-51B27E270373}">
      <dsp:nvSpPr>
        <dsp:cNvPr id="0" name=""/>
        <dsp:cNvSpPr/>
      </dsp:nvSpPr>
      <dsp:spPr>
        <a:xfrm>
          <a:off x="168676" y="6697"/>
          <a:ext cx="8806647" cy="6851302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b="1" kern="1200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b="1" kern="1200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Бюджет для граждан</a:t>
          </a:r>
        </a:p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На основе Решения Думы </a:t>
          </a:r>
          <a:r>
            <a:rPr lang="ru-RU" sz="4400" b="1" kern="1200" dirty="0" err="1" smtClean="0">
              <a:solidFill>
                <a:srgbClr val="002060"/>
              </a:solidFill>
              <a:latin typeface="Cambria" panose="02040503050406030204" pitchFamily="18" charset="0"/>
            </a:rPr>
            <a:t>Кожевниковского</a:t>
          </a:r>
          <a:r>
            <a:rPr lang="ru-RU" sz="44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 района </a:t>
          </a:r>
        </a:p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 № 190 от 28.12.2017 </a:t>
          </a:r>
          <a:r>
            <a:rPr lang="ru-RU" sz="4400" b="1" kern="1200" smtClean="0">
              <a:solidFill>
                <a:srgbClr val="002060"/>
              </a:solidFill>
              <a:latin typeface="Cambria" panose="02040503050406030204" pitchFamily="18" charset="0"/>
            </a:rPr>
            <a:t>года </a:t>
          </a:r>
        </a:p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smtClean="0">
              <a:solidFill>
                <a:srgbClr val="002060"/>
              </a:solidFill>
              <a:latin typeface="Cambria" panose="02040503050406030204" pitchFamily="18" charset="0"/>
            </a:rPr>
            <a:t>«</a:t>
          </a:r>
          <a:r>
            <a:rPr lang="ru-RU" sz="44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О бюджете </a:t>
          </a:r>
          <a:r>
            <a:rPr lang="ru-RU" sz="4400" b="1" kern="1200" dirty="0" err="1" smtClean="0">
              <a:solidFill>
                <a:srgbClr val="002060"/>
              </a:solidFill>
              <a:latin typeface="Cambria" panose="02040503050406030204" pitchFamily="18" charset="0"/>
            </a:rPr>
            <a:t>Кожевниковского</a:t>
          </a:r>
          <a:r>
            <a:rPr lang="ru-RU" sz="44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 района на 2018 год </a:t>
          </a:r>
        </a:p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168676" y="6697"/>
        <a:ext cx="8806647" cy="68513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AED88-0F49-4BA3-A562-9E53010A9065}">
      <dsp:nvSpPr>
        <dsp:cNvPr id="0" name=""/>
        <dsp:cNvSpPr/>
      </dsp:nvSpPr>
      <dsp:spPr>
        <a:xfrm>
          <a:off x="0" y="121753"/>
          <a:ext cx="5364088" cy="816275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Целевые безвозмездные поступления</a:t>
          </a:r>
          <a:endParaRPr lang="ru-RU" sz="2800" b="1" kern="1200" dirty="0"/>
        </a:p>
      </dsp:txBody>
      <dsp:txXfrm>
        <a:off x="0" y="121753"/>
        <a:ext cx="5364088" cy="816275"/>
      </dsp:txXfrm>
    </dsp:sp>
    <dsp:sp modelId="{AD1BEA59-5E92-4E1F-8164-74C1A5B6F30C}">
      <dsp:nvSpPr>
        <dsp:cNvPr id="0" name=""/>
        <dsp:cNvSpPr/>
      </dsp:nvSpPr>
      <dsp:spPr>
        <a:xfrm>
          <a:off x="0" y="936094"/>
          <a:ext cx="1855062" cy="2376488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Субсидии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57 910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</a:rPr>
            <a:t>т.руб</a:t>
          </a:r>
          <a:r>
            <a:rPr lang="ru-RU" sz="2000" b="1" kern="1200" dirty="0" smtClean="0">
              <a:solidFill>
                <a:srgbClr val="002060"/>
              </a:solidFill>
            </a:rPr>
            <a:t>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0" y="936094"/>
        <a:ext cx="1855062" cy="2376488"/>
      </dsp:txXfrm>
    </dsp:sp>
    <dsp:sp modelId="{CB117B1D-211C-4FC6-9638-405EA37B622A}">
      <dsp:nvSpPr>
        <dsp:cNvPr id="0" name=""/>
        <dsp:cNvSpPr/>
      </dsp:nvSpPr>
      <dsp:spPr>
        <a:xfrm>
          <a:off x="1770489" y="1008104"/>
          <a:ext cx="1942805" cy="2222731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Субвенции на осуществление областных и федеральных полномочий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316 612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 т. руб.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770489" y="1008104"/>
        <a:ext cx="1942805" cy="2222731"/>
      </dsp:txXfrm>
    </dsp:sp>
    <dsp:sp modelId="{B1BF2F47-A465-424E-A0AC-0C06C95DDC1C}">
      <dsp:nvSpPr>
        <dsp:cNvPr id="0" name=""/>
        <dsp:cNvSpPr/>
      </dsp:nvSpPr>
      <dsp:spPr>
        <a:xfrm>
          <a:off x="3799675" y="1008104"/>
          <a:ext cx="1563547" cy="2212417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Иные межбюджетные трансферты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22 383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</a:rPr>
            <a:t>т.руб</a:t>
          </a:r>
          <a:r>
            <a:rPr lang="ru-RU" sz="2000" b="1" kern="1200" dirty="0" smtClean="0">
              <a:solidFill>
                <a:srgbClr val="002060"/>
              </a:solidFill>
            </a:rPr>
            <a:t>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799675" y="1008104"/>
        <a:ext cx="1563547" cy="2212417"/>
      </dsp:txXfrm>
    </dsp:sp>
    <dsp:sp modelId="{26A2A2DA-7C0A-44F4-911C-F065EEDD7B87}">
      <dsp:nvSpPr>
        <dsp:cNvPr id="0" name=""/>
        <dsp:cNvSpPr/>
      </dsp:nvSpPr>
      <dsp:spPr>
        <a:xfrm>
          <a:off x="0" y="3281404"/>
          <a:ext cx="5364088" cy="24698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1E779-3933-4BDA-94E7-E74FA3BAB88F}">
      <dsp:nvSpPr>
        <dsp:cNvPr id="0" name=""/>
        <dsp:cNvSpPr/>
      </dsp:nvSpPr>
      <dsp:spPr>
        <a:xfrm>
          <a:off x="0" y="0"/>
          <a:ext cx="3644288" cy="4676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cs typeface="Aharoni" panose="02010803020104030203" pitchFamily="2" charset="-79"/>
            </a:rPr>
            <a:t>Нецелевая финансовая помощь</a:t>
          </a:r>
          <a:endParaRPr lang="ru-RU" sz="2000" b="1" kern="1200" dirty="0">
            <a:solidFill>
              <a:srgbClr val="002060"/>
            </a:solidFill>
            <a:cs typeface="Aharoni" panose="02010803020104030203" pitchFamily="2" charset="-79"/>
          </a:endParaRPr>
        </a:p>
      </dsp:txBody>
      <dsp:txXfrm>
        <a:off x="13698" y="13698"/>
        <a:ext cx="3616892" cy="440282"/>
      </dsp:txXfrm>
    </dsp:sp>
    <dsp:sp modelId="{3EDB4AB9-AEBC-4A8B-ADD1-E65BE5F85566}">
      <dsp:nvSpPr>
        <dsp:cNvPr id="0" name=""/>
        <dsp:cNvSpPr/>
      </dsp:nvSpPr>
      <dsp:spPr>
        <a:xfrm>
          <a:off x="13584" y="505409"/>
          <a:ext cx="1629668" cy="2734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Дотация на выравнивание бюджетной обеспеченности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93 882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т. руб.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61315" y="553140"/>
        <a:ext cx="1534206" cy="2639488"/>
      </dsp:txXfrm>
    </dsp:sp>
    <dsp:sp modelId="{F895D210-2517-48D4-87D5-6A52A198107F}">
      <dsp:nvSpPr>
        <dsp:cNvPr id="0" name=""/>
        <dsp:cNvSpPr/>
      </dsp:nvSpPr>
      <dsp:spPr>
        <a:xfrm>
          <a:off x="1759096" y="503373"/>
          <a:ext cx="1880024" cy="2603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Дотация из областного бюджета на поддержку мер по обеспечению сбалансированности местных бюджетов 28 583 </a:t>
          </a:r>
          <a:r>
            <a:rPr lang="ru-RU" sz="1600" b="1" kern="1200" dirty="0" err="1" smtClean="0">
              <a:solidFill>
                <a:srgbClr val="002060"/>
              </a:solidFill>
            </a:rPr>
            <a:t>т.руб</a:t>
          </a:r>
          <a:r>
            <a:rPr lang="ru-RU" sz="1600" b="1" kern="1200" dirty="0" smtClean="0">
              <a:solidFill>
                <a:srgbClr val="002060"/>
              </a:solidFill>
            </a:rPr>
            <a:t>.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1814160" y="558437"/>
        <a:ext cx="1769896" cy="2493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1FC4E-EE81-4D3D-883D-E8D780A0C866}">
      <dsp:nvSpPr>
        <dsp:cNvPr id="0" name=""/>
        <dsp:cNvSpPr/>
      </dsp:nvSpPr>
      <dsp:spPr>
        <a:xfrm>
          <a:off x="0" y="86532"/>
          <a:ext cx="9144000" cy="900315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</a:rPr>
            <a:t>подраздел  0102 Функционирование высшего должностного лица </a:t>
          </a:r>
          <a:r>
            <a:rPr lang="ru-RU" sz="2000" kern="1200" smtClean="0"/>
            <a:t>1 432,262 </a:t>
          </a:r>
          <a:r>
            <a:rPr lang="ru-RU" sz="2000" kern="1200" dirty="0" smtClean="0"/>
            <a:t>тыс. руб.</a:t>
          </a:r>
          <a:endParaRPr lang="ru-RU" sz="2000" kern="1200" dirty="0"/>
        </a:p>
      </dsp:txBody>
      <dsp:txXfrm>
        <a:off x="43950" y="130482"/>
        <a:ext cx="9056100" cy="812415"/>
      </dsp:txXfrm>
    </dsp:sp>
    <dsp:sp modelId="{5289C37E-DC16-4ECE-B3B4-13D2601416AC}">
      <dsp:nvSpPr>
        <dsp:cNvPr id="0" name=""/>
        <dsp:cNvSpPr/>
      </dsp:nvSpPr>
      <dsp:spPr>
        <a:xfrm>
          <a:off x="0" y="986847"/>
          <a:ext cx="91440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Оплата труда</a:t>
          </a:r>
          <a:endParaRPr lang="ru-RU" sz="1900" kern="1200" dirty="0"/>
        </a:p>
      </dsp:txBody>
      <dsp:txXfrm>
        <a:off x="0" y="986847"/>
        <a:ext cx="9144000" cy="397440"/>
      </dsp:txXfrm>
    </dsp:sp>
    <dsp:sp modelId="{7B12F10D-AF2D-4151-92F7-BD4832AAEDC8}">
      <dsp:nvSpPr>
        <dsp:cNvPr id="0" name=""/>
        <dsp:cNvSpPr/>
      </dsp:nvSpPr>
      <dsp:spPr>
        <a:xfrm>
          <a:off x="0" y="1384287"/>
          <a:ext cx="9144000" cy="900315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Cambria" panose="02040503050406030204" pitchFamily="18" charset="0"/>
            </a:rPr>
            <a:t>подраздел 0103   Функционирование представительных органов муниципальных образован</a:t>
          </a:r>
          <a:r>
            <a:rPr lang="ru-RU" sz="2000" kern="1200" dirty="0" smtClean="0">
              <a:latin typeface="Cambria" panose="02040503050406030204" pitchFamily="18" charset="0"/>
            </a:rPr>
            <a:t>ий </a:t>
          </a:r>
          <a:r>
            <a:rPr lang="ru-RU" sz="2000" kern="1200" dirty="0" smtClean="0"/>
            <a:t>1 750,268 тыс. руб.</a:t>
          </a:r>
          <a:endParaRPr lang="ru-RU" sz="2000" kern="1200" dirty="0"/>
        </a:p>
      </dsp:txBody>
      <dsp:txXfrm>
        <a:off x="43950" y="1428237"/>
        <a:ext cx="9056100" cy="812415"/>
      </dsp:txXfrm>
    </dsp:sp>
    <dsp:sp modelId="{16B39A48-3B64-430F-8513-8A45C57E06FE}">
      <dsp:nvSpPr>
        <dsp:cNvPr id="0" name=""/>
        <dsp:cNvSpPr/>
      </dsp:nvSpPr>
      <dsp:spPr>
        <a:xfrm>
          <a:off x="0" y="2284602"/>
          <a:ext cx="9144000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Оплата труда 1 559 тыс. руб.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Канцелярские товары, почетные грамоты</a:t>
          </a:r>
          <a:endParaRPr lang="ru-RU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900" kern="1200" dirty="0">
            <a:latin typeface="Cambria" panose="02040503050406030204" pitchFamily="18" charset="0"/>
          </a:endParaRPr>
        </a:p>
      </dsp:txBody>
      <dsp:txXfrm>
        <a:off x="0" y="2284602"/>
        <a:ext cx="9144000" cy="968760"/>
      </dsp:txXfrm>
    </dsp:sp>
    <dsp:sp modelId="{A86B0D09-B606-464B-BABB-4859B664EF92}">
      <dsp:nvSpPr>
        <dsp:cNvPr id="0" name=""/>
        <dsp:cNvSpPr/>
      </dsp:nvSpPr>
      <dsp:spPr>
        <a:xfrm>
          <a:off x="0" y="3253362"/>
          <a:ext cx="9144000" cy="900315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</a:rPr>
            <a:t>подраздел 0104 Функционирование местных администраций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</a:rPr>
            <a:t> </a:t>
          </a:r>
          <a:r>
            <a:rPr lang="ru-RU" sz="2000" kern="1200" dirty="0" smtClean="0"/>
            <a:t>27 258,133 тыс. руб.</a:t>
          </a:r>
          <a:endParaRPr lang="ru-RU" sz="2000" kern="1200" dirty="0">
            <a:latin typeface="Cambria" panose="02040503050406030204" pitchFamily="18" charset="0"/>
          </a:endParaRPr>
        </a:p>
      </dsp:txBody>
      <dsp:txXfrm>
        <a:off x="43950" y="3297312"/>
        <a:ext cx="9056100" cy="812415"/>
      </dsp:txXfrm>
    </dsp:sp>
    <dsp:sp modelId="{1E2EA3BF-FD3D-4AAE-98FB-5F6B2987022F}">
      <dsp:nvSpPr>
        <dsp:cNvPr id="0" name=""/>
        <dsp:cNvSpPr/>
      </dsp:nvSpPr>
      <dsp:spPr>
        <a:xfrm>
          <a:off x="0" y="4153677"/>
          <a:ext cx="9144000" cy="168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Cambria" panose="02040503050406030204" pitchFamily="18" charset="0"/>
            </a:rPr>
            <a:t>Оплата труда местный бюджет 18 603,4 тыс. руб.</a:t>
          </a:r>
          <a:endParaRPr lang="ru-RU" sz="1900" kern="1200" dirty="0">
            <a:latin typeface="Cambria" panose="020405030504060302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Cambria" panose="02040503050406030204" pitchFamily="18" charset="0"/>
            </a:rPr>
            <a:t>Субвенция(деятельность административной комиссии, хранение комплектование, учет архивных документов 62,9 тыс. р., регулирование тарифов 16,0 тыс. руб., обеспечение деятельности комиссии по делам несовершеннолетних 483 тыс. руб.,  организация деятельности по опеке и попечительству 2 977,5 тыс. руб. </a:t>
          </a:r>
          <a:endParaRPr lang="ru-RU" sz="1900" kern="1200" dirty="0">
            <a:latin typeface="Cambria" panose="02040503050406030204" pitchFamily="18" charset="0"/>
          </a:endParaRPr>
        </a:p>
      </dsp:txBody>
      <dsp:txXfrm>
        <a:off x="0" y="4153677"/>
        <a:ext cx="9144000" cy="1689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23513-6798-4E57-9BEC-166DD24E799E}">
      <dsp:nvSpPr>
        <dsp:cNvPr id="0" name=""/>
        <dsp:cNvSpPr/>
      </dsp:nvSpPr>
      <dsp:spPr>
        <a:xfrm>
          <a:off x="0" y="67002"/>
          <a:ext cx="8229599" cy="887464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Cambria" panose="02040503050406030204" pitchFamily="18" charset="0"/>
            </a:rPr>
            <a:t> </a:t>
          </a:r>
          <a:r>
            <a:rPr lang="ru-RU" sz="2400" kern="1200" dirty="0" smtClean="0">
              <a:latin typeface="Cambria" panose="02040503050406030204" pitchFamily="18" charset="0"/>
            </a:rPr>
            <a:t>подраздел 0106 Обеспечение финансовых органов              </a:t>
          </a:r>
          <a:r>
            <a:rPr lang="ru-RU" sz="2400" kern="1200" dirty="0" smtClean="0"/>
            <a:t>5 658,658 тыс. руб.</a:t>
          </a:r>
          <a:endParaRPr lang="ru-RU" sz="2400" kern="1200" dirty="0">
            <a:latin typeface="Cambria" panose="02040503050406030204" pitchFamily="18" charset="0"/>
          </a:endParaRPr>
        </a:p>
      </dsp:txBody>
      <dsp:txXfrm>
        <a:off x="43322" y="110324"/>
        <a:ext cx="8142955" cy="800820"/>
      </dsp:txXfrm>
    </dsp:sp>
    <dsp:sp modelId="{DC76DF38-9B8E-4CA4-AE8A-F4E3B35DD6D0}">
      <dsp:nvSpPr>
        <dsp:cNvPr id="0" name=""/>
        <dsp:cNvSpPr/>
      </dsp:nvSpPr>
      <dsp:spPr>
        <a:xfrm>
          <a:off x="0" y="954466"/>
          <a:ext cx="8229599" cy="619787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Cambria" panose="02040503050406030204" pitchFamily="18" charset="0"/>
            </a:rPr>
            <a:t>Расходы на оплату труда 5 658,6 тыс. руб.</a:t>
          </a:r>
          <a:endParaRPr lang="ru-RU" sz="1900" kern="1200" dirty="0">
            <a:latin typeface="Cambria" panose="020405030504060302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Cambria" panose="02040503050406030204" pitchFamily="18" charset="0"/>
            </a:rPr>
            <a:t>Расходы на сопровождение «Консультант Плюс»  90, 2 тыс. руб.</a:t>
          </a:r>
          <a:endParaRPr lang="ru-RU" sz="1900" kern="1200" dirty="0">
            <a:latin typeface="Cambria" panose="02040503050406030204" pitchFamily="18" charset="0"/>
          </a:endParaRPr>
        </a:p>
      </dsp:txBody>
      <dsp:txXfrm>
        <a:off x="0" y="954466"/>
        <a:ext cx="8229599" cy="619787"/>
      </dsp:txXfrm>
    </dsp:sp>
    <dsp:sp modelId="{859711B5-C57C-4FDD-B9F9-F825456D9CCA}">
      <dsp:nvSpPr>
        <dsp:cNvPr id="0" name=""/>
        <dsp:cNvSpPr/>
      </dsp:nvSpPr>
      <dsp:spPr>
        <a:xfrm>
          <a:off x="0" y="1574254"/>
          <a:ext cx="8229599" cy="8874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mbria" panose="02040503050406030204" pitchFamily="18" charset="0"/>
            </a:rPr>
            <a:t>подраздел 0111 «Резервные фонды» 2 300 тыс. руб.</a:t>
          </a:r>
          <a:endParaRPr lang="ru-RU" sz="2400" kern="1200" dirty="0">
            <a:latin typeface="Cambria" panose="02040503050406030204" pitchFamily="18" charset="0"/>
          </a:endParaRPr>
        </a:p>
      </dsp:txBody>
      <dsp:txXfrm>
        <a:off x="43322" y="1617576"/>
        <a:ext cx="8142955" cy="800820"/>
      </dsp:txXfrm>
    </dsp:sp>
    <dsp:sp modelId="{077A52CB-3129-4DB5-80DF-69344F222601}">
      <dsp:nvSpPr>
        <dsp:cNvPr id="0" name=""/>
        <dsp:cNvSpPr/>
      </dsp:nvSpPr>
      <dsp:spPr>
        <a:xfrm>
          <a:off x="0" y="2461718"/>
          <a:ext cx="8229599" cy="619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Cambria" panose="02040503050406030204" pitchFamily="18" charset="0"/>
            </a:rPr>
            <a:t>2 000, 0 тыс. руб. Фонд </a:t>
          </a:r>
          <a:r>
            <a:rPr lang="ru-RU" sz="1900" kern="1200" dirty="0" err="1" smtClean="0">
              <a:latin typeface="Cambria" panose="02040503050406030204" pitchFamily="18" charset="0"/>
            </a:rPr>
            <a:t>Го</a:t>
          </a:r>
          <a:r>
            <a:rPr lang="ru-RU" sz="1900" kern="1200" dirty="0" smtClean="0">
              <a:latin typeface="Cambria" panose="02040503050406030204" pitchFamily="18" charset="0"/>
            </a:rPr>
            <a:t> и ЧС</a:t>
          </a:r>
          <a:endParaRPr lang="ru-RU" sz="1900" kern="1200" dirty="0">
            <a:latin typeface="Cambria" panose="020405030504060302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Cambria" panose="02040503050406030204" pitchFamily="18" charset="0"/>
            </a:rPr>
            <a:t>300 тыс. руб. фонд непредвиденных расходов</a:t>
          </a:r>
          <a:endParaRPr lang="ru-RU" sz="1900" kern="1200" dirty="0">
            <a:latin typeface="Cambria" panose="02040503050406030204" pitchFamily="18" charset="0"/>
          </a:endParaRPr>
        </a:p>
      </dsp:txBody>
      <dsp:txXfrm>
        <a:off x="0" y="2461718"/>
        <a:ext cx="8229599" cy="619787"/>
      </dsp:txXfrm>
    </dsp:sp>
    <dsp:sp modelId="{9E5E38E8-9588-4AD3-9523-916AD36D3C3C}">
      <dsp:nvSpPr>
        <dsp:cNvPr id="0" name=""/>
        <dsp:cNvSpPr/>
      </dsp:nvSpPr>
      <dsp:spPr>
        <a:xfrm>
          <a:off x="0" y="3090105"/>
          <a:ext cx="8229599" cy="887464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mbria" panose="02040503050406030204" pitchFamily="18" charset="0"/>
            </a:rPr>
            <a:t>подраздел 0113 Другие общегосударственные вопросы</a:t>
          </a:r>
          <a:endParaRPr lang="ru-RU" sz="2400" kern="1200" dirty="0">
            <a:latin typeface="Cambria" panose="02040503050406030204" pitchFamily="18" charset="0"/>
          </a:endParaRPr>
        </a:p>
      </dsp:txBody>
      <dsp:txXfrm>
        <a:off x="43322" y="3133427"/>
        <a:ext cx="8142955" cy="800820"/>
      </dsp:txXfrm>
    </dsp:sp>
    <dsp:sp modelId="{32218E30-BB86-4F47-8252-BECC65888B1F}">
      <dsp:nvSpPr>
        <dsp:cNvPr id="0" name=""/>
        <dsp:cNvSpPr/>
      </dsp:nvSpPr>
      <dsp:spPr>
        <a:xfrm>
          <a:off x="0" y="3968970"/>
          <a:ext cx="8229599" cy="1776724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+mn-lt"/>
            </a:rPr>
            <a:t>резерв на оплату услуг по отоплению 1 853, 046 тыс. руб.</a:t>
          </a:r>
          <a:endParaRPr lang="ru-RU" sz="1900" kern="1200" dirty="0">
            <a:latin typeface="Cambria" panose="020405030504060302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Cambria" panose="02040503050406030204" pitchFamily="18" charset="0"/>
            </a:rPr>
            <a:t>На реализацию ведомственных целевых программ 1 049,9 тыс. руб., муниципальных программ  3 749,3 тыс. руб.</a:t>
          </a:r>
          <a:endParaRPr lang="ru-RU" sz="1900" kern="1200" dirty="0">
            <a:latin typeface="Cambria" panose="020405030504060302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Cambria" panose="02040503050406030204" pitchFamily="18" charset="0"/>
            </a:rPr>
            <a:t>Содержание МКУ «центр муниципального заказа и проектных работ 1 468,6 тыс. руб.</a:t>
          </a:r>
          <a:endParaRPr lang="ru-RU" sz="1900" kern="1200" dirty="0">
            <a:latin typeface="Cambria" panose="020405030504060302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Cambria" panose="02040503050406030204" pitchFamily="18" charset="0"/>
            </a:rPr>
            <a:t>Взнос в ассоциацию муниципальных образований</a:t>
          </a:r>
          <a:endParaRPr lang="ru-RU" sz="1900" kern="1200" dirty="0">
            <a:latin typeface="Cambria" panose="02040503050406030204" pitchFamily="18" charset="0"/>
          </a:endParaRPr>
        </a:p>
      </dsp:txBody>
      <dsp:txXfrm>
        <a:off x="0" y="3968970"/>
        <a:ext cx="8229599" cy="17767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AA1F2-4121-4E08-994D-2620305699BA}">
      <dsp:nvSpPr>
        <dsp:cNvPr id="0" name=""/>
        <dsp:cNvSpPr/>
      </dsp:nvSpPr>
      <dsp:spPr>
        <a:xfrm>
          <a:off x="25581" y="714608"/>
          <a:ext cx="8821346" cy="1284724"/>
        </a:xfrm>
        <a:prstGeom prst="rightArrow">
          <a:avLst>
            <a:gd name="adj1" fmla="val 5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0395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56 094 .4т. р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81" y="1035789"/>
        <a:ext cx="8500165" cy="642362"/>
      </dsp:txXfrm>
    </dsp:sp>
    <dsp:sp modelId="{094FC8E1-7886-49F4-A4CC-FABE03FCDF18}">
      <dsp:nvSpPr>
        <dsp:cNvPr id="0" name=""/>
        <dsp:cNvSpPr/>
      </dsp:nvSpPr>
      <dsp:spPr>
        <a:xfrm>
          <a:off x="25581" y="1705316"/>
          <a:ext cx="2716974" cy="2474851"/>
        </a:xfrm>
        <a:prstGeom prst="rect">
          <a:avLst/>
        </a:prstGeom>
        <a:solidFill>
          <a:srgbClr val="FF6600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Сельское хозяйство и рыболовство</a:t>
          </a:r>
          <a:endParaRPr lang="ru-RU" sz="32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581" y="1705316"/>
        <a:ext cx="2716974" cy="2474851"/>
      </dsp:txXfrm>
    </dsp:sp>
    <dsp:sp modelId="{C91715F0-6DF9-4446-9A51-E0DD9D3C94EF}">
      <dsp:nvSpPr>
        <dsp:cNvPr id="0" name=""/>
        <dsp:cNvSpPr/>
      </dsp:nvSpPr>
      <dsp:spPr>
        <a:xfrm>
          <a:off x="2742556" y="1142850"/>
          <a:ext cx="6104371" cy="1284724"/>
        </a:xfrm>
        <a:prstGeom prst="rightArrow">
          <a:avLst>
            <a:gd name="adj1" fmla="val 5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0395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7 230,865 т. р.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2556" y="1464031"/>
        <a:ext cx="5783190" cy="642362"/>
      </dsp:txXfrm>
    </dsp:sp>
    <dsp:sp modelId="{8CA392DB-A4D8-40E3-BDE3-94C361B70646}">
      <dsp:nvSpPr>
        <dsp:cNvPr id="0" name=""/>
        <dsp:cNvSpPr/>
      </dsp:nvSpPr>
      <dsp:spPr>
        <a:xfrm>
          <a:off x="2772687" y="2087327"/>
          <a:ext cx="2716974" cy="2474851"/>
        </a:xfrm>
        <a:prstGeom prst="rect">
          <a:avLst/>
        </a:prstGeom>
        <a:solidFill>
          <a:srgbClr val="00B0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Дорожное хозяйство (дорожные фонды)</a:t>
          </a:r>
          <a:endParaRPr lang="ru-RU" sz="32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72687" y="2087327"/>
        <a:ext cx="2716974" cy="2474851"/>
      </dsp:txXfrm>
    </dsp:sp>
    <dsp:sp modelId="{515A81A6-A4B5-4D0F-A373-9BF8DB827BD5}">
      <dsp:nvSpPr>
        <dsp:cNvPr id="0" name=""/>
        <dsp:cNvSpPr/>
      </dsp:nvSpPr>
      <dsp:spPr>
        <a:xfrm>
          <a:off x="5459531" y="1571091"/>
          <a:ext cx="3387396" cy="1284724"/>
        </a:xfrm>
        <a:prstGeom prst="rightArrow">
          <a:avLst>
            <a:gd name="adj1" fmla="val 5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0395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814,293  т. р.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59531" y="1892272"/>
        <a:ext cx="3066215" cy="642362"/>
      </dsp:txXfrm>
    </dsp:sp>
    <dsp:sp modelId="{8F10FC37-A5FD-40C5-AF80-81349BC90D4D}">
      <dsp:nvSpPr>
        <dsp:cNvPr id="0" name=""/>
        <dsp:cNvSpPr/>
      </dsp:nvSpPr>
      <dsp:spPr>
        <a:xfrm>
          <a:off x="5134947" y="2561799"/>
          <a:ext cx="3366141" cy="2438632"/>
        </a:xfrm>
        <a:prstGeom prst="rect">
          <a:avLst/>
        </a:prstGeom>
        <a:solidFill>
          <a:srgbClr val="9999FF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Другие вопросы в области национальной экономики</a:t>
          </a:r>
          <a:endParaRPr lang="ru-RU" sz="3200" b="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34947" y="2561799"/>
        <a:ext cx="3366141" cy="2438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22B69-0BFE-45AB-976E-FD19B23EC857}">
      <dsp:nvSpPr>
        <dsp:cNvPr id="0" name=""/>
        <dsp:cNvSpPr/>
      </dsp:nvSpPr>
      <dsp:spPr>
        <a:xfrm>
          <a:off x="3478048" y="3048"/>
          <a:ext cx="5210705" cy="13632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Cambria" panose="02040503050406030204" pitchFamily="18" charset="0"/>
            </a:rPr>
            <a:t>Расходы на реализацию МП «Развитие с/</a:t>
          </a:r>
          <a:r>
            <a:rPr lang="ru-RU" sz="1600" b="1" kern="1200" dirty="0" err="1" smtClean="0">
              <a:latin typeface="Cambria" panose="02040503050406030204" pitchFamily="18" charset="0"/>
            </a:rPr>
            <a:t>х</a:t>
          </a:r>
          <a:r>
            <a:rPr lang="ru-RU" sz="1600" b="1" kern="1200" dirty="0" smtClean="0">
              <a:latin typeface="Cambria" panose="02040503050406030204" pitchFamily="18" charset="0"/>
            </a:rPr>
            <a:t> производства и расширение рынка сельскохозяйственной продукции</a:t>
          </a:r>
          <a:endParaRPr lang="ru-RU" sz="1600" b="1" kern="1200" dirty="0">
            <a:latin typeface="Cambria" panose="02040503050406030204" pitchFamily="18" charset="0"/>
          </a:endParaRPr>
        </a:p>
      </dsp:txBody>
      <dsp:txXfrm>
        <a:off x="3478048" y="173449"/>
        <a:ext cx="4699503" cy="1022403"/>
      </dsp:txXfrm>
    </dsp:sp>
    <dsp:sp modelId="{F02B89F7-E5D3-44B7-94E9-E63E44FE8491}">
      <dsp:nvSpPr>
        <dsp:cNvPr id="0" name=""/>
        <dsp:cNvSpPr/>
      </dsp:nvSpPr>
      <dsp:spPr>
        <a:xfrm>
          <a:off x="4244" y="223279"/>
          <a:ext cx="3473803" cy="9227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565, 0 </a:t>
          </a: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</a:rPr>
            <a:t>т.р.</a:t>
          </a:r>
          <a:endParaRPr lang="ru-RU" sz="2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9289" y="268324"/>
        <a:ext cx="3383713" cy="832653"/>
      </dsp:txXfrm>
    </dsp:sp>
    <dsp:sp modelId="{D35DA96D-129C-47D7-8AB3-8D29BFFF8EC6}">
      <dsp:nvSpPr>
        <dsp:cNvPr id="0" name=""/>
        <dsp:cNvSpPr/>
      </dsp:nvSpPr>
      <dsp:spPr>
        <a:xfrm>
          <a:off x="3482292" y="1219934"/>
          <a:ext cx="5210705" cy="13260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Cambria" panose="02040503050406030204" pitchFamily="18" charset="0"/>
            </a:rPr>
            <a:t>Оказание содействия достижению целевых показателей реализации региональных программ развития агропромышленного</a:t>
          </a:r>
          <a:endParaRPr lang="ru-RU" sz="1600" b="1" kern="1200" dirty="0">
            <a:latin typeface="Cambria" panose="02040503050406030204" pitchFamily="18" charset="0"/>
          </a:endParaRPr>
        </a:p>
      </dsp:txBody>
      <dsp:txXfrm>
        <a:off x="3482292" y="1385686"/>
        <a:ext cx="4713448" cy="994514"/>
      </dsp:txXfrm>
    </dsp:sp>
    <dsp:sp modelId="{CC5051AF-B9F5-4C3B-BCAB-F59D50F33E20}">
      <dsp:nvSpPr>
        <dsp:cNvPr id="0" name=""/>
        <dsp:cNvSpPr/>
      </dsp:nvSpPr>
      <dsp:spPr>
        <a:xfrm>
          <a:off x="23" y="1378913"/>
          <a:ext cx="3473803" cy="922743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207,9 т.р.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45068" y="1423958"/>
        <a:ext cx="3383713" cy="832653"/>
      </dsp:txXfrm>
    </dsp:sp>
    <dsp:sp modelId="{F42ED5A1-62E9-492C-B2A3-26B70311CDA7}">
      <dsp:nvSpPr>
        <dsp:cNvPr id="0" name=""/>
        <dsp:cNvSpPr/>
      </dsp:nvSpPr>
      <dsp:spPr>
        <a:xfrm>
          <a:off x="3477199" y="2520282"/>
          <a:ext cx="5215798" cy="9227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Повышение продуктивности КРС молочного направления (Областной бюджет)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3477199" y="2635625"/>
        <a:ext cx="4869769" cy="692057"/>
      </dsp:txXfrm>
    </dsp:sp>
    <dsp:sp modelId="{8C2D0CB0-430D-4B70-84C3-6965DE8BE961}">
      <dsp:nvSpPr>
        <dsp:cNvPr id="0" name=""/>
        <dsp:cNvSpPr/>
      </dsp:nvSpPr>
      <dsp:spPr>
        <a:xfrm>
          <a:off x="0" y="2520282"/>
          <a:ext cx="3477199" cy="922743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45 997, 6 т.р.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45045" y="2565327"/>
        <a:ext cx="3387109" cy="832653"/>
      </dsp:txXfrm>
    </dsp:sp>
    <dsp:sp modelId="{583D5D00-45C2-44D0-A60A-02933926FEEE}">
      <dsp:nvSpPr>
        <dsp:cNvPr id="0" name=""/>
        <dsp:cNvSpPr/>
      </dsp:nvSpPr>
      <dsp:spPr>
        <a:xfrm>
          <a:off x="3456370" y="3600399"/>
          <a:ext cx="5215798" cy="9227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На осуществление управленческих функций органами местного самоуправления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3456370" y="3715742"/>
        <a:ext cx="4869769" cy="692057"/>
      </dsp:txXfrm>
    </dsp:sp>
    <dsp:sp modelId="{CAA5491C-F880-4160-B4F4-DDD90C98A7D3}">
      <dsp:nvSpPr>
        <dsp:cNvPr id="0" name=""/>
        <dsp:cNvSpPr/>
      </dsp:nvSpPr>
      <dsp:spPr>
        <a:xfrm>
          <a:off x="72030" y="3600399"/>
          <a:ext cx="3477199" cy="922743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3 450 т.р.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117075" y="3645444"/>
        <a:ext cx="3387109" cy="832653"/>
      </dsp:txXfrm>
    </dsp:sp>
    <dsp:sp modelId="{1750763F-B7CD-4E55-AE1B-6449F0DB733B}">
      <dsp:nvSpPr>
        <dsp:cNvPr id="0" name=""/>
        <dsp:cNvSpPr/>
      </dsp:nvSpPr>
      <dsp:spPr>
        <a:xfrm>
          <a:off x="3456370" y="4608514"/>
          <a:ext cx="5215798" cy="9227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На поддержку  малых форм хозяйствования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3456370" y="4723857"/>
        <a:ext cx="4869769" cy="692057"/>
      </dsp:txXfrm>
    </dsp:sp>
    <dsp:sp modelId="{FE97510D-885A-4A71-A441-B45620E51479}">
      <dsp:nvSpPr>
        <dsp:cNvPr id="0" name=""/>
        <dsp:cNvSpPr/>
      </dsp:nvSpPr>
      <dsp:spPr>
        <a:xfrm>
          <a:off x="72030" y="4680516"/>
          <a:ext cx="3477199" cy="92274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5 874 т.р.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117075" y="4725561"/>
        <a:ext cx="3387109" cy="8326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74B43-A0B7-4D7A-B1BE-ADA5CF872F61}">
      <dsp:nvSpPr>
        <dsp:cNvPr id="0" name=""/>
        <dsp:cNvSpPr/>
      </dsp:nvSpPr>
      <dsp:spPr>
        <a:xfrm>
          <a:off x="4195" y="57271"/>
          <a:ext cx="3436504" cy="1491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Подраздел 0409   «Дорожное хозяйство» (дорожные фонды)             7 230, 8 тыс. руб. </a:t>
          </a:r>
          <a:endParaRPr lang="ru-RU" sz="2400" b="1" kern="1200" dirty="0"/>
        </a:p>
      </dsp:txBody>
      <dsp:txXfrm>
        <a:off x="47870" y="100946"/>
        <a:ext cx="3349154" cy="1403818"/>
      </dsp:txXfrm>
    </dsp:sp>
    <dsp:sp modelId="{E9B04C21-B97A-4CCD-9155-CF93AA3B0D8F}">
      <dsp:nvSpPr>
        <dsp:cNvPr id="0" name=""/>
        <dsp:cNvSpPr/>
      </dsp:nvSpPr>
      <dsp:spPr>
        <a:xfrm>
          <a:off x="347845" y="1548440"/>
          <a:ext cx="343650" cy="993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514"/>
              </a:lnTo>
              <a:lnTo>
                <a:pt x="343650" y="9935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ED89B-7EBD-4035-9429-A074FE5C3F75}">
      <dsp:nvSpPr>
        <dsp:cNvPr id="0" name=""/>
        <dsp:cNvSpPr/>
      </dsp:nvSpPr>
      <dsp:spPr>
        <a:xfrm>
          <a:off x="691496" y="1986386"/>
          <a:ext cx="2987474" cy="111113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Содержание и ремонт автомобильных дорог местного значения                       2 477 тыс. руб.</a:t>
          </a:r>
          <a:endParaRPr lang="ru-RU" sz="2000" kern="1200" dirty="0"/>
        </a:p>
      </dsp:txBody>
      <dsp:txXfrm>
        <a:off x="724040" y="2018930"/>
        <a:ext cx="2922386" cy="1046049"/>
      </dsp:txXfrm>
    </dsp:sp>
    <dsp:sp modelId="{1B4F2402-C644-4B59-A874-55B1B2AB8CF3}">
      <dsp:nvSpPr>
        <dsp:cNvPr id="0" name=""/>
        <dsp:cNvSpPr/>
      </dsp:nvSpPr>
      <dsp:spPr>
        <a:xfrm>
          <a:off x="347845" y="1548440"/>
          <a:ext cx="343650" cy="2862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2918"/>
              </a:lnTo>
              <a:lnTo>
                <a:pt x="343650" y="28629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8EE70-B764-4332-BD21-56B2B878277A}">
      <dsp:nvSpPr>
        <dsp:cNvPr id="0" name=""/>
        <dsp:cNvSpPr/>
      </dsp:nvSpPr>
      <dsp:spPr>
        <a:xfrm>
          <a:off x="691496" y="3535468"/>
          <a:ext cx="3504263" cy="1751781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Межбюджетные трансферты в бюджеты сельских поселений                                   4 753,7 тыс. руб.</a:t>
          </a:r>
          <a:endParaRPr lang="ru-RU" sz="2000" kern="1200" dirty="0"/>
        </a:p>
      </dsp:txBody>
      <dsp:txXfrm>
        <a:off x="742804" y="3586776"/>
        <a:ext cx="3401647" cy="1649165"/>
      </dsp:txXfrm>
    </dsp:sp>
    <dsp:sp modelId="{AFBB9AD5-C562-4E42-8425-E00E97BA4211}">
      <dsp:nvSpPr>
        <dsp:cNvPr id="0" name=""/>
        <dsp:cNvSpPr/>
      </dsp:nvSpPr>
      <dsp:spPr>
        <a:xfrm>
          <a:off x="4316590" y="57271"/>
          <a:ext cx="4306789" cy="152729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Подраздел 0412 «Другие вопросы в области национальной экономики» 815,3 тыс. руб.</a:t>
          </a:r>
          <a:endParaRPr lang="ru-RU" sz="2400" b="1" kern="1200" dirty="0"/>
        </a:p>
      </dsp:txBody>
      <dsp:txXfrm>
        <a:off x="4361323" y="102004"/>
        <a:ext cx="4217323" cy="1437824"/>
      </dsp:txXfrm>
    </dsp:sp>
    <dsp:sp modelId="{00662873-DB07-49FE-8F2D-098F7ECE6793}">
      <dsp:nvSpPr>
        <dsp:cNvPr id="0" name=""/>
        <dsp:cNvSpPr/>
      </dsp:nvSpPr>
      <dsp:spPr>
        <a:xfrm>
          <a:off x="4747269" y="1584562"/>
          <a:ext cx="430678" cy="1313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836"/>
              </a:lnTo>
              <a:lnTo>
                <a:pt x="430678" y="13138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20D1F-CC98-48D7-BE3B-93D09C641AAE}">
      <dsp:nvSpPr>
        <dsp:cNvPr id="0" name=""/>
        <dsp:cNvSpPr/>
      </dsp:nvSpPr>
      <dsp:spPr>
        <a:xfrm>
          <a:off x="5177948" y="2022507"/>
          <a:ext cx="3290462" cy="1751781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МП «Развитие малого и среднего предпринимательства на территории </a:t>
          </a:r>
          <a:r>
            <a:rPr lang="ru-RU" sz="1800" kern="1200" dirty="0" err="1" smtClean="0"/>
            <a:t>Кожевниковского</a:t>
          </a:r>
          <a:r>
            <a:rPr lang="ru-RU" sz="1800" kern="1200" dirty="0" smtClean="0"/>
            <a:t> района на период 2014-2018 годы 814,3 тыс. руб.</a:t>
          </a:r>
          <a:endParaRPr lang="ru-RU" sz="1800" kern="1200" dirty="0"/>
        </a:p>
      </dsp:txBody>
      <dsp:txXfrm>
        <a:off x="5229256" y="2073815"/>
        <a:ext cx="3187846" cy="1649165"/>
      </dsp:txXfrm>
    </dsp:sp>
    <dsp:sp modelId="{54BD19C1-F4A0-49CE-A7A6-F8EC9813557B}">
      <dsp:nvSpPr>
        <dsp:cNvPr id="0" name=""/>
        <dsp:cNvSpPr/>
      </dsp:nvSpPr>
      <dsp:spPr>
        <a:xfrm>
          <a:off x="4747269" y="1584562"/>
          <a:ext cx="430678" cy="3503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3562"/>
              </a:lnTo>
              <a:lnTo>
                <a:pt x="430678" y="35035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ACF1F-73FE-499F-97B3-3B7A52EE2847}">
      <dsp:nvSpPr>
        <dsp:cNvPr id="0" name=""/>
        <dsp:cNvSpPr/>
      </dsp:nvSpPr>
      <dsp:spPr>
        <a:xfrm>
          <a:off x="5177948" y="4212234"/>
          <a:ext cx="3504656" cy="175178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МП «Развитие внутреннего и въездного туризма» 10,0 тыс. руб.</a:t>
          </a:r>
          <a:endParaRPr lang="ru-RU" sz="2000" kern="1200" dirty="0"/>
        </a:p>
      </dsp:txBody>
      <dsp:txXfrm>
        <a:off x="5229256" y="4263542"/>
        <a:ext cx="3402040" cy="16491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74B43-A0B7-4D7A-B1BE-ADA5CF872F61}">
      <dsp:nvSpPr>
        <dsp:cNvPr id="0" name=""/>
        <dsp:cNvSpPr/>
      </dsp:nvSpPr>
      <dsp:spPr>
        <a:xfrm>
          <a:off x="383303" y="2948"/>
          <a:ext cx="2369777" cy="1929597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МП «Устойчивое развитие сельских территорий </a:t>
          </a:r>
          <a:r>
            <a:rPr lang="ru-RU" sz="1800" b="1" kern="1200" dirty="0" err="1" smtClean="0">
              <a:solidFill>
                <a:schemeClr val="tx2">
                  <a:lumMod val="50000"/>
                </a:schemeClr>
              </a:solidFill>
              <a:latin typeface="+mn-lt"/>
            </a:rPr>
            <a:t>Кожевниковского</a:t>
          </a: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 района на 2014-2017г.г. до 2020 г.»                         4  015,9 т.р.</a:t>
          </a:r>
          <a:endParaRPr lang="ru-RU" sz="1800" b="1" kern="1200" dirty="0">
            <a:latin typeface="+mn-lt"/>
          </a:endParaRPr>
        </a:p>
      </dsp:txBody>
      <dsp:txXfrm>
        <a:off x="439819" y="59464"/>
        <a:ext cx="2256745" cy="1816565"/>
      </dsp:txXfrm>
    </dsp:sp>
    <dsp:sp modelId="{E9B04C21-B97A-4CCD-9155-CF93AA3B0D8F}">
      <dsp:nvSpPr>
        <dsp:cNvPr id="0" name=""/>
        <dsp:cNvSpPr/>
      </dsp:nvSpPr>
      <dsp:spPr>
        <a:xfrm>
          <a:off x="620281" y="1932545"/>
          <a:ext cx="236977" cy="825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5326"/>
              </a:lnTo>
              <a:lnTo>
                <a:pt x="236977" y="8253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ED89B-7EBD-4035-9429-A074FE5C3F75}">
      <dsp:nvSpPr>
        <dsp:cNvPr id="0" name=""/>
        <dsp:cNvSpPr/>
      </dsp:nvSpPr>
      <dsp:spPr>
        <a:xfrm>
          <a:off x="857259" y="2154169"/>
          <a:ext cx="2097730" cy="120740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Газоснабжение микрорайона «Северный» </a:t>
          </a:r>
          <a:r>
            <a:rPr lang="ru-RU" sz="1800" kern="1200" dirty="0" err="1" smtClean="0">
              <a:latin typeface="+mn-lt"/>
            </a:rPr>
            <a:t>с.Кожевниково</a:t>
          </a:r>
          <a:r>
            <a:rPr lang="ru-RU" sz="1800" kern="1200" dirty="0" smtClean="0">
              <a:latin typeface="+mn-lt"/>
            </a:rPr>
            <a:t>             2 515,9  тыс. руб.</a:t>
          </a:r>
          <a:endParaRPr lang="ru-RU" sz="1800" kern="1200" dirty="0">
            <a:latin typeface="+mn-lt"/>
          </a:endParaRPr>
        </a:p>
      </dsp:txBody>
      <dsp:txXfrm>
        <a:off x="892623" y="2189533"/>
        <a:ext cx="2027002" cy="1136677"/>
      </dsp:txXfrm>
    </dsp:sp>
    <dsp:sp modelId="{1B4F2402-C644-4B59-A874-55B1B2AB8CF3}">
      <dsp:nvSpPr>
        <dsp:cNvPr id="0" name=""/>
        <dsp:cNvSpPr/>
      </dsp:nvSpPr>
      <dsp:spPr>
        <a:xfrm>
          <a:off x="620281" y="1932545"/>
          <a:ext cx="236977" cy="2897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7224"/>
              </a:lnTo>
              <a:lnTo>
                <a:pt x="236977" y="2897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8EE70-B764-4332-BD21-56B2B878277A}">
      <dsp:nvSpPr>
        <dsp:cNvPr id="0" name=""/>
        <dsp:cNvSpPr/>
      </dsp:nvSpPr>
      <dsp:spPr>
        <a:xfrm>
          <a:off x="857259" y="3583198"/>
          <a:ext cx="2346998" cy="2493142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Субсидии на улучшение жилищных условий граждан, проживающих в сельской местности, в том числе молодых семей и молодых специалистов                                   1 500 тыс. руб.</a:t>
          </a:r>
          <a:endParaRPr lang="ru-RU" sz="1800" kern="1200" dirty="0">
            <a:latin typeface="+mn-lt"/>
          </a:endParaRPr>
        </a:p>
      </dsp:txBody>
      <dsp:txXfrm>
        <a:off x="926000" y="3651939"/>
        <a:ext cx="2209516" cy="2355660"/>
      </dsp:txXfrm>
    </dsp:sp>
    <dsp:sp modelId="{2FF2642C-465A-4FE0-901A-C49919426933}">
      <dsp:nvSpPr>
        <dsp:cNvPr id="0" name=""/>
        <dsp:cNvSpPr/>
      </dsp:nvSpPr>
      <dsp:spPr>
        <a:xfrm>
          <a:off x="3411853" y="16564"/>
          <a:ext cx="2008016" cy="231977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МП «Энергосбережение и повышение энергетической эффективности 628,0 тыс.руб.</a:t>
          </a:r>
          <a:endParaRPr lang="ru-RU" sz="1800" b="1" kern="1200" dirty="0">
            <a:latin typeface="+mn-lt"/>
          </a:endParaRPr>
        </a:p>
      </dsp:txBody>
      <dsp:txXfrm>
        <a:off x="3470666" y="75377"/>
        <a:ext cx="1890390" cy="2202144"/>
      </dsp:txXfrm>
    </dsp:sp>
    <dsp:sp modelId="{2F322BC9-9DB8-4BF2-BEC3-31E60F5DA535}">
      <dsp:nvSpPr>
        <dsp:cNvPr id="0" name=""/>
        <dsp:cNvSpPr/>
      </dsp:nvSpPr>
      <dsp:spPr>
        <a:xfrm>
          <a:off x="3612655" y="2336335"/>
          <a:ext cx="187185" cy="1382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2151"/>
              </a:lnTo>
              <a:lnTo>
                <a:pt x="187185" y="13821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CD09E-4D62-48A7-B5E0-7BAC3B5E6F2D}">
      <dsp:nvSpPr>
        <dsp:cNvPr id="0" name=""/>
        <dsp:cNvSpPr/>
      </dsp:nvSpPr>
      <dsp:spPr>
        <a:xfrm>
          <a:off x="3799840" y="2544342"/>
          <a:ext cx="2094099" cy="234828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Разработка ПСД «Газоснабжение с </a:t>
          </a:r>
          <a:r>
            <a:rPr lang="ru-RU" sz="1800" kern="1200" dirty="0" err="1" smtClean="0">
              <a:latin typeface="+mn-lt"/>
            </a:rPr>
            <a:t>Кожевниково</a:t>
          </a:r>
          <a:r>
            <a:rPr lang="ru-RU" sz="1800" kern="1200" dirty="0" smtClean="0">
              <a:latin typeface="+mn-lt"/>
            </a:rPr>
            <a:t> </a:t>
          </a:r>
          <a:r>
            <a:rPr lang="ru-RU" sz="1800" kern="1200" dirty="0" err="1" smtClean="0">
              <a:latin typeface="+mn-lt"/>
            </a:rPr>
            <a:t>софинансирование</a:t>
          </a:r>
          <a:endParaRPr lang="ru-RU" sz="1800" kern="1200" dirty="0">
            <a:latin typeface="+mn-lt"/>
          </a:endParaRPr>
        </a:p>
      </dsp:txBody>
      <dsp:txXfrm>
        <a:off x="3861174" y="2605676"/>
        <a:ext cx="1971431" cy="2225621"/>
      </dsp:txXfrm>
    </dsp:sp>
    <dsp:sp modelId="{AFBB9AD5-C562-4E42-8425-E00E97BA4211}">
      <dsp:nvSpPr>
        <dsp:cNvPr id="0" name=""/>
        <dsp:cNvSpPr/>
      </dsp:nvSpPr>
      <dsp:spPr>
        <a:xfrm>
          <a:off x="5849501" y="2948"/>
          <a:ext cx="2453994" cy="162000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МП «Модернизация коммунальной инфраструктуры» 400,0 т.р.</a:t>
          </a:r>
          <a:endParaRPr lang="ru-RU" sz="1800" b="1" kern="1200" dirty="0">
            <a:latin typeface="+mn-lt"/>
          </a:endParaRPr>
        </a:p>
      </dsp:txBody>
      <dsp:txXfrm>
        <a:off x="5896949" y="50396"/>
        <a:ext cx="2359098" cy="1525111"/>
      </dsp:txXfrm>
    </dsp:sp>
    <dsp:sp modelId="{00662873-DB07-49FE-8F2D-098F7ECE6793}">
      <dsp:nvSpPr>
        <dsp:cNvPr id="0" name=""/>
        <dsp:cNvSpPr/>
      </dsp:nvSpPr>
      <dsp:spPr>
        <a:xfrm>
          <a:off x="6094900" y="1622955"/>
          <a:ext cx="245399" cy="2344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4508"/>
              </a:lnTo>
              <a:lnTo>
                <a:pt x="245399" y="2344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20D1F-CC98-48D7-BE3B-93D09C641AAE}">
      <dsp:nvSpPr>
        <dsp:cNvPr id="0" name=""/>
        <dsp:cNvSpPr/>
      </dsp:nvSpPr>
      <dsp:spPr>
        <a:xfrm>
          <a:off x="6340300" y="1844578"/>
          <a:ext cx="1786918" cy="4245768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Приведение объектов коммунальной инфраструктуры в соответствие с современными требованиями к надежности, качеству их работы и энергетической эффективности</a:t>
          </a:r>
          <a:endParaRPr lang="ru-RU" sz="1800" kern="1200" dirty="0">
            <a:latin typeface="+mn-lt"/>
          </a:endParaRPr>
        </a:p>
      </dsp:txBody>
      <dsp:txXfrm>
        <a:off x="6392637" y="1896915"/>
        <a:ext cx="1682244" cy="4141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0.39739</cdr:x>
      <cdr:y>0.45799</cdr:y>
    </cdr:from>
    <cdr:to>
      <cdr:x>0.58489</cdr:x>
      <cdr:y>0.67115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37606" y="2442910"/>
          <a:ext cx="1150144" cy="1136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0.41615</cdr:x>
      <cdr:y>0.46842</cdr:y>
    </cdr:from>
    <cdr:to>
      <cdr:x>0.59792</cdr:x>
      <cdr:y>0.65714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52699" y="2498559"/>
          <a:ext cx="1114981" cy="1006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solidFill>
                <a:srgbClr val="002060"/>
              </a:solidFill>
            </a:rPr>
            <a:t>38 449</a:t>
          </a:r>
        </a:p>
        <a:p xmlns:a="http://schemas.openxmlformats.org/drawingml/2006/main">
          <a:pPr algn="ctr"/>
          <a:r>
            <a:rPr lang="ru-RU" sz="2000" b="1" dirty="0">
              <a:solidFill>
                <a:srgbClr val="002060"/>
              </a:solidFill>
            </a:rPr>
            <a:t> тыс.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0.00684</cdr:y>
    </cdr:from>
    <cdr:to>
      <cdr:x>1</cdr:x>
      <cdr:y>0.11109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50800"/>
          <a:ext cx="9144000" cy="77372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>
          <a:norm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altLang="ru-RU" sz="2000" b="1" dirty="0" smtClean="0">
              <a:solidFill>
                <a:srgbClr val="002060"/>
              </a:solidFill>
              <a:latin typeface="Cambria" pitchFamily="18" charset="0"/>
            </a:rPr>
            <a:t>Динамика доходов (налоговых и неналоговых) сельские поселения за 2016-2018 г. г. , в тыс. руб.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389B-74C5-43DE-816E-0E12E81D8784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B776-FFE1-47FE-8A88-84EFC2ACD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269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834583-C3CA-46C1-92B1-F3170213003F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B776-FFE1-47FE-8A88-84EFC2ACDD5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B776-FFE1-47FE-8A88-84EFC2ACDD5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B776-FFE1-47FE-8A88-84EFC2ACDD5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425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AC2344-CB75-4B39-986F-6572FDF9AB38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27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35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44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00D41-E870-4C16-82D6-5870D56242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2923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3DC4-574A-49B5-B8B8-DDA1B6AD4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5003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diagramData" Target="../diagrams/data11.xm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microsoft.com/office/2007/relationships/diagramDrawing" Target="../diagrams/drawing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microsoft.com/office/2007/relationships/diagramDrawing" Target="../diagrams/drawing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1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microsoft.com/office/2007/relationships/diagramDrawing" Target="../diagrams/drawing1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34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10" Type="http://schemas.openxmlformats.org/officeDocument/2006/relationships/image" Target="../media/image37.jpe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18.xml"/><Relationship Id="rId7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10" Type="http://schemas.microsoft.com/office/2007/relationships/diagramDrawing" Target="../diagrams/drawing18.xml"/><Relationship Id="rId4" Type="http://schemas.openxmlformats.org/officeDocument/2006/relationships/diagramLayout" Target="../diagrams/layout18.xml"/><Relationship Id="rId9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diagramData" Target="../diagrams/data20.xml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19875644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DD78C-D6E6-4076-9FE8-5C4AE747739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5125" name="Picture 5" descr="\\main-server\Свежие новости\! Даты рождений\Герб района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092" y="1"/>
            <a:ext cx="1251964" cy="14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761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МО «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район» на 2018 год (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74" y="692327"/>
            <a:ext cx="9144000" cy="616567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4428590"/>
            <a:ext cx="8784976" cy="1113226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МО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бюджет принят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дефицита, то есть доходы равны расходам.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полностью сбалансирован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3822760"/>
            <a:ext cx="142876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626 215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3390591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6018" y="3390591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3" name="Picture 19" descr="D:\DD\Desktop\Для бюджета для граждан\презентация\деньги\409ca6c2f81908d41f057dc4abc329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49" y="692696"/>
            <a:ext cx="4711700" cy="3653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82" y="1104591"/>
            <a:ext cx="142875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99" y="1104591"/>
            <a:ext cx="142875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001737" y="3822760"/>
            <a:ext cx="142876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626 215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1332" y="5541816"/>
            <a:ext cx="8784976" cy="1113226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отсутствует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(нет долговой нагрузки на бюджет)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54522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781943"/>
              </p:ext>
            </p:extLst>
          </p:nvPr>
        </p:nvGraphicFramePr>
        <p:xfrm>
          <a:off x="35497" y="1928802"/>
          <a:ext cx="9108502" cy="4929199"/>
        </p:xfrm>
        <a:graphic>
          <a:graphicData uri="http://schemas.openxmlformats.org/drawingml/2006/table">
            <a:tbl>
              <a:tblPr/>
              <a:tblGrid>
                <a:gridCol w="3029299"/>
                <a:gridCol w="1608813"/>
                <a:gridCol w="1608813"/>
                <a:gridCol w="1608813"/>
                <a:gridCol w="1252764"/>
              </a:tblGrid>
              <a:tr h="9179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Наименование доходов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план на 2017 год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2017 год  (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ожидаемое исполнение)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 2018 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Темп роста  2018 г. к 2017 г.,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71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Доходы, всего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767 180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770 269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626 215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81,3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  <a:tr h="99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91 622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91 792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106 845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116,4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471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из них: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471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84 099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82 998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96 382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116,1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2907C"/>
                    </a:solidFill>
                  </a:tcPr>
                </a:tc>
              </a:tr>
              <a:tr h="666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7 523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8 794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10 463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119,0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CFF33"/>
                    </a:solidFill>
                  </a:tcPr>
                </a:tc>
              </a:tr>
              <a:tr h="930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675 558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678 477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519 370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76,5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доходы на 2018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DD\Desktop\Для бюджета для граждан\презентация\деньги\images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642918"/>
            <a:ext cx="2205382" cy="12678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296485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 на 2018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48680"/>
            <a:ext cx="8786874" cy="609503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43591"/>
            <a:ext cx="3143272" cy="4286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306758"/>
            <a:ext cx="3143272" cy="8572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на уплату  акцизов на автомобильный и прямогонный бензин, дизельное топливо и моторные масла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524" y="4047455"/>
            <a:ext cx="3215280" cy="4286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видов деятельности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738" y="4550514"/>
            <a:ext cx="3188062" cy="5000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8366" y="3284984"/>
            <a:ext cx="3148434" cy="64294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624" y="5157192"/>
            <a:ext cx="3224066" cy="642942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 взимаемый в связи с применением патентной системы налогообложения</a:t>
            </a:r>
            <a:endParaRPr lang="ru-RU" sz="14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457494" y="620687"/>
            <a:ext cx="6408712" cy="1080303"/>
          </a:xfrm>
          <a:prstGeom prst="downArrowCallou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налоговые доходы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96 382 (в тыс. руб.)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3706131" y="1700991"/>
            <a:ext cx="1238707" cy="531189"/>
          </a:xfrm>
          <a:prstGeom prst="leftArrow">
            <a:avLst>
              <a:gd name="adj1" fmla="val 50000"/>
              <a:gd name="adj2" fmla="val 2540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84 703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>
            <a:off x="3764275" y="2496488"/>
            <a:ext cx="1152128" cy="667526"/>
          </a:xfrm>
          <a:prstGeom prst="leftArrow">
            <a:avLst>
              <a:gd name="adj1" fmla="val 50000"/>
              <a:gd name="adj2" fmla="val 21536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1 344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трелка влево 26"/>
          <p:cNvSpPr/>
          <p:nvPr/>
        </p:nvSpPr>
        <p:spPr>
          <a:xfrm>
            <a:off x="3758448" y="3357911"/>
            <a:ext cx="1152128" cy="570015"/>
          </a:xfrm>
          <a:prstGeom prst="leftArrow">
            <a:avLst>
              <a:gd name="adj1" fmla="val 50000"/>
              <a:gd name="adj2" fmla="val 2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2 533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Стрелка влево 27"/>
          <p:cNvSpPr/>
          <p:nvPr/>
        </p:nvSpPr>
        <p:spPr>
          <a:xfrm>
            <a:off x="3775543" y="4047455"/>
            <a:ext cx="1152128" cy="545978"/>
          </a:xfrm>
          <a:prstGeom prst="leftArrow">
            <a:avLst>
              <a:gd name="adj1" fmla="val 50000"/>
              <a:gd name="adj2" fmla="val 30424"/>
            </a:avLst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6 251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9" name="Стрелка влево 28"/>
          <p:cNvSpPr/>
          <p:nvPr/>
        </p:nvSpPr>
        <p:spPr>
          <a:xfrm>
            <a:off x="3799293" y="4593433"/>
            <a:ext cx="1152128" cy="606678"/>
          </a:xfrm>
          <a:prstGeom prst="leftArrow">
            <a:avLst>
              <a:gd name="adj1" fmla="val 50000"/>
              <a:gd name="adj2" fmla="val 24553"/>
            </a:avLst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59,6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Стрелка влево 29"/>
          <p:cNvSpPr/>
          <p:nvPr/>
        </p:nvSpPr>
        <p:spPr>
          <a:xfrm>
            <a:off x="3828954" y="5220359"/>
            <a:ext cx="1152128" cy="597220"/>
          </a:xfrm>
          <a:prstGeom prst="leftArrow">
            <a:avLst>
              <a:gd name="adj1" fmla="val 50000"/>
              <a:gd name="adj2" fmla="val 28127"/>
            </a:avLst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16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3366" y="6021288"/>
            <a:ext cx="3224066" cy="642942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3799293" y="6021288"/>
            <a:ext cx="1152128" cy="597220"/>
          </a:xfrm>
          <a:prstGeom prst="leftArrow">
            <a:avLst>
              <a:gd name="adj1" fmla="val 50000"/>
              <a:gd name="adj2" fmla="val 28127"/>
            </a:avLst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1 475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076056" y="1700990"/>
            <a:ext cx="1273178" cy="605768"/>
          </a:xfrm>
          <a:prstGeom prst="don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87,8%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5088545" y="2558246"/>
            <a:ext cx="1273178" cy="605768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1,4 %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Кольцо 23"/>
          <p:cNvSpPr/>
          <p:nvPr/>
        </p:nvSpPr>
        <p:spPr>
          <a:xfrm>
            <a:off x="5111005" y="3340034"/>
            <a:ext cx="1273178" cy="605768"/>
          </a:xfrm>
          <a:prstGeom prst="don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2,6 %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5133465" y="3987665"/>
            <a:ext cx="1273178" cy="605768"/>
          </a:xfrm>
          <a:prstGeom prst="don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6,5%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5179672" y="4614591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0,06%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Кольцо 32"/>
          <p:cNvSpPr/>
          <p:nvPr/>
        </p:nvSpPr>
        <p:spPr>
          <a:xfrm>
            <a:off x="5179672" y="5299447"/>
            <a:ext cx="1273178" cy="605768"/>
          </a:xfrm>
          <a:prstGeom prst="don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0,02%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Кольцо 33"/>
          <p:cNvSpPr/>
          <p:nvPr/>
        </p:nvSpPr>
        <p:spPr>
          <a:xfrm>
            <a:off x="5227787" y="6058462"/>
            <a:ext cx="1273178" cy="605768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1,5 %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76256" y="1700990"/>
            <a:ext cx="1872208" cy="60034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(55,42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907476" y="5420947"/>
            <a:ext cx="1872208" cy="60034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907476" y="6087706"/>
            <a:ext cx="2057012" cy="600341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894623" y="4014250"/>
            <a:ext cx="1872208" cy="600341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894623" y="3327585"/>
            <a:ext cx="1872208" cy="6003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(30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509210" y="2435215"/>
            <a:ext cx="2643034" cy="60034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(норматив  зачисления, исходя из протяженности дорог , находящихся в собственности</a:t>
            </a:r>
            <a:endParaRPr lang="ru-RU" altLang="ru-RU" sz="1200" b="1" i="1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880792" y="4738870"/>
            <a:ext cx="1872208" cy="6003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(50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</p:spTree>
    <p:extLst>
      <p:ext uri="{BB962C8B-B14F-4D97-AF65-F5344CB8AC3E}">
        <p14:creationId xmlns="" xmlns:p14="http://schemas.microsoft.com/office/powerpoint/2010/main" val="398278371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3997"/>
            <a:ext cx="9144000" cy="5714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 на 2018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1089" y="1321831"/>
            <a:ext cx="3000396" cy="5357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арендной платы за земельные участки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3584" y="1860907"/>
            <a:ext cx="3000396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сдачи в аренду имущества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2573799"/>
            <a:ext cx="3000396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3806104"/>
            <a:ext cx="3000396" cy="60722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4527571"/>
            <a:ext cx="3000396" cy="5715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3256" y="5235407"/>
            <a:ext cx="3000396" cy="79787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реализации имущества, находящегося в собственности муниципальных районов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3656012" y="609799"/>
            <a:ext cx="5273706" cy="730969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неналоговые доходы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10 463 ( в тыс. руб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4956136" y="1407492"/>
            <a:ext cx="857256" cy="42862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6 321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4956136" y="2013260"/>
            <a:ext cx="857256" cy="428628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467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5058295" y="2573799"/>
            <a:ext cx="857256" cy="42862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1 247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025862" y="3962480"/>
            <a:ext cx="857256" cy="428628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352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5066328" y="4575940"/>
            <a:ext cx="857256" cy="428628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5066328" y="5349122"/>
            <a:ext cx="857256" cy="428628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1 500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1" y="1118965"/>
            <a:ext cx="1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3256" y="6166827"/>
            <a:ext cx="3000396" cy="520483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 т компенсации затрат государству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5091502" y="6201102"/>
            <a:ext cx="857256" cy="428628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3646576" y="1305903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60 %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3652624" y="1924690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4,3 %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Кольцо 23"/>
          <p:cNvSpPr/>
          <p:nvPr/>
        </p:nvSpPr>
        <p:spPr>
          <a:xfrm>
            <a:off x="3656012" y="2549752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12%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3656012" y="3876624"/>
            <a:ext cx="1273178" cy="605768"/>
          </a:xfrm>
          <a:prstGeom prst="donu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3,4%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Кольцо 25"/>
          <p:cNvSpPr/>
          <p:nvPr/>
        </p:nvSpPr>
        <p:spPr>
          <a:xfrm>
            <a:off x="3682958" y="4568434"/>
            <a:ext cx="1273178" cy="605768"/>
          </a:xfrm>
          <a:prstGeom prst="donu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0,7 %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Кольцо 26"/>
          <p:cNvSpPr/>
          <p:nvPr/>
        </p:nvSpPr>
        <p:spPr>
          <a:xfrm>
            <a:off x="3682958" y="5260552"/>
            <a:ext cx="1273178" cy="605768"/>
          </a:xfrm>
          <a:prstGeom prst="donu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14,4%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Кольцо 27"/>
          <p:cNvSpPr/>
          <p:nvPr/>
        </p:nvSpPr>
        <p:spPr>
          <a:xfrm>
            <a:off x="3702394" y="6081542"/>
            <a:ext cx="1273178" cy="605768"/>
          </a:xfrm>
          <a:prstGeom prst="donu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3,8%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23584" y="3202736"/>
            <a:ext cx="3000396" cy="493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прибыли МУП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ятиугольник 30"/>
          <p:cNvSpPr/>
          <p:nvPr/>
        </p:nvSpPr>
        <p:spPr>
          <a:xfrm>
            <a:off x="5025862" y="3265819"/>
            <a:ext cx="857256" cy="42862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103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3682958" y="3202736"/>
            <a:ext cx="1273178" cy="605768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403648" y="1321635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09992" y="2037981"/>
            <a:ext cx="1872208" cy="6003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09992" y="3876624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(55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547664" y="4568434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547664" y="5330597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98125" y="6166827"/>
            <a:ext cx="1872208" cy="60034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509992" y="3179962"/>
            <a:ext cx="1872208" cy="6003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09992" y="2669092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(50-100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</p:spTree>
    <p:extLst>
      <p:ext uri="{BB962C8B-B14F-4D97-AF65-F5344CB8AC3E}">
        <p14:creationId xmlns="" xmlns:p14="http://schemas.microsoft.com/office/powerpoint/2010/main" val="185414291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-9294" y="0"/>
            <a:ext cx="9144000" cy="7397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БЕЗВОЗМЕЗДНЫЕ ПОСТУПЛЕНИЯ </a:t>
            </a:r>
            <a:b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ИЗ ОБЛАСТНОГО БЮДЖЕТА В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2018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ru-RU" altLang="ru-RU" sz="1800" b="1" smtClean="0">
                <a:solidFill>
                  <a:srgbClr val="002060"/>
                </a:solidFill>
                <a:latin typeface="Times New Roman" pitchFamily="18" charset="0"/>
              </a:rPr>
              <a:t>ГОДУ  </a:t>
            </a:r>
            <a: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</a:rPr>
              <a:t>519 370 тыс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. рублей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673716501"/>
              </p:ext>
            </p:extLst>
          </p:nvPr>
        </p:nvGraphicFramePr>
        <p:xfrm>
          <a:off x="3779912" y="3212976"/>
          <a:ext cx="536408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040017873"/>
              </p:ext>
            </p:extLst>
          </p:nvPr>
        </p:nvGraphicFramePr>
        <p:xfrm>
          <a:off x="-11562" y="3212976"/>
          <a:ext cx="364745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Выгнутая вниз стрелка 8"/>
          <p:cNvSpPr/>
          <p:nvPr/>
        </p:nvSpPr>
        <p:spPr>
          <a:xfrm rot="14901367">
            <a:off x="6722787" y="1385833"/>
            <a:ext cx="2556966" cy="1111237"/>
          </a:xfrm>
          <a:prstGeom prst="curvedUpArrow">
            <a:avLst>
              <a:gd name="adj1" fmla="val 38069"/>
              <a:gd name="adj2" fmla="val 66703"/>
              <a:gd name="adj3" fmla="val 375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 rot="17860977" flipV="1">
            <a:off x="159545" y="1097876"/>
            <a:ext cx="2398135" cy="1240090"/>
          </a:xfrm>
          <a:prstGeom prst="curvedUpArrow">
            <a:avLst>
              <a:gd name="adj1" fmla="val 26293"/>
              <a:gd name="adj2" fmla="val 54924"/>
              <a:gd name="adj3" fmla="val 6194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8" name="Picture 4" descr="D:\DD\Desktop\Для бюджета для граждан\презентация\деньги\images (27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45" y="7647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4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90"/>
            <a:ext cx="9144000" cy="739775"/>
          </a:xfr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ОБЩИЕ ХАРАКТЕРИСТИКИ БЮДЖЕТА </a:t>
            </a:r>
            <a:b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 МО «КОЖЕВНИКОВСКИЙ РАЙОН»  НА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2018 год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4607" name="Text Box 66"/>
          <p:cNvSpPr txBox="1">
            <a:spLocks noChangeArrowheads="1"/>
          </p:cNvSpPr>
          <p:nvPr/>
        </p:nvSpPr>
        <p:spPr bwMode="auto">
          <a:xfrm>
            <a:off x="1619250" y="24923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z="1800">
              <a:latin typeface="Arial" pitchFamily="34" charset="0"/>
            </a:endParaRPr>
          </a:p>
        </p:txBody>
      </p:sp>
      <p:sp>
        <p:nvSpPr>
          <p:cNvPr id="24609" name="Rectangle 138"/>
          <p:cNvSpPr>
            <a:spLocks noChangeArrowheads="1"/>
          </p:cNvSpPr>
          <p:nvPr/>
        </p:nvSpPr>
        <p:spPr bwMode="auto">
          <a:xfrm>
            <a:off x="0" y="4749940"/>
            <a:ext cx="4572571" cy="1728936"/>
          </a:xfrm>
          <a:prstGeom prst="rect">
            <a:avLst/>
          </a:prstGeom>
          <a:solidFill>
            <a:srgbClr val="7030A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FF00"/>
                </a:solidFill>
              </a:rPr>
              <a:t>Объем доходов бюджета</a:t>
            </a:r>
          </a:p>
          <a:p>
            <a:pPr algn="ctr" eaLnBrk="1" hangingPunct="1"/>
            <a:r>
              <a:rPr lang="ru-RU" altLang="ru-RU" sz="2000" b="1" dirty="0">
                <a:solidFill>
                  <a:srgbClr val="FFFF00"/>
                </a:solidFill>
              </a:rPr>
              <a:t>МО </a:t>
            </a:r>
            <a:r>
              <a:rPr lang="ru-RU" altLang="ru-RU" sz="2000" b="1" dirty="0" smtClean="0">
                <a:solidFill>
                  <a:srgbClr val="FFFF00"/>
                </a:solidFill>
              </a:rPr>
              <a:t>«КОЖЕВНИКОВСКИЙ РАЙОН» </a:t>
            </a:r>
            <a:endParaRPr lang="ru-RU" altLang="ru-RU" sz="2000" b="1" dirty="0">
              <a:solidFill>
                <a:srgbClr val="FFFF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FFFF00"/>
                </a:solidFill>
              </a:rPr>
              <a:t>на 1 жителя в </a:t>
            </a:r>
            <a:r>
              <a:rPr lang="ru-RU" altLang="ru-RU" sz="2000" b="1" dirty="0" smtClean="0">
                <a:solidFill>
                  <a:srgbClr val="FFFF00"/>
                </a:solidFill>
              </a:rPr>
              <a:t>2018 году 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FFFF00"/>
                </a:solidFill>
              </a:rPr>
              <a:t> 29,3 тыс</a:t>
            </a:r>
            <a:r>
              <a:rPr lang="ru-RU" altLang="ru-RU" sz="2000" b="1" dirty="0">
                <a:solidFill>
                  <a:srgbClr val="FFFF00"/>
                </a:solidFill>
              </a:rPr>
              <a:t>. рублей</a:t>
            </a:r>
            <a:r>
              <a:rPr lang="ru-RU" altLang="ru-RU" sz="2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4610" name="Rectangle 140"/>
          <p:cNvSpPr>
            <a:spLocks noChangeArrowheads="1"/>
          </p:cNvSpPr>
          <p:nvPr/>
        </p:nvSpPr>
        <p:spPr bwMode="auto">
          <a:xfrm>
            <a:off x="4734222" y="4749940"/>
            <a:ext cx="4427538" cy="17033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FF00"/>
                </a:solidFill>
              </a:rPr>
              <a:t>Объем  расходов бюджета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FFFF00"/>
                </a:solidFill>
              </a:rPr>
              <a:t>МО </a:t>
            </a:r>
            <a:r>
              <a:rPr lang="ru-RU" altLang="ru-RU" sz="2000" b="1" dirty="0">
                <a:solidFill>
                  <a:srgbClr val="FFFF00"/>
                </a:solidFill>
              </a:rPr>
              <a:t>«КОЖЕВНИКОВСКИЙ РАЙОН» </a:t>
            </a:r>
            <a:endParaRPr lang="ru-RU" altLang="ru-RU" sz="2000" b="1" dirty="0" smtClean="0">
              <a:solidFill>
                <a:srgbClr val="FFFF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FFFF00"/>
                </a:solidFill>
              </a:rPr>
              <a:t>на 1 жителя в 2018 году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FFFF00"/>
                </a:solidFill>
              </a:rPr>
              <a:t>29,3 тыс. рублей</a:t>
            </a:r>
            <a:endParaRPr lang="ru-RU" altLang="ru-RU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1751333"/>
              </p:ext>
            </p:extLst>
          </p:nvPr>
        </p:nvGraphicFramePr>
        <p:xfrm>
          <a:off x="0" y="1142984"/>
          <a:ext cx="4143372" cy="3107333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127678"/>
                <a:gridCol w="2015694"/>
              </a:tblGrid>
              <a:tr h="540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2844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626 215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07C"/>
                    </a:solidFill>
                  </a:tcPr>
                </a:tc>
              </a:tr>
              <a:tr h="2844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5688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106 845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5688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519 370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2844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626 215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07C"/>
                    </a:solidFill>
                  </a:tcPr>
                </a:tc>
              </a:tr>
              <a:tr h="5404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Дефицит (-), профицит (+)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21157805"/>
              </p:ext>
            </p:extLst>
          </p:nvPr>
        </p:nvGraphicFramePr>
        <p:xfrm>
          <a:off x="4211960" y="1120775"/>
          <a:ext cx="45643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7299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22405106"/>
              </p:ext>
            </p:extLst>
          </p:nvPr>
        </p:nvGraphicFramePr>
        <p:xfrm>
          <a:off x="323528" y="692696"/>
          <a:ext cx="8280918" cy="543125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167522"/>
                <a:gridCol w="2056698"/>
                <a:gridCol w="2056698"/>
              </a:tblGrid>
              <a:tr h="47320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План на 2018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(тыс. руб.)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Доля в общем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объеме, %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  <a:tr h="401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Общегосударственные</a:t>
                      </a:r>
                      <a:r>
                        <a:rPr lang="ru-RU" sz="1800" b="1" u="none" strike="noStrike" baseline="0" dirty="0" smtClean="0">
                          <a:solidFill>
                            <a:srgbClr val="002060"/>
                          </a:solidFill>
                          <a:effectLst/>
                        </a:rPr>
                        <a:t> вопросы</a:t>
                      </a:r>
                      <a:endParaRPr lang="ru-RU" sz="1800" b="1" u="none" strike="noStrike" dirty="0" smtClean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53 101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8,5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374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Национальная оборона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1 270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5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95 066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15,2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40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18 024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2,9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3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Образование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350 275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55,9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373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Культура, кинематография 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35 759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3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Здравоохранение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540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23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Социальная политика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32 685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5,2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1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5 760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003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33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095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3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Всего: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baseline="0" dirty="0" smtClean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на 2018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0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83094496"/>
              </p:ext>
            </p:extLst>
          </p:nvPr>
        </p:nvGraphicFramePr>
        <p:xfrm>
          <a:off x="53752" y="662322"/>
          <a:ext cx="9036496" cy="615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на 2018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00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1681638"/>
              </p:ext>
            </p:extLst>
          </p:nvPr>
        </p:nvGraphicFramePr>
        <p:xfrm>
          <a:off x="163259" y="836712"/>
          <a:ext cx="8784974" cy="512211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44411"/>
                <a:gridCol w="6469424"/>
                <a:gridCol w="1371139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 (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64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b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37 594,054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</a:tr>
              <a:tr h="6011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малого  и среднего предпринимательства на территории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 период 2014-2018 годы".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814,293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1041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сельскохозяйственного производства и расширение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рынка сельскохозяйственной продукции,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сырья и продовольствия в </a:t>
                      </a:r>
                      <a:r>
                        <a:rPr lang="ru-RU" sz="1600" b="1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Томской области на 2017-2020  годы и на период до 2025 года»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565,000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7825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"Информирование населения о деятельности органов местного самоуправления муниципального образования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район"  на 2014-2018 годы".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520,000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5233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"Устойчивое развитие сельских территорий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2014-2017 годы и на период до 2020 года"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4 042,298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5233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образования  в 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 на 2016-2020 годы".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11 365,431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8365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«Патриотическое воспитание граждан на территории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2016-2020 годы».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480,000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4749" y="0"/>
            <a:ext cx="9111490" cy="7207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МУНИЦИПАЛЬНЫЕ ПРОГРАММЫ (25 программ; предусмотрены расходы в сумме 51 296,249 тыс. руб.)</a:t>
            </a:r>
          </a:p>
        </p:txBody>
      </p:sp>
    </p:spTree>
    <p:extLst>
      <p:ext uri="{BB962C8B-B14F-4D97-AF65-F5344CB8AC3E}">
        <p14:creationId xmlns="" xmlns:p14="http://schemas.microsoft.com/office/powerpoint/2010/main" val="42909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8006819"/>
              </p:ext>
            </p:extLst>
          </p:nvPr>
        </p:nvGraphicFramePr>
        <p:xfrm>
          <a:off x="279263" y="1000110"/>
          <a:ext cx="8579296" cy="564359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19735"/>
                <a:gridCol w="6147082"/>
                <a:gridCol w="1012479"/>
              </a:tblGrid>
              <a:tr h="868139">
                <a:tc>
                  <a:txBody>
                    <a:bodyPr/>
                    <a:lstStyle/>
                    <a:p>
                      <a:pPr algn="ctr" fontAlgn="b"/>
                      <a:endParaRPr lang="ru-RU" sz="1600" b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культуры </a:t>
                      </a:r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2015-2020</a:t>
                      </a:r>
                      <a:r>
                        <a:rPr lang="ru-RU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5 666,254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8681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 физической культуры и спорта на территории  муниципального образования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район  на 2015-2019 годы"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1 593,116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81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«Повышение общественной безопасности в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(204-2018 годы)»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995,245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8681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 Непрерывное  экологическое образование и просвещение населения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2016-2020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."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15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"Повышение  эффективности бюджетных расходов  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2017- 2020 годы"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76,296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5415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транспортной системы в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на 2016-2021 годы"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9 778,276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5439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«Поддержка 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специалистов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</a:t>
                      </a:r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района».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885,000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5439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"Улучшение условий и охраны труда в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на 2017-2020 годы".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224,700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4749" y="0"/>
            <a:ext cx="9111490" cy="7207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МУНИЦИПАЛЬНЫЕ ПРОГРАММЫ (25 программ; предусмотрены расходы в сумме 51 296,249 тыс. руб.)</a:t>
            </a:r>
          </a:p>
        </p:txBody>
      </p:sp>
    </p:spTree>
    <p:extLst>
      <p:ext uri="{BB962C8B-B14F-4D97-AF65-F5344CB8AC3E}">
        <p14:creationId xmlns="" xmlns:p14="http://schemas.microsoft.com/office/powerpoint/2010/main" val="29535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14" y="2557197"/>
            <a:ext cx="9144000" cy="440120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территории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3,9 тыс. км</a:t>
            </a:r>
            <a:r>
              <a:rPr lang="ru-RU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(1,2% территории Томской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области)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центр: 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7 946 жителей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района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20 351 чел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(1,9% удельный вес от численности населения Томской области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Плотность населения : 5,2 чел. на 1 квадратный километр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614" y="-1431"/>
            <a:ext cx="6448826" cy="2558628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 Михайлович Емельянов</a:t>
            </a:r>
          </a:p>
          <a:p>
            <a:pPr algn="l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D\Desktop\фото главы_files\glava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39" y="-1431"/>
            <a:ext cx="2668561" cy="2558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8590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6592623"/>
              </p:ext>
            </p:extLst>
          </p:nvPr>
        </p:nvGraphicFramePr>
        <p:xfrm>
          <a:off x="214282" y="714356"/>
          <a:ext cx="8712970" cy="5949281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630300"/>
                <a:gridCol w="6488382"/>
                <a:gridCol w="1594288"/>
              </a:tblGrid>
              <a:tr h="948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                   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руб.)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9488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муниципальной службы в Администрации </a:t>
                      </a:r>
                      <a:r>
                        <a:rPr lang="ru-RU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  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2018-2020</a:t>
                      </a:r>
                      <a:r>
                        <a:rPr lang="ru-RU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оды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165,000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948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"Профилактика террористической и экстремистской деятельности в муниципальном образовании </a:t>
                      </a:r>
                      <a:r>
                        <a:rPr lang="ru-RU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2018-2022 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годы"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26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"Организация отдыха и оздоровления детей </a:t>
                      </a:r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2015-2019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388,600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8326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доступности</a:t>
                      </a:r>
                      <a:r>
                        <a:rPr lang="ru-RU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жилья и улучшение качества жилищных условий населения </a:t>
                      </a:r>
                      <a:r>
                        <a:rPr lang="ru-RU" sz="1800" b="1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595,420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2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"Модернизация коммунальной инфраструктуры </a:t>
                      </a:r>
                      <a:r>
                        <a:rPr lang="ru-RU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в 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2014-2020 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годах"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7 776,980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8349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"Развитие внутреннего и въездного туризма на территории </a:t>
                      </a:r>
                      <a:r>
                        <a:rPr lang="ru-RU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Томской области на 2016-2020 годы"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510" y="0"/>
            <a:ext cx="9111490" cy="7207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МУНИЦИПАЛЬНЫЕ ПРОГРАММЫ (25 программ; предусмотрены расходы в сумме 51 296,249 тыс. руб.)</a:t>
            </a:r>
          </a:p>
        </p:txBody>
      </p:sp>
    </p:spTree>
    <p:extLst>
      <p:ext uri="{BB962C8B-B14F-4D97-AF65-F5344CB8AC3E}">
        <p14:creationId xmlns="" xmlns:p14="http://schemas.microsoft.com/office/powerpoint/2010/main" val="37361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74416807"/>
              </p:ext>
            </p:extLst>
          </p:nvPr>
        </p:nvGraphicFramePr>
        <p:xfrm>
          <a:off x="254009" y="908719"/>
          <a:ext cx="8712970" cy="5300502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630300"/>
                <a:gridCol w="6488382"/>
                <a:gridCol w="1594288"/>
              </a:tblGrid>
              <a:tr h="1029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                   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0297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«Молодежь </a:t>
                      </a:r>
                      <a:r>
                        <a:rPr lang="ru-RU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2016-2020 годы»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183,000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0297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«Возвращение к истокам на 2017-2021 годы»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036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"Доступная среда для инвалидов на период 2017 -2020 годы»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1 010,000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</a:tr>
              <a:tr h="653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«Формирование современной городской среды на территории </a:t>
                      </a:r>
                      <a:r>
                        <a:rPr lang="ru-RU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2018-2022 годы»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11,340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</a:tr>
              <a:tr h="653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информационного общества в муниципальном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образовании </a:t>
                      </a:r>
                      <a:r>
                        <a:rPr lang="ru-RU" sz="18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2018-2020 годы»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657,000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4749" y="0"/>
            <a:ext cx="9111490" cy="7207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МУНИЦИПАЛЬНЫЕ ПРОГРАММЫ (25 программ; предусмотрены расходы в сумме 51 296,249 тыс. руб.)</a:t>
            </a:r>
          </a:p>
        </p:txBody>
      </p:sp>
    </p:spTree>
    <p:extLst>
      <p:ext uri="{BB962C8B-B14F-4D97-AF65-F5344CB8AC3E}">
        <p14:creationId xmlns="" xmlns:p14="http://schemas.microsoft.com/office/powerpoint/2010/main" val="37361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" y="0"/>
            <a:ext cx="9111490" cy="7207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ВЕДОМСТВЕННЫЕ ЦЕЛЕВЫЕ ПРОГРАММЫ ( 8 программ; предусмотрены расходы в сумме 5 873,985 тыс. руб.)</a:t>
            </a:r>
          </a:p>
          <a:p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4305566"/>
              </p:ext>
            </p:extLst>
          </p:nvPr>
        </p:nvGraphicFramePr>
        <p:xfrm>
          <a:off x="74996" y="1268760"/>
          <a:ext cx="9036495" cy="467038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53703"/>
                <a:gridCol w="7014640"/>
                <a:gridCol w="1368152"/>
              </a:tblGrid>
              <a:tr h="579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 (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20724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«Информационное   и техническое обслуживание процесса реформирования муниципальных финансов».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211,930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"Владение, пользование и распоряжение имуществом, находящимся в собственности 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числе, земельные ресурсы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</a:t>
                      </a:r>
                      <a:r>
                        <a:rPr lang="ru-RU" sz="20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</a:tr>
              <a:tr h="956817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"Приватизация муниципального имущества"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</a:tr>
              <a:tr h="51953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"Автоматизированный учет муниципального имущества"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238,000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453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0452252"/>
              </p:ext>
            </p:extLst>
          </p:nvPr>
        </p:nvGraphicFramePr>
        <p:xfrm>
          <a:off x="35496" y="980728"/>
          <a:ext cx="9073008" cy="579021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43616"/>
                <a:gridCol w="6492046"/>
                <a:gridCol w="1637346"/>
              </a:tblGrid>
              <a:tr h="949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 (</a:t>
                      </a:r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1109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"Организация различных форм воспитания, содействующих формированию здорового образа жизни и законопослушного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поведения«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575,925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</a:tr>
              <a:tr h="779295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"Формирование позитивного  социального имиджа образовательных учреждений, повышение престижа работников системы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образования«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213,105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"Формирование здорового образа жизни обучающихся и достижение спортивных результатов".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317,900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</a:tr>
              <a:tr h="6294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8.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ВЦП "Поддержание минимально гарантированного уровня бюджетной обеспеченности сельских поселений при распределении дотации на выравнивание бюджетной обеспеченности между поселениями </a:t>
                      </a:r>
                      <a:r>
                        <a:rPr lang="ru-RU" sz="18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района«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3 717,035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510" y="0"/>
            <a:ext cx="9111490" cy="7207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ВЕДОМСТВЕННЫЕ ЦЕЛЕВЫЕ ПРОГРАММЫ(8 программ;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предусмотрены расходы в сумме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5 873,985 тыс.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руб.)</a:t>
            </a:r>
          </a:p>
          <a:p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12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25252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ДИНАМИКА РАСХОДОВ 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НА СОЦИАЛЬНО – КУЛЬТУРНУЮ СФЕРУ В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2013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2018    ГОДАХ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5940" y="909404"/>
            <a:ext cx="1220142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тыс. руб.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2844" y="1428736"/>
          <a:ext cx="9001156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976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71368697"/>
              </p:ext>
            </p:extLst>
          </p:nvPr>
        </p:nvGraphicFramePr>
        <p:xfrm>
          <a:off x="0" y="928670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Раздел 01100 Общегосударственные вопросы</a:t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 53 101, 412  тыс. руб.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3232869"/>
              </p:ext>
            </p:extLst>
          </p:nvPr>
        </p:nvGraphicFramePr>
        <p:xfrm>
          <a:off x="457200" y="928670"/>
          <a:ext cx="8229600" cy="5812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Раздел 01100 Общегосударственные вопросы </a:t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53 101,412 тыс. руб.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9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WordArt 2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18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i="1" kern="10" spc="18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Управление финансов администрации Кожевниковского района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3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002060"/>
                </a:solidFill>
              </a:rPr>
              <a:t>Раздел 0200 «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Н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ациональная оборона» 1 270, 3 </a:t>
            </a:r>
            <a:r>
              <a:rPr lang="ru-RU" altLang="ru-RU" sz="3200" b="1" dirty="0" err="1" smtClean="0">
                <a:solidFill>
                  <a:srgbClr val="002060"/>
                </a:solidFill>
              </a:rPr>
              <a:t>т.р</a:t>
            </a:r>
            <a:r>
              <a:rPr lang="ru-RU" altLang="ru-RU" sz="3200" dirty="0" smtClean="0">
                <a:solidFill>
                  <a:srgbClr val="002060"/>
                </a:solidFill>
              </a:rPr>
              <a:t/>
            </a:r>
            <a:br>
              <a:rPr lang="ru-RU" altLang="ru-RU" sz="3200" dirty="0" smtClean="0">
                <a:solidFill>
                  <a:srgbClr val="002060"/>
                </a:solidFill>
              </a:rPr>
            </a:br>
            <a:r>
              <a:rPr lang="ru-RU" altLang="ru-RU" sz="3200" dirty="0" smtClean="0">
                <a:solidFill>
                  <a:srgbClr val="002060"/>
                </a:solidFill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</a:rPr>
              <a:t>(2017 г.- 1 189, 4 тыс. руб.)</a:t>
            </a:r>
          </a:p>
        </p:txBody>
      </p:sp>
      <p:pic>
        <p:nvPicPr>
          <p:cNvPr id="7170" name="Picture 2" descr="D:\DD\Desktop\Для бюджета для граждан\презентация\военкомат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4208"/>
            <a:ext cx="2847975" cy="1743075"/>
          </a:xfrm>
          <a:prstGeom prst="rect">
            <a:avLst/>
          </a:prstGeo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7171" name="Picture 3" descr="D:\DD\Desktop\Для бюджета для граждан\презентация\военкомат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924209"/>
            <a:ext cx="2619375" cy="1743075"/>
          </a:xfrm>
          <a:prstGeom prst="rect">
            <a:avLst/>
          </a:prstGeom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4321469"/>
              </p:ext>
            </p:extLst>
          </p:nvPr>
        </p:nvGraphicFramePr>
        <p:xfrm>
          <a:off x="11875" y="2732597"/>
          <a:ext cx="9144000" cy="40740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/>
                <a:gridCol w="4572000"/>
              </a:tblGrid>
              <a:tr h="28181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первичного воинского учета на территориях, где отсутствуют военные комиссариаты (ФБ)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1 220,2 т.р.</a:t>
                      </a:r>
                    </a:p>
                    <a:p>
                      <a:pPr algn="ctr"/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255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мобилизационной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подготовке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50,150 т. р.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074" name="Picture 2" descr="D:\DD\Desktop\Для бюджета для граждан\презентация\военкомат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1268760"/>
            <a:ext cx="32004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642755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0" y="12022"/>
            <a:ext cx="9144000" cy="9223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002060"/>
                </a:solidFill>
              </a:rPr>
              <a:t>Раздел 0400 «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Н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ациональная экономика» 95 065,7 т.р.</a:t>
            </a:r>
            <a:r>
              <a:rPr lang="ru-RU" altLang="ru-RU" sz="3200" dirty="0" smtClean="0">
                <a:solidFill>
                  <a:srgbClr val="002060"/>
                </a:solidFill>
              </a:rPr>
              <a:t/>
            </a:r>
            <a:br>
              <a:rPr lang="ru-RU" altLang="ru-RU" sz="3200" dirty="0" smtClean="0">
                <a:solidFill>
                  <a:srgbClr val="002060"/>
                </a:solidFill>
              </a:rPr>
            </a:br>
            <a:r>
              <a:rPr lang="ru-RU" altLang="ru-RU" sz="3200" dirty="0" smtClean="0">
                <a:solidFill>
                  <a:srgbClr val="002060"/>
                </a:solidFill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</a:rPr>
              <a:t>(2017 г.-   112 946 тыс. руб.)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97565645"/>
              </p:ext>
            </p:extLst>
          </p:nvPr>
        </p:nvGraphicFramePr>
        <p:xfrm>
          <a:off x="0" y="714356"/>
          <a:ext cx="887251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24957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3650" y="0"/>
            <a:ext cx="9140350" cy="92233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</a:rPr>
            </a:br>
            <a:r>
              <a:rPr lang="ru-RU" altLang="ru-RU" sz="2400" b="1" dirty="0" smtClean="0">
                <a:solidFill>
                  <a:srgbClr val="002060"/>
                </a:solidFill>
              </a:rPr>
              <a:t>подраздел 0405 «</a:t>
            </a:r>
            <a:r>
              <a:rPr lang="ru-RU" sz="2400" b="1" dirty="0">
                <a:solidFill>
                  <a:srgbClr val="002060"/>
                </a:solidFill>
              </a:rPr>
              <a:t>Сельское хозяйство и </a:t>
            </a:r>
            <a:r>
              <a:rPr lang="ru-RU" sz="2400" b="1" dirty="0" smtClean="0">
                <a:solidFill>
                  <a:srgbClr val="002060"/>
                </a:solidFill>
              </a:rPr>
              <a:t>рыболовство» 62 913,2 тыс.руб.                      (2017 г.-76 079,9 т.р.)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</a:rPr>
            </a:b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92543158"/>
              </p:ext>
            </p:extLst>
          </p:nvPr>
        </p:nvGraphicFramePr>
        <p:xfrm>
          <a:off x="179512" y="908720"/>
          <a:ext cx="869299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BCF0D-0521-43A7-9518-4B987109E4E7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125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5" y="580880"/>
            <a:ext cx="4896544" cy="627712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919808" y="1"/>
            <a:ext cx="8224191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Муниципальное образование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«</a:t>
            </a:r>
            <a:r>
              <a:rPr lang="ru-RU" sz="2800" b="1" dirty="0" err="1" smtClean="0">
                <a:solidFill>
                  <a:srgbClr val="002060"/>
                </a:solidFill>
              </a:rPr>
              <a:t>Кожевниковский</a:t>
            </a:r>
            <a:r>
              <a:rPr lang="ru-RU" sz="2800" b="1" dirty="0" smtClean="0">
                <a:solidFill>
                  <a:srgbClr val="002060"/>
                </a:solidFill>
              </a:rPr>
              <a:t> район»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669" y="1143753"/>
            <a:ext cx="4214786" cy="34778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района входит 8 сельских поселений: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Вороновское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2 088 жителей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8 305 жителей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Малиновское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1 241 жителей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Новопокровское    1 220 жителей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Песочнодубровское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1534 жителей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Староювалинское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2 669 жителей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Уртамское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1 306 жителей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Чилинское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1 988 жителей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38 населенных пунктов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40902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12210249"/>
              </p:ext>
            </p:extLst>
          </p:nvPr>
        </p:nvGraphicFramePr>
        <p:xfrm>
          <a:off x="457200" y="836712"/>
          <a:ext cx="86868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2022"/>
            <a:ext cx="9144000" cy="9223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002060"/>
                </a:solidFill>
              </a:rPr>
              <a:t>Раздел 0400 «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Н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ациональная экономика» 95 065,7 т.р.</a:t>
            </a:r>
            <a:r>
              <a:rPr lang="ru-RU" altLang="ru-RU" sz="3200" dirty="0" smtClean="0">
                <a:solidFill>
                  <a:srgbClr val="002060"/>
                </a:solidFill>
              </a:rPr>
              <a:t/>
            </a:r>
            <a:br>
              <a:rPr lang="ru-RU" altLang="ru-RU" sz="3200" dirty="0" smtClean="0">
                <a:solidFill>
                  <a:srgbClr val="002060"/>
                </a:solidFill>
              </a:rPr>
            </a:br>
            <a:r>
              <a:rPr lang="ru-RU" altLang="ru-RU" sz="3200" dirty="0" smtClean="0">
                <a:solidFill>
                  <a:srgbClr val="002060"/>
                </a:solidFill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</a:rPr>
              <a:t>(2017 г.-   112 946 тыс. руб.)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dirty="0" smtClean="0">
                <a:solidFill>
                  <a:srgbClr val="002060"/>
                </a:solidFill>
              </a:rPr>
              <a:t>   </a:t>
            </a:r>
            <a:r>
              <a:rPr lang="ru-RU" altLang="ru-RU" sz="2400" dirty="0" smtClean="0">
                <a:solidFill>
                  <a:srgbClr val="002060"/>
                </a:solidFill>
              </a:rPr>
              <a:t>раздел 0500 «</a:t>
            </a:r>
            <a:r>
              <a:rPr lang="ru-RU" alt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Жилищно- коммунальное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                    хозяйство»    (18 023,7  т. руб.)</a:t>
            </a:r>
            <a:endParaRPr lang="ru-RU" altLang="ru-RU" sz="32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33796" name="Группа 2"/>
          <p:cNvGrpSpPr>
            <a:grpSpLocks/>
          </p:cNvGrpSpPr>
          <p:nvPr/>
        </p:nvGrpSpPr>
        <p:grpSpPr bwMode="auto">
          <a:xfrm>
            <a:off x="0" y="857232"/>
            <a:ext cx="9144000" cy="5857893"/>
            <a:chOff x="13173" y="1455779"/>
            <a:chExt cx="9047938" cy="4954282"/>
          </a:xfrm>
        </p:grpSpPr>
        <p:sp>
          <p:nvSpPr>
            <p:cNvPr id="4" name="Полилиния 3"/>
            <p:cNvSpPr/>
            <p:nvPr/>
          </p:nvSpPr>
          <p:spPr>
            <a:xfrm>
              <a:off x="154517" y="1455779"/>
              <a:ext cx="1837875" cy="2175058"/>
            </a:xfrm>
            <a:custGeom>
              <a:avLst/>
              <a:gdLst>
                <a:gd name="connsiteX0" fmla="*/ 0 w 1542522"/>
                <a:gd name="connsiteY0" fmla="*/ 0 h 1079765"/>
                <a:gd name="connsiteX1" fmla="*/ 1002640 w 1542522"/>
                <a:gd name="connsiteY1" fmla="*/ 0 h 1079765"/>
                <a:gd name="connsiteX2" fmla="*/ 1542522 w 1542522"/>
                <a:gd name="connsiteY2" fmla="*/ 539883 h 1079765"/>
                <a:gd name="connsiteX3" fmla="*/ 1002640 w 1542522"/>
                <a:gd name="connsiteY3" fmla="*/ 1079765 h 1079765"/>
                <a:gd name="connsiteX4" fmla="*/ 0 w 1542522"/>
                <a:gd name="connsiteY4" fmla="*/ 1079765 h 1079765"/>
                <a:gd name="connsiteX5" fmla="*/ 539883 w 1542522"/>
                <a:gd name="connsiteY5" fmla="*/ 539883 h 1079765"/>
                <a:gd name="connsiteX6" fmla="*/ 0 w 1542522"/>
                <a:gd name="connsiteY6" fmla="*/ 0 h 107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522" h="1079765">
                  <a:moveTo>
                    <a:pt x="1542521" y="0"/>
                  </a:moveTo>
                  <a:lnTo>
                    <a:pt x="1542521" y="701848"/>
                  </a:lnTo>
                  <a:lnTo>
                    <a:pt x="771260" y="1079765"/>
                  </a:lnTo>
                  <a:lnTo>
                    <a:pt x="1" y="701848"/>
                  </a:lnTo>
                  <a:lnTo>
                    <a:pt x="1" y="0"/>
                  </a:lnTo>
                  <a:lnTo>
                    <a:pt x="771260" y="377918"/>
                  </a:lnTo>
                  <a:lnTo>
                    <a:pt x="1542521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8891" tIns="548774" rIns="8890" bIns="5487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Жилищное хозяйство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6,4 </a:t>
              </a:r>
              <a:r>
                <a:rPr lang="ru-RU" dirty="0" err="1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т.р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 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133766" y="1576616"/>
              <a:ext cx="6927345" cy="1095937"/>
            </a:xfrm>
            <a:custGeom>
              <a:avLst/>
              <a:gdLst>
                <a:gd name="connsiteX0" fmla="*/ 182659 w 1095935"/>
                <a:gd name="connsiteY0" fmla="*/ 0 h 4908819"/>
                <a:gd name="connsiteX1" fmla="*/ 913276 w 1095935"/>
                <a:gd name="connsiteY1" fmla="*/ 0 h 4908819"/>
                <a:gd name="connsiteX2" fmla="*/ 1095935 w 1095935"/>
                <a:gd name="connsiteY2" fmla="*/ 182659 h 4908819"/>
                <a:gd name="connsiteX3" fmla="*/ 1095935 w 1095935"/>
                <a:gd name="connsiteY3" fmla="*/ 4908819 h 4908819"/>
                <a:gd name="connsiteX4" fmla="*/ 1095935 w 1095935"/>
                <a:gd name="connsiteY4" fmla="*/ 4908819 h 4908819"/>
                <a:gd name="connsiteX5" fmla="*/ 0 w 1095935"/>
                <a:gd name="connsiteY5" fmla="*/ 4908819 h 4908819"/>
                <a:gd name="connsiteX6" fmla="*/ 0 w 1095935"/>
                <a:gd name="connsiteY6" fmla="*/ 4908819 h 4908819"/>
                <a:gd name="connsiteX7" fmla="*/ 0 w 1095935"/>
                <a:gd name="connsiteY7" fmla="*/ 182659 h 4908819"/>
                <a:gd name="connsiteX8" fmla="*/ 182659 w 1095935"/>
                <a:gd name="connsiteY8" fmla="*/ 0 h 49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935" h="4908819">
                  <a:moveTo>
                    <a:pt x="1095935" y="818152"/>
                  </a:moveTo>
                  <a:lnTo>
                    <a:pt x="1095935" y="4090667"/>
                  </a:lnTo>
                  <a:cubicBezTo>
                    <a:pt x="1095935" y="4542520"/>
                    <a:pt x="1077677" y="4908817"/>
                    <a:pt x="1055155" y="4908817"/>
                  </a:cubicBezTo>
                  <a:lnTo>
                    <a:pt x="0" y="4908817"/>
                  </a:lnTo>
                  <a:lnTo>
                    <a:pt x="0" y="4908817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55155" y="2"/>
                  </a:lnTo>
                  <a:cubicBezTo>
                    <a:pt x="1077677" y="2"/>
                    <a:pt x="1095935" y="366299"/>
                    <a:pt x="1095935" y="818152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28017" tIns="64929" rIns="64928" bIns="64931" spcCol="1270" anchor="ctr"/>
            <a:lstStyle/>
            <a:p>
              <a:pPr marL="171450" lvl="1" indent="-171450" algn="l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dirty="0">
                  <a:solidFill>
                    <a:schemeClr val="tx2">
                      <a:lumMod val="50000"/>
                    </a:schemeClr>
                  </a:solidFill>
                </a:rPr>
                <a:t>субсидия на создание условий управления многоквартирными домами (100 % средства областного 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</a:rPr>
                <a:t>бюджета)  </a:t>
              </a: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3173" y="3328747"/>
              <a:ext cx="1979250" cy="1872968"/>
            </a:xfrm>
            <a:custGeom>
              <a:avLst/>
              <a:gdLst>
                <a:gd name="connsiteX0" fmla="*/ 0 w 1542522"/>
                <a:gd name="connsiteY0" fmla="*/ 0 h 1337365"/>
                <a:gd name="connsiteX1" fmla="*/ 873840 w 1542522"/>
                <a:gd name="connsiteY1" fmla="*/ 0 h 1337365"/>
                <a:gd name="connsiteX2" fmla="*/ 1542522 w 1542522"/>
                <a:gd name="connsiteY2" fmla="*/ 668683 h 1337365"/>
                <a:gd name="connsiteX3" fmla="*/ 873840 w 1542522"/>
                <a:gd name="connsiteY3" fmla="*/ 1337365 h 1337365"/>
                <a:gd name="connsiteX4" fmla="*/ 0 w 1542522"/>
                <a:gd name="connsiteY4" fmla="*/ 1337365 h 1337365"/>
                <a:gd name="connsiteX5" fmla="*/ 668683 w 1542522"/>
                <a:gd name="connsiteY5" fmla="*/ 668683 h 1337365"/>
                <a:gd name="connsiteX6" fmla="*/ 0 w 1542522"/>
                <a:gd name="connsiteY6" fmla="*/ 0 h 133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522" h="1337365">
                  <a:moveTo>
                    <a:pt x="1542521" y="0"/>
                  </a:moveTo>
                  <a:lnTo>
                    <a:pt x="1542521" y="757618"/>
                  </a:lnTo>
                  <a:lnTo>
                    <a:pt x="771260" y="1337365"/>
                  </a:lnTo>
                  <a:lnTo>
                    <a:pt x="1" y="757618"/>
                  </a:lnTo>
                  <a:lnTo>
                    <a:pt x="1" y="0"/>
                  </a:lnTo>
                  <a:lnTo>
                    <a:pt x="771260" y="579748"/>
                  </a:lnTo>
                  <a:lnTo>
                    <a:pt x="1542521" y="0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8891" tIns="677574" rIns="8890" bIns="6775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Коммунальное 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хозяйство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        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16 711,6 т.р.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275140" y="2724564"/>
              <a:ext cx="6785970" cy="2295895"/>
            </a:xfrm>
            <a:custGeom>
              <a:avLst/>
              <a:gdLst>
                <a:gd name="connsiteX0" fmla="*/ 144727 w 868346"/>
                <a:gd name="connsiteY0" fmla="*/ 0 h 6482019"/>
                <a:gd name="connsiteX1" fmla="*/ 723619 w 868346"/>
                <a:gd name="connsiteY1" fmla="*/ 0 h 6482019"/>
                <a:gd name="connsiteX2" fmla="*/ 868346 w 868346"/>
                <a:gd name="connsiteY2" fmla="*/ 144727 h 6482019"/>
                <a:gd name="connsiteX3" fmla="*/ 868346 w 868346"/>
                <a:gd name="connsiteY3" fmla="*/ 6482019 h 6482019"/>
                <a:gd name="connsiteX4" fmla="*/ 868346 w 868346"/>
                <a:gd name="connsiteY4" fmla="*/ 6482019 h 6482019"/>
                <a:gd name="connsiteX5" fmla="*/ 0 w 868346"/>
                <a:gd name="connsiteY5" fmla="*/ 6482019 h 6482019"/>
                <a:gd name="connsiteX6" fmla="*/ 0 w 868346"/>
                <a:gd name="connsiteY6" fmla="*/ 6482019 h 6482019"/>
                <a:gd name="connsiteX7" fmla="*/ 0 w 868346"/>
                <a:gd name="connsiteY7" fmla="*/ 144727 h 6482019"/>
                <a:gd name="connsiteX8" fmla="*/ 144727 w 868346"/>
                <a:gd name="connsiteY8" fmla="*/ 0 h 64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346" h="6482019">
                  <a:moveTo>
                    <a:pt x="868346" y="1080359"/>
                  </a:moveTo>
                  <a:lnTo>
                    <a:pt x="868346" y="5401660"/>
                  </a:lnTo>
                  <a:cubicBezTo>
                    <a:pt x="868346" y="5998327"/>
                    <a:pt x="859666" y="6482015"/>
                    <a:pt x="848958" y="6482015"/>
                  </a:cubicBezTo>
                  <a:lnTo>
                    <a:pt x="0" y="6482015"/>
                  </a:lnTo>
                  <a:lnTo>
                    <a:pt x="0" y="6482015"/>
                  </a:lnTo>
                  <a:lnTo>
                    <a:pt x="0" y="4"/>
                  </a:lnTo>
                  <a:lnTo>
                    <a:pt x="0" y="4"/>
                  </a:lnTo>
                  <a:lnTo>
                    <a:pt x="848958" y="4"/>
                  </a:lnTo>
                  <a:cubicBezTo>
                    <a:pt x="859666" y="4"/>
                    <a:pt x="868346" y="483692"/>
                    <a:pt x="868346" y="1080359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13793" tIns="52549" rIns="52549" bIns="52550" spcCol="1270" anchor="ctr"/>
            <a:lstStyle/>
            <a:p>
              <a:pPr marL="171450" lvl="1" indent="-171450" algn="l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МП «Устойчивое развитие сельских территорий </a:t>
              </a:r>
              <a:r>
                <a:rPr lang="ru-RU" dirty="0" err="1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Кожевниковского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 района на 2014-2017г.г. до 2020 г.»- 4 042,36 т.р.</a:t>
              </a:r>
            </a:p>
            <a:p>
              <a:pPr marL="171450" lvl="1" indent="-171450" algn="l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МП «Модернизация коммунальной инфраструктуры»  7 776,9 т.р.</a:t>
              </a:r>
            </a:p>
            <a:p>
              <a:pPr marL="171450" lvl="1" indent="-171450" algn="l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Возмещение части затрат по утилизации твердых коммунальных отходов 348,0 т.р. субсидия МБ ,</a:t>
              </a:r>
            </a:p>
            <a:p>
              <a:pPr marL="171450" lvl="1" indent="-171450" algn="l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Средства на содержание локальных станций очистки воды           1 350 тыс. руб.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25204" y="5262133"/>
              <a:ext cx="1837875" cy="1147928"/>
            </a:xfrm>
            <a:custGeom>
              <a:avLst/>
              <a:gdLst>
                <a:gd name="connsiteX0" fmla="*/ 0 w 1802931"/>
                <a:gd name="connsiteY0" fmla="*/ 0 h 1079765"/>
                <a:gd name="connsiteX1" fmla="*/ 1263049 w 1802931"/>
                <a:gd name="connsiteY1" fmla="*/ 0 h 1079765"/>
                <a:gd name="connsiteX2" fmla="*/ 1802931 w 1802931"/>
                <a:gd name="connsiteY2" fmla="*/ 539883 h 1079765"/>
                <a:gd name="connsiteX3" fmla="*/ 1263049 w 1802931"/>
                <a:gd name="connsiteY3" fmla="*/ 1079765 h 1079765"/>
                <a:gd name="connsiteX4" fmla="*/ 0 w 1802931"/>
                <a:gd name="connsiteY4" fmla="*/ 1079765 h 1079765"/>
                <a:gd name="connsiteX5" fmla="*/ 539883 w 1802931"/>
                <a:gd name="connsiteY5" fmla="*/ 539883 h 1079765"/>
                <a:gd name="connsiteX6" fmla="*/ 0 w 1802931"/>
                <a:gd name="connsiteY6" fmla="*/ 0 h 107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931" h="1079765">
                  <a:moveTo>
                    <a:pt x="1802931" y="0"/>
                  </a:moveTo>
                  <a:lnTo>
                    <a:pt x="1802931" y="756433"/>
                  </a:lnTo>
                  <a:lnTo>
                    <a:pt x="901465" y="1079765"/>
                  </a:lnTo>
                  <a:lnTo>
                    <a:pt x="0" y="756433"/>
                  </a:lnTo>
                  <a:lnTo>
                    <a:pt x="0" y="0"/>
                  </a:lnTo>
                  <a:lnTo>
                    <a:pt x="901465" y="323333"/>
                  </a:lnTo>
                  <a:lnTo>
                    <a:pt x="1802931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892" tIns="548773" rIns="8889" bIns="5487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Благоустройство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1 305,6 т.р.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197354" y="5141296"/>
              <a:ext cx="6863757" cy="1208366"/>
            </a:xfrm>
            <a:custGeom>
              <a:avLst/>
              <a:gdLst>
                <a:gd name="connsiteX0" fmla="*/ 167080 w 1002459"/>
                <a:gd name="connsiteY0" fmla="*/ 0 h 6484369"/>
                <a:gd name="connsiteX1" fmla="*/ 835379 w 1002459"/>
                <a:gd name="connsiteY1" fmla="*/ 0 h 6484369"/>
                <a:gd name="connsiteX2" fmla="*/ 1002459 w 1002459"/>
                <a:gd name="connsiteY2" fmla="*/ 167080 h 6484369"/>
                <a:gd name="connsiteX3" fmla="*/ 1002459 w 1002459"/>
                <a:gd name="connsiteY3" fmla="*/ 6484369 h 6484369"/>
                <a:gd name="connsiteX4" fmla="*/ 1002459 w 1002459"/>
                <a:gd name="connsiteY4" fmla="*/ 6484369 h 6484369"/>
                <a:gd name="connsiteX5" fmla="*/ 0 w 1002459"/>
                <a:gd name="connsiteY5" fmla="*/ 6484369 h 6484369"/>
                <a:gd name="connsiteX6" fmla="*/ 0 w 1002459"/>
                <a:gd name="connsiteY6" fmla="*/ 6484369 h 6484369"/>
                <a:gd name="connsiteX7" fmla="*/ 0 w 1002459"/>
                <a:gd name="connsiteY7" fmla="*/ 167080 h 6484369"/>
                <a:gd name="connsiteX8" fmla="*/ 167080 w 1002459"/>
                <a:gd name="connsiteY8" fmla="*/ 0 h 648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459" h="6484369">
                  <a:moveTo>
                    <a:pt x="1002459" y="1080753"/>
                  </a:moveTo>
                  <a:lnTo>
                    <a:pt x="1002459" y="5403616"/>
                  </a:lnTo>
                  <a:cubicBezTo>
                    <a:pt x="1002459" y="6000499"/>
                    <a:pt x="990895" y="6484366"/>
                    <a:pt x="976629" y="6484366"/>
                  </a:cubicBezTo>
                  <a:lnTo>
                    <a:pt x="0" y="6484366"/>
                  </a:lnTo>
                  <a:lnTo>
                    <a:pt x="0" y="6484366"/>
                  </a:lnTo>
                  <a:lnTo>
                    <a:pt x="0" y="3"/>
                  </a:lnTo>
                  <a:lnTo>
                    <a:pt x="0" y="3"/>
                  </a:lnTo>
                  <a:lnTo>
                    <a:pt x="976629" y="3"/>
                  </a:lnTo>
                  <a:cubicBezTo>
                    <a:pt x="990895" y="3"/>
                    <a:pt x="1002459" y="483870"/>
                    <a:pt x="1002459" y="1080753"/>
                  </a:cubicBezTo>
                  <a:close/>
                </a:path>
              </a:pathLst>
            </a:custGeom>
            <a:solidFill>
              <a:schemeClr val="bg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06680" tIns="58461" rIns="58461" bIns="58462" spcCol="1270" anchor="ctr"/>
            <a:lstStyle/>
            <a:p>
              <a:pPr marL="114300" lvl="1" indent="-114300" algn="l" defTabSz="6667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dirty="0" err="1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Софинансирование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 к ГП «Обеспечение доступности жилья и улучшение качества жилищных условий населения Томской области» 11,340 </a:t>
              </a:r>
            </a:p>
            <a:p>
              <a:pPr marL="114300" lvl="1" indent="-114300" algn="l" defTabSz="6667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Благоустройство территории на пересечении ул.Дзержинского, Калинина 900,0 т.р.</a:t>
              </a:r>
            </a:p>
            <a:p>
              <a:pPr marL="114300" lvl="1" indent="-114300" algn="l" defTabSz="6667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8194" name="Picture 2" descr="D:\DD\Desktop\Для бюджета для граждан\презентация\ЖКХ\29318272-3d-white-people-Mechanical-Engineer-with-a-combination-wrench-and-gear-Isolated-white-background-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" y="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0254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51207950"/>
              </p:ext>
            </p:extLst>
          </p:nvPr>
        </p:nvGraphicFramePr>
        <p:xfrm>
          <a:off x="0" y="764704"/>
          <a:ext cx="86868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dirty="0" smtClean="0">
                <a:solidFill>
                  <a:srgbClr val="002060"/>
                </a:solidFill>
              </a:rPr>
              <a:t>   </a:t>
            </a:r>
            <a:r>
              <a:rPr lang="ru-RU" altLang="ru-RU" sz="2400" dirty="0" smtClean="0">
                <a:solidFill>
                  <a:srgbClr val="002060"/>
                </a:solidFill>
              </a:rPr>
              <a:t>раздел 0500 «</a:t>
            </a:r>
            <a:r>
              <a:rPr lang="ru-RU" alt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Жилищно- коммунальное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                    хозяйство»  программные расходы</a:t>
            </a:r>
            <a:endParaRPr lang="ru-RU" altLang="ru-RU" sz="32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57488" y="1571612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3999" cy="9556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Раздел 0700  РАСХОДЫ БЮДЖЕТА</a:t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МО «КОЖЕВНИКОВСКИЙ РАЙОН»  НА ОБРАЗОВАНИЕ </a:t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350 274,781тыс. руб.</a:t>
            </a:r>
          </a:p>
        </p:txBody>
      </p:sp>
      <p:graphicFrame>
        <p:nvGraphicFramePr>
          <p:cNvPr id="459915" name="Group 13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742444375"/>
              </p:ext>
            </p:extLst>
          </p:nvPr>
        </p:nvGraphicFramePr>
        <p:xfrm>
          <a:off x="0" y="2571744"/>
          <a:ext cx="4892770" cy="407484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010776"/>
                <a:gridCol w="1881994"/>
              </a:tblGrid>
              <a:tr h="6784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                                              (тыс. рублей)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19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74 140</a:t>
                      </a:r>
                    </a:p>
                  </a:txBody>
                  <a:tcPr marL="0" marR="0" marT="0" marB="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2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230 997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029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1 887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02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7200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20 091</a:t>
                      </a: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</a:tr>
              <a:tr h="614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 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14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350 275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70383974"/>
              </p:ext>
            </p:extLst>
          </p:nvPr>
        </p:nvGraphicFramePr>
        <p:xfrm>
          <a:off x="4746864" y="1071546"/>
          <a:ext cx="4397136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D:\DD\Desktop\Бюджет для граждан отчет 2016\Для бюджета для граждан\презентация\школа\i14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3059833" cy="1604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64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D\Desktop\Для бюджета для граждан\презентация\школа\13192453-Счастливые-дети-и-красочные-лестницы-с-карандаш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11875"/>
            <a:ext cx="1768475" cy="1768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4859338" y="-2187575"/>
            <a:ext cx="4005262" cy="3384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altLang="ru-RU" sz="3600" b="1" dirty="0" smtClean="0">
              <a:solidFill>
                <a:srgbClr val="FF0000"/>
              </a:solidFill>
            </a:endParaRPr>
          </a:p>
        </p:txBody>
      </p:sp>
      <p:grpSp>
        <p:nvGrpSpPr>
          <p:cNvPr id="37891" name="Группа 4"/>
          <p:cNvGrpSpPr>
            <a:grpSpLocks/>
          </p:cNvGrpSpPr>
          <p:nvPr/>
        </p:nvGrpSpPr>
        <p:grpSpPr bwMode="auto">
          <a:xfrm>
            <a:off x="0" y="1722053"/>
            <a:ext cx="9143999" cy="4860780"/>
            <a:chOff x="-61690" y="1614967"/>
            <a:chExt cx="9144094" cy="42621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Полилиния 6"/>
            <p:cNvSpPr/>
            <p:nvPr/>
          </p:nvSpPr>
          <p:spPr>
            <a:xfrm>
              <a:off x="-61690" y="1614967"/>
              <a:ext cx="9144094" cy="1791788"/>
            </a:xfrm>
            <a:custGeom>
              <a:avLst/>
              <a:gdLst>
                <a:gd name="connsiteX0" fmla="*/ 0 w 8162341"/>
                <a:gd name="connsiteY0" fmla="*/ 127923 h 767520"/>
                <a:gd name="connsiteX1" fmla="*/ 127923 w 8162341"/>
                <a:gd name="connsiteY1" fmla="*/ 0 h 767520"/>
                <a:gd name="connsiteX2" fmla="*/ 8034418 w 8162341"/>
                <a:gd name="connsiteY2" fmla="*/ 0 h 767520"/>
                <a:gd name="connsiteX3" fmla="*/ 8162341 w 8162341"/>
                <a:gd name="connsiteY3" fmla="*/ 127923 h 767520"/>
                <a:gd name="connsiteX4" fmla="*/ 8162341 w 8162341"/>
                <a:gd name="connsiteY4" fmla="*/ 639597 h 767520"/>
                <a:gd name="connsiteX5" fmla="*/ 8034418 w 8162341"/>
                <a:gd name="connsiteY5" fmla="*/ 767520 h 767520"/>
                <a:gd name="connsiteX6" fmla="*/ 127923 w 8162341"/>
                <a:gd name="connsiteY6" fmla="*/ 767520 h 767520"/>
                <a:gd name="connsiteX7" fmla="*/ 0 w 8162341"/>
                <a:gd name="connsiteY7" fmla="*/ 639597 h 767520"/>
                <a:gd name="connsiteX8" fmla="*/ 0 w 8162341"/>
                <a:gd name="connsiteY8" fmla="*/ 127923 h 76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2341" h="767520">
                  <a:moveTo>
                    <a:pt x="0" y="127923"/>
                  </a:moveTo>
                  <a:cubicBezTo>
                    <a:pt x="0" y="57273"/>
                    <a:pt x="57273" y="0"/>
                    <a:pt x="127923" y="0"/>
                  </a:cubicBezTo>
                  <a:lnTo>
                    <a:pt x="8034418" y="0"/>
                  </a:lnTo>
                  <a:cubicBezTo>
                    <a:pt x="8105068" y="0"/>
                    <a:pt x="8162341" y="57273"/>
                    <a:pt x="8162341" y="127923"/>
                  </a:cubicBezTo>
                  <a:lnTo>
                    <a:pt x="8162341" y="639597"/>
                  </a:lnTo>
                  <a:cubicBezTo>
                    <a:pt x="8162341" y="710247"/>
                    <a:pt x="8105068" y="767520"/>
                    <a:pt x="8034418" y="767520"/>
                  </a:cubicBezTo>
                  <a:lnTo>
                    <a:pt x="127923" y="767520"/>
                  </a:lnTo>
                  <a:cubicBezTo>
                    <a:pt x="57273" y="767520"/>
                    <a:pt x="0" y="710247"/>
                    <a:pt x="0" y="639597"/>
                  </a:cubicBezTo>
                  <a:lnTo>
                    <a:pt x="0" y="127923"/>
                  </a:lnTo>
                  <a:close/>
                </a:path>
              </a:pathLst>
            </a:custGeom>
            <a:solidFill>
              <a:srgbClr val="F2907C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264283" tIns="37467" rIns="264283" bIns="37467" spcCol="1270" anchor="ctr"/>
            <a:lstStyle/>
            <a:p>
              <a:pPr algn="ctr">
                <a:spcBef>
                  <a:spcPct val="0"/>
                </a:spcBef>
              </a:pPr>
              <a:r>
                <a:rPr lang="ru-RU" altLang="ru-RU" sz="20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Обеспечение государственных гарантий на получение </a:t>
              </a:r>
              <a:r>
                <a:rPr lang="ru-RU" alt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общего (</a:t>
              </a:r>
              <a:r>
                <a:rPr lang="ru-RU" altLang="ru-RU" sz="20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в том числе дошкольного</a:t>
              </a:r>
              <a:r>
                <a:rPr lang="ru-RU" alt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)  образования </a:t>
              </a:r>
              <a:r>
                <a:rPr lang="ru-RU" altLang="ru-RU" sz="20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в муниципальных общеобразовательных организациях (включая предоставление </a:t>
              </a:r>
              <a:r>
                <a:rPr lang="ru-RU" alt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мер </a:t>
              </a:r>
              <a:r>
                <a:rPr lang="ru-RU" altLang="ru-RU" sz="20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социальной поддержки обучающимся, стимулирование педагогических работников)</a:t>
              </a:r>
            </a:p>
            <a:p>
              <a:pPr algn="ctr">
                <a:spcBef>
                  <a:spcPct val="0"/>
                </a:spcBef>
              </a:pPr>
              <a:r>
                <a:rPr lang="ru-RU" altLang="ru-RU" sz="20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 – </a:t>
              </a:r>
              <a:r>
                <a:rPr lang="ru-RU" alt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24 </a:t>
              </a:r>
              <a:r>
                <a:rPr lang="ru-RU" alt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002,7 </a:t>
              </a:r>
              <a:r>
                <a:rPr lang="ru-RU" alt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тыс</a:t>
              </a:r>
              <a:r>
                <a:rPr lang="ru-RU" altLang="ru-RU" sz="20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. </a:t>
              </a:r>
              <a:r>
                <a:rPr lang="ru-RU" alt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рублей (ОБ)</a:t>
              </a:r>
            </a:p>
            <a:p>
              <a:pPr algn="ctr">
                <a:spcBef>
                  <a:spcPct val="0"/>
                </a:spcBef>
              </a:pPr>
              <a:r>
                <a:rPr lang="ru-RU" alt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- выплата надбавок к должностному окладу педагогическим работникам  33,8  тыс. руб. </a:t>
              </a:r>
              <a:endParaRPr lang="ru-RU" alt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-61690" y="3616826"/>
              <a:ext cx="9144094" cy="1239176"/>
            </a:xfrm>
            <a:custGeom>
              <a:avLst/>
              <a:gdLst>
                <a:gd name="connsiteX0" fmla="*/ 0 w 8162341"/>
                <a:gd name="connsiteY0" fmla="*/ 245954 h 1475695"/>
                <a:gd name="connsiteX1" fmla="*/ 245954 w 8162341"/>
                <a:gd name="connsiteY1" fmla="*/ 0 h 1475695"/>
                <a:gd name="connsiteX2" fmla="*/ 7916387 w 8162341"/>
                <a:gd name="connsiteY2" fmla="*/ 0 h 1475695"/>
                <a:gd name="connsiteX3" fmla="*/ 8162341 w 8162341"/>
                <a:gd name="connsiteY3" fmla="*/ 245954 h 1475695"/>
                <a:gd name="connsiteX4" fmla="*/ 8162341 w 8162341"/>
                <a:gd name="connsiteY4" fmla="*/ 1229741 h 1475695"/>
                <a:gd name="connsiteX5" fmla="*/ 7916387 w 8162341"/>
                <a:gd name="connsiteY5" fmla="*/ 1475695 h 1475695"/>
                <a:gd name="connsiteX6" fmla="*/ 245954 w 8162341"/>
                <a:gd name="connsiteY6" fmla="*/ 1475695 h 1475695"/>
                <a:gd name="connsiteX7" fmla="*/ 0 w 8162341"/>
                <a:gd name="connsiteY7" fmla="*/ 1229741 h 1475695"/>
                <a:gd name="connsiteX8" fmla="*/ 0 w 8162341"/>
                <a:gd name="connsiteY8" fmla="*/ 245954 h 147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2341" h="1475695">
                  <a:moveTo>
                    <a:pt x="0" y="245954"/>
                  </a:moveTo>
                  <a:cubicBezTo>
                    <a:pt x="0" y="110117"/>
                    <a:pt x="110117" y="0"/>
                    <a:pt x="245954" y="0"/>
                  </a:cubicBezTo>
                  <a:lnTo>
                    <a:pt x="7916387" y="0"/>
                  </a:lnTo>
                  <a:cubicBezTo>
                    <a:pt x="8052224" y="0"/>
                    <a:pt x="8162341" y="110117"/>
                    <a:pt x="8162341" y="245954"/>
                  </a:cubicBezTo>
                  <a:lnTo>
                    <a:pt x="8162341" y="1229741"/>
                  </a:lnTo>
                  <a:cubicBezTo>
                    <a:pt x="8162341" y="1365578"/>
                    <a:pt x="8052224" y="1475695"/>
                    <a:pt x="7916387" y="1475695"/>
                  </a:cubicBezTo>
                  <a:lnTo>
                    <a:pt x="245954" y="1475695"/>
                  </a:lnTo>
                  <a:cubicBezTo>
                    <a:pt x="110117" y="1475695"/>
                    <a:pt x="0" y="1365578"/>
                    <a:pt x="0" y="1229741"/>
                  </a:cubicBezTo>
                  <a:lnTo>
                    <a:pt x="0" y="24595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298853" tIns="72037" rIns="298853" bIns="72037" spcCol="1270" anchor="ctr"/>
            <a:lstStyle/>
            <a:p>
              <a:pPr algn="l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Расходы за счет средств местного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бюджета 21 265 т. р. Из них: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  <a:p>
              <a:pPr algn="l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Оплата труда                     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13 767,7 т. р</a:t>
              </a: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.</a:t>
              </a:r>
            </a:p>
            <a:p>
              <a:pPr algn="l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Коммунальные услуги     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7 497,6 т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. р</a:t>
              </a: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-61690" y="4990917"/>
              <a:ext cx="9144094" cy="886226"/>
            </a:xfrm>
            <a:custGeom>
              <a:avLst/>
              <a:gdLst>
                <a:gd name="connsiteX0" fmla="*/ 0 w 8162341"/>
                <a:gd name="connsiteY0" fmla="*/ 127923 h 767520"/>
                <a:gd name="connsiteX1" fmla="*/ 127923 w 8162341"/>
                <a:gd name="connsiteY1" fmla="*/ 0 h 767520"/>
                <a:gd name="connsiteX2" fmla="*/ 8034418 w 8162341"/>
                <a:gd name="connsiteY2" fmla="*/ 0 h 767520"/>
                <a:gd name="connsiteX3" fmla="*/ 8162341 w 8162341"/>
                <a:gd name="connsiteY3" fmla="*/ 127923 h 767520"/>
                <a:gd name="connsiteX4" fmla="*/ 8162341 w 8162341"/>
                <a:gd name="connsiteY4" fmla="*/ 639597 h 767520"/>
                <a:gd name="connsiteX5" fmla="*/ 8034418 w 8162341"/>
                <a:gd name="connsiteY5" fmla="*/ 767520 h 767520"/>
                <a:gd name="connsiteX6" fmla="*/ 127923 w 8162341"/>
                <a:gd name="connsiteY6" fmla="*/ 767520 h 767520"/>
                <a:gd name="connsiteX7" fmla="*/ 0 w 8162341"/>
                <a:gd name="connsiteY7" fmla="*/ 639597 h 767520"/>
                <a:gd name="connsiteX8" fmla="*/ 0 w 8162341"/>
                <a:gd name="connsiteY8" fmla="*/ 127923 h 76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2341" h="767520">
                  <a:moveTo>
                    <a:pt x="0" y="127923"/>
                  </a:moveTo>
                  <a:cubicBezTo>
                    <a:pt x="0" y="57273"/>
                    <a:pt x="57273" y="0"/>
                    <a:pt x="127923" y="0"/>
                  </a:cubicBezTo>
                  <a:lnTo>
                    <a:pt x="8034418" y="0"/>
                  </a:lnTo>
                  <a:cubicBezTo>
                    <a:pt x="8105068" y="0"/>
                    <a:pt x="8162341" y="57273"/>
                    <a:pt x="8162341" y="127923"/>
                  </a:cubicBezTo>
                  <a:lnTo>
                    <a:pt x="8162341" y="639597"/>
                  </a:lnTo>
                  <a:cubicBezTo>
                    <a:pt x="8162341" y="710247"/>
                    <a:pt x="8105068" y="767520"/>
                    <a:pt x="8034418" y="767520"/>
                  </a:cubicBezTo>
                  <a:lnTo>
                    <a:pt x="127923" y="767520"/>
                  </a:lnTo>
                  <a:cubicBezTo>
                    <a:pt x="57273" y="767520"/>
                    <a:pt x="0" y="710247"/>
                    <a:pt x="0" y="639597"/>
                  </a:cubicBezTo>
                  <a:lnTo>
                    <a:pt x="0" y="12792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264283" tIns="37467" rIns="264283" bIns="37467" spcCol="1270" anchor="ctr"/>
            <a:lstStyle/>
            <a:p>
              <a:pPr algn="l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Средства на приобретение нового  здания д./с. «Колокольчик 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26 938,9 т.р</a:t>
              </a: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.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(выплата из ОБ до 2018 г.)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aphicFrame>
        <p:nvGraphicFramePr>
          <p:cNvPr id="2" name="Схема 1"/>
          <p:cNvGraphicFramePr/>
          <p:nvPr/>
        </p:nvGraphicFramePr>
        <p:xfrm>
          <a:off x="5661138" y="2780928"/>
          <a:ext cx="2428875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682" y="0"/>
            <a:ext cx="7740352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rgbClr val="002060"/>
                </a:solidFill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подраздел 0701</a:t>
            </a:r>
            <a:br>
              <a:rPr lang="ru-RU" altLang="ru-RU" sz="2400" b="1" dirty="0">
                <a:solidFill>
                  <a:srgbClr val="002060"/>
                </a:solidFill>
                <a:latin typeface="+mj-lt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+mj-lt"/>
              </a:rPr>
              <a:t>«Дошкольное образование»</a:t>
            </a:r>
            <a:r>
              <a:rPr lang="ru-RU" altLang="ru-RU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74 140 тыс.руб.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4A3D5-C74F-4684-A75A-79FD9877E63E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63686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667481404"/>
              </p:ext>
            </p:extLst>
          </p:nvPr>
        </p:nvGraphicFramePr>
        <p:xfrm>
          <a:off x="457200" y="1214422"/>
          <a:ext cx="8507288" cy="5382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682" y="0"/>
            <a:ext cx="7740352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rgbClr val="002060"/>
                </a:solidFill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подраздел 0701</a:t>
            </a:r>
            <a:br>
              <a:rPr lang="ru-RU" altLang="ru-RU" sz="2400" b="1" dirty="0">
                <a:solidFill>
                  <a:srgbClr val="002060"/>
                </a:solidFill>
                <a:latin typeface="+mj-lt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+mj-lt"/>
              </a:rPr>
              <a:t>«Дошкольное образование»</a:t>
            </a:r>
            <a:r>
              <a:rPr lang="ru-RU" altLang="ru-RU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74 140.р</a:t>
            </a:r>
            <a:r>
              <a:rPr lang="ru-RU" altLang="ru-RU" sz="2800" b="1" dirty="0">
                <a:solidFill>
                  <a:srgbClr val="002060"/>
                </a:solidFill>
                <a:latin typeface="+mj-lt"/>
              </a:rPr>
              <a:t>.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D:\DD\Desktop\Бюджет для граждан отчет 2016\Для бюджета для граждан\презентация\школа\детсад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033" y="23662"/>
            <a:ext cx="1357685" cy="1029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5273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948264" cy="8367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002060"/>
                </a:solidFill>
              </a:rPr>
              <a:t>  </a:t>
            </a:r>
            <a:br>
              <a:rPr lang="ru-RU" altLang="ru-RU" sz="3200" dirty="0" smtClean="0">
                <a:solidFill>
                  <a:srgbClr val="002060"/>
                </a:solidFill>
              </a:rPr>
            </a:br>
            <a:r>
              <a:rPr lang="ru-RU" altLang="ru-RU" sz="2800" dirty="0" smtClean="0">
                <a:solidFill>
                  <a:srgbClr val="002060"/>
                </a:solidFill>
              </a:rPr>
              <a:t>  подраздел 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0702</a:t>
            </a:r>
            <a:r>
              <a:rPr lang="ru-RU" altLang="ru-RU" sz="2800" dirty="0" smtClean="0">
                <a:solidFill>
                  <a:srgbClr val="002060"/>
                </a:solidFill>
              </a:rPr>
              <a:t> «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Общее 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образование»   230 997 тыс. руб.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altLang="ru-RU" sz="32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5840359"/>
              </p:ext>
            </p:extLst>
          </p:nvPr>
        </p:nvGraphicFramePr>
        <p:xfrm>
          <a:off x="0" y="1412776"/>
          <a:ext cx="8646842" cy="5286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8A29B-2FB3-4233-ADF4-5E2BE06434BE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4098" name="Picture 2" descr="D:\DD\Desktop\Бюджет для граждан отчет 2016\Для бюджета для граждан\презентация\школа\images (4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168891" cy="1438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23909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D\Desktop\Бюджет для граждан отчет 2016\Для бюджета для граждан\презентация\молодежная политика\ДШ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8480"/>
            <a:ext cx="2617567" cy="2096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000" dirty="0" smtClean="0">
                <a:solidFill>
                  <a:srgbClr val="002060"/>
                </a:solidFill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</a:rPr>
              <a:t>подраздел 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0703</a:t>
            </a:r>
            <a:r>
              <a:rPr lang="ru-RU" altLang="ru-RU" sz="2000" dirty="0" smtClean="0">
                <a:solidFill>
                  <a:srgbClr val="002060"/>
                </a:solidFill>
              </a:rPr>
              <a:t>           </a:t>
            </a:r>
            <a:r>
              <a:rPr lang="ru-RU" sz="2400" b="1" dirty="0" smtClean="0">
                <a:solidFill>
                  <a:srgbClr val="002060"/>
                </a:solidFill>
              </a:rPr>
              <a:t>«Дополнительное образование детей»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                                        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 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091 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 р</a:t>
            </a: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b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altLang="ru-RU" sz="24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608925"/>
              </p:ext>
            </p:extLst>
          </p:nvPr>
        </p:nvGraphicFramePr>
        <p:xfrm>
          <a:off x="323528" y="858910"/>
          <a:ext cx="8820472" cy="599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071670" y="4000504"/>
            <a:ext cx="71438" cy="14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858016" y="3929066"/>
            <a:ext cx="14287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2172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51207950"/>
              </p:ext>
            </p:extLst>
          </p:nvPr>
        </p:nvGraphicFramePr>
        <p:xfrm>
          <a:off x="457200" y="764704"/>
          <a:ext cx="86868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000" dirty="0" smtClean="0">
                <a:solidFill>
                  <a:srgbClr val="002060"/>
                </a:solidFill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</a:rPr>
              <a:t>подраздел 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0703</a:t>
            </a:r>
            <a:r>
              <a:rPr lang="ru-RU" altLang="ru-RU" sz="2000" dirty="0" smtClean="0">
                <a:solidFill>
                  <a:srgbClr val="002060"/>
                </a:solidFill>
              </a:rPr>
              <a:t>           </a:t>
            </a:r>
            <a:r>
              <a:rPr lang="ru-RU" sz="2400" b="1" dirty="0" smtClean="0">
                <a:solidFill>
                  <a:srgbClr val="002060"/>
                </a:solidFill>
              </a:rPr>
              <a:t>«Дополнительное образование детей»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20 091,1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т.р. Программные расходы</a:t>
            </a: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altLang="ru-RU" sz="24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altLang="ru-RU" sz="2000" dirty="0" smtClean="0">
                <a:solidFill>
                  <a:srgbClr val="002060"/>
                </a:solidFill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</a:rPr>
              <a:t>подраздел </a:t>
            </a:r>
            <a: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0707</a:t>
            </a:r>
            <a:r>
              <a:rPr lang="ru-RU" altLang="ru-RU" sz="2000" dirty="0">
                <a:solidFill>
                  <a:srgbClr val="002060"/>
                </a:solidFill>
              </a:rPr>
              <a:t>           </a:t>
            </a:r>
            <a:r>
              <a:rPr lang="ru-RU" sz="2400" b="1" dirty="0">
                <a:solidFill>
                  <a:srgbClr val="002060"/>
                </a:solidFill>
              </a:rPr>
              <a:t>«Молодежная политика и оздоровление детей»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                                        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2 675,9 т.р</a:t>
            </a: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b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altLang="ru-RU" sz="24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73614069"/>
              </p:ext>
            </p:extLst>
          </p:nvPr>
        </p:nvGraphicFramePr>
        <p:xfrm>
          <a:off x="323528" y="2336082"/>
          <a:ext cx="8820472" cy="452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http://photoshablon.ru/_ph/52/2/637118738.jpg?151222296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14356"/>
            <a:ext cx="2500298" cy="1437400"/>
          </a:xfrm>
          <a:prstGeom prst="rect">
            <a:avLst/>
          </a:prstGeom>
          <a:noFill/>
        </p:spPr>
      </p:pic>
      <p:pic>
        <p:nvPicPr>
          <p:cNvPr id="16388" name="Picture 4" descr="http://photoshablon.ru/_ph/52/2/776635358.jpg?15122230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714356"/>
            <a:ext cx="2428891" cy="1818994"/>
          </a:xfrm>
          <a:prstGeom prst="rect">
            <a:avLst/>
          </a:prstGeom>
          <a:noFill/>
        </p:spPr>
      </p:pic>
      <p:pic>
        <p:nvPicPr>
          <p:cNvPr id="16390" name="Picture 6" descr="Картинки по запросу летний трудовой лагерь для подростков картинк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714356"/>
            <a:ext cx="2000232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8918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11658" cy="68580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средств. </a:t>
            </a:r>
          </a:p>
          <a:p>
            <a:pPr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Другими словами - это план доходов и расходов на определенный период.     </a:t>
            </a:r>
          </a:p>
          <a:p>
            <a:pPr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5663" y="1412776"/>
            <a:ext cx="8532617" cy="1016092"/>
          </a:xfrm>
          <a:prstGeom prst="roundRect">
            <a:avLst/>
          </a:prstGeom>
          <a:solidFill>
            <a:srgbClr val="DC7AEC"/>
          </a:solidFill>
          <a:ln>
            <a:solidFill>
              <a:srgbClr val="4C2AAC"/>
            </a:solidFill>
          </a:ln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Какие бывают бюджеты?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714620"/>
            <a:ext cx="2000264" cy="12144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Семейный 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49561" y="3000372"/>
            <a:ext cx="3207215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Бюджеты публичных образований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29454" y="2714620"/>
            <a:ext cx="2035034" cy="12144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Бюджеты организаций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5663" y="4267892"/>
            <a:ext cx="2143140" cy="24014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Российской Федерации (федеральный бюджет и бюджеты государственных внебюджетных фондов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4500570"/>
            <a:ext cx="2500330" cy="21687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Субъекты Российской Федерации(региональный бюджет и бюджеты территориальных внебюджетных фондов)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4889" y="4230233"/>
            <a:ext cx="2143140" cy="243912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Муниципальных </a:t>
            </a:r>
            <a:r>
              <a:rPr lang="ru-RU" b="1" dirty="0" smtClean="0">
                <a:solidFill>
                  <a:srgbClr val="002060"/>
                </a:solidFill>
              </a:rPr>
              <a:t>образований</a:t>
            </a: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(местные бюджеты)</a:t>
            </a:r>
          </a:p>
        </p:txBody>
      </p:sp>
      <p:sp>
        <p:nvSpPr>
          <p:cNvPr id="14" name="Стрелка влево 13"/>
          <p:cNvSpPr/>
          <p:nvPr/>
        </p:nvSpPr>
        <p:spPr>
          <a:xfrm rot="18897143">
            <a:off x="1306212" y="2418885"/>
            <a:ext cx="517639" cy="264196"/>
          </a:xfrm>
          <a:prstGeom prst="leftArrow">
            <a:avLst/>
          </a:prstGeom>
          <a:ln>
            <a:solidFill>
              <a:srgbClr val="4C2AAC"/>
            </a:solidFill>
          </a:ln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57686" y="2428868"/>
            <a:ext cx="286892" cy="571504"/>
          </a:xfrm>
          <a:prstGeom prst="downArrow">
            <a:avLst/>
          </a:prstGeom>
          <a:ln>
            <a:solidFill>
              <a:srgbClr val="4C2AAC"/>
            </a:solidFill>
          </a:ln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3237688">
            <a:off x="7297229" y="2473013"/>
            <a:ext cx="402032" cy="254212"/>
          </a:xfrm>
          <a:prstGeom prst="leftArrow">
            <a:avLst/>
          </a:prstGeom>
          <a:ln>
            <a:solidFill>
              <a:srgbClr val="4C2AAC"/>
            </a:solidFill>
          </a:ln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9236666">
            <a:off x="2430264" y="3866122"/>
            <a:ext cx="1028262" cy="5360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429124" y="3929066"/>
            <a:ext cx="430908" cy="571504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2362280">
            <a:off x="5574628" y="3879145"/>
            <a:ext cx="1147150" cy="430873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Картинки по запросу ресурсно методический центр кожевниково карти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928670"/>
            <a:ext cx="1714512" cy="1714512"/>
          </a:xfrm>
          <a:prstGeom prst="rect">
            <a:avLst/>
          </a:prstGeom>
          <a:noFill/>
        </p:spPr>
      </p:pic>
      <p:pic>
        <p:nvPicPr>
          <p:cNvPr id="15364" name="Picture 4" descr="Картинки по запросу ресурсно методический центр кожевниково карт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1571668" cy="1740061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4E6C8-5799-4EE9-BADB-FE23E425E809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66718902"/>
              </p:ext>
            </p:extLst>
          </p:nvPr>
        </p:nvGraphicFramePr>
        <p:xfrm>
          <a:off x="142875" y="2643182"/>
          <a:ext cx="9001125" cy="421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886" y="-74141"/>
            <a:ext cx="901561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Подраздел 0709 </a:t>
            </a:r>
            <a:b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«Другие вопросы в области 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образования»  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22 370,8  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т.р</a:t>
            </a:r>
            <a: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b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242" name="Picture 2" descr="D:\DD\Desktop\Для бюджета для граждан\презентация\деньги\byudzhe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51" y="941523"/>
            <a:ext cx="2452691" cy="1630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172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68367049"/>
              </p:ext>
            </p:extLst>
          </p:nvPr>
        </p:nvGraphicFramePr>
        <p:xfrm>
          <a:off x="1991544" y="1340768"/>
          <a:ext cx="715245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44450"/>
            <a:ext cx="9144000" cy="10541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0800 «Культура и кинематография»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35 759,3 тыс.руб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( 2017 г. 31 770,791 тыс. руб.)</a:t>
            </a:r>
          </a:p>
        </p:txBody>
      </p:sp>
      <p:pic>
        <p:nvPicPr>
          <p:cNvPr id="4101" name="Picture 5" descr="D:\DD\Desktop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ч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16526"/>
            <a:ext cx="1368152" cy="1019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DD\Desktop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ч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5" y="5583560"/>
            <a:ext cx="1274440" cy="1274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:\DD\Desktop\Для бюджета для граждан\презентация\деньги\скачанные файлы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3197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D:\DD\Desktop\Для бюджета для граждан\презентация\деньги\18629877-Два-3d-людей,-решающих-головоломки-вместе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5" y="4472782"/>
            <a:ext cx="1620987" cy="1213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DD\Desktop\Для бюджета для граждан\презентация\деньги\images (37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33" y="3535934"/>
            <a:ext cx="1125291" cy="1100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4632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4015" y="9754"/>
            <a:ext cx="8353425" cy="863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РАЗДЕЛ 0900  «ЗДРАВООХРАНЕНИЕ»</a:t>
            </a:r>
            <a:endParaRPr lang="ru-RU" alt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 descr="D:\DD\Desktop\Для бюджета для граждан\презентация\сироты\Вызов-врача-на-д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22" y="934551"/>
            <a:ext cx="2040814" cy="1529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314628559"/>
              </p:ext>
            </p:extLst>
          </p:nvPr>
        </p:nvGraphicFramePr>
        <p:xfrm>
          <a:off x="179512" y="1484784"/>
          <a:ext cx="70567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6" name="Picture 4" descr="Картинки по запросу картинка молодой  земский доктор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357694"/>
            <a:ext cx="2381250" cy="1781176"/>
          </a:xfrm>
          <a:prstGeom prst="rect">
            <a:avLst/>
          </a:prstGeom>
          <a:noFill/>
        </p:spPr>
      </p:pic>
      <p:pic>
        <p:nvPicPr>
          <p:cNvPr id="13318" name="Picture 6" descr="Картинки по запросу картинка скорая помощь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4286256"/>
            <a:ext cx="2390775" cy="1914525"/>
          </a:xfrm>
          <a:prstGeom prst="rect">
            <a:avLst/>
          </a:prstGeom>
          <a:noFill/>
        </p:spPr>
      </p:pic>
      <p:pic>
        <p:nvPicPr>
          <p:cNvPr id="13320" name="Picture 8" descr="Картинки по запросу картинка терапевт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5" y="4214818"/>
            <a:ext cx="3047995" cy="2285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2406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социальная помощь карти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24" cy="1284206"/>
          </a:xfrm>
          <a:prstGeom prst="rect">
            <a:avLst/>
          </a:prstGeom>
          <a:noFill/>
        </p:spPr>
      </p:pic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262359" cy="105273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Cambria" pitchFamily="18" charset="0"/>
              </a:rPr>
              <a:t>Раздел 1000 «Социальная политика    </a:t>
            </a:r>
            <a:br>
              <a:rPr lang="ru-RU" altLang="ru-RU" sz="2400" b="1" dirty="0" smtClean="0">
                <a:latin typeface="Cambria" pitchFamily="18" charset="0"/>
              </a:rPr>
            </a:br>
            <a:r>
              <a:rPr lang="ru-RU" altLang="ru-RU" sz="2400" b="1" dirty="0" smtClean="0">
                <a:latin typeface="Cambria" pitchFamily="18" charset="0"/>
              </a:rPr>
              <a:t>32 685 тыс</a:t>
            </a:r>
            <a:r>
              <a:rPr lang="ru-RU" altLang="ru-RU" sz="2400" b="1" dirty="0" smtClean="0">
                <a:latin typeface="Cambria" pitchFamily="18" charset="0"/>
              </a:rPr>
              <a:t>. руб.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91861588"/>
              </p:ext>
            </p:extLst>
          </p:nvPr>
        </p:nvGraphicFramePr>
        <p:xfrm>
          <a:off x="457200" y="1000108"/>
          <a:ext cx="8579296" cy="5857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0412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786578" cy="85010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rgbClr val="002060"/>
                </a:solidFill>
              </a:rPr>
              <a:t>Раздел 1100 «Физическая  культура и спорт»</a:t>
            </a:r>
            <a:br>
              <a:rPr lang="ru-RU" altLang="ru-RU" sz="2400" b="1" dirty="0">
                <a:solidFill>
                  <a:srgbClr val="002060"/>
                </a:solidFill>
              </a:rPr>
            </a:br>
            <a:r>
              <a:rPr lang="ru-RU" altLang="ru-RU" sz="2400" b="1" dirty="0">
                <a:solidFill>
                  <a:srgbClr val="002060"/>
                </a:solidFill>
              </a:rPr>
              <a:t>             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(5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759,7тыс</a:t>
            </a:r>
            <a:r>
              <a:rPr lang="ru-RU" altLang="ru-RU" sz="2400" b="1" dirty="0">
                <a:solidFill>
                  <a:srgbClr val="002060"/>
                </a:solidFill>
              </a:rPr>
              <a:t>. руб.)</a:t>
            </a:r>
            <a:endParaRPr lang="ru-RU" altLang="ru-RU" sz="16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129092579"/>
              </p:ext>
            </p:extLst>
          </p:nvPr>
        </p:nvGraphicFramePr>
        <p:xfrm>
          <a:off x="457200" y="1285860"/>
          <a:ext cx="8507288" cy="5311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6" name="Picture 2" descr="Картинки по запросу спорт картин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0"/>
            <a:ext cx="2143140" cy="1426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5273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30126"/>
            <a:ext cx="676875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 муниципального образования «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2018 год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691" y="714356"/>
            <a:ext cx="8937309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Формирование и использование Дорожного фонда МО «</a:t>
            </a:r>
            <a:r>
              <a:rPr lang="ru-RU" altLang="ru-RU" dirty="0" err="1">
                <a:solidFill>
                  <a:schemeClr val="bg1"/>
                </a:solidFill>
                <a:latin typeface="Times New Roman" pitchFamily="18" charset="0"/>
              </a:rPr>
              <a:t>Кожевниковский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 район» осуществляется в соответствии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с решением Думы </a:t>
            </a:r>
            <a:r>
              <a:rPr lang="ru-RU" altLang="ru-RU" dirty="0" err="1">
                <a:solidFill>
                  <a:schemeClr val="bg1"/>
                </a:solidFill>
                <a:latin typeface="Times New Roman" pitchFamily="18" charset="0"/>
              </a:rPr>
              <a:t>Кожевниковского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 района от 26.07.2013 г. № 234 «О муниципальном дорожном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</a:rPr>
              <a:t>фонде </a:t>
            </a:r>
            <a:r>
              <a:rPr lang="ru-RU" altLang="ru-RU" dirty="0" err="1">
                <a:solidFill>
                  <a:schemeClr val="bg1"/>
                </a:solidFill>
                <a:latin typeface="Times New Roman" pitchFamily="18" charset="0"/>
              </a:rPr>
              <a:t>Кожевниковского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 района» 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928803"/>
            <a:ext cx="4371920" cy="150019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dirty="0">
                <a:latin typeface="Times New Roman" pitchFamily="18" charset="0"/>
              </a:rPr>
              <a:t>Акцизы на автомобильный бензин, прямогонный бензин, дизельное топливо, моторные масла для дизельных и карбюраторных двигателей, производимые на территории Российской </a:t>
            </a:r>
            <a:r>
              <a:rPr lang="ru-RU" altLang="ru-RU" sz="1600" dirty="0" smtClean="0">
                <a:latin typeface="Times New Roman" pitchFamily="18" charset="0"/>
              </a:rPr>
              <a:t>Федерации  </a:t>
            </a:r>
          </a:p>
          <a:p>
            <a:pPr lvl="0" algn="ctr"/>
            <a:r>
              <a:rPr lang="ru-RU" altLang="ru-RU" sz="1600" b="1" dirty="0" smtClean="0">
                <a:latin typeface="Times New Roman" pitchFamily="18" charset="0"/>
              </a:rPr>
              <a:t>     </a:t>
            </a:r>
            <a:r>
              <a:rPr lang="ru-RU" altLang="ru-RU" b="1" dirty="0" smtClean="0">
                <a:latin typeface="Times New Roman" pitchFamily="18" charset="0"/>
              </a:rPr>
              <a:t>1 344,0 </a:t>
            </a:r>
            <a:r>
              <a:rPr lang="ru-RU" altLang="ru-RU" b="1" dirty="0">
                <a:latin typeface="Times New Roman" pitchFamily="18" charset="0"/>
              </a:rPr>
              <a:t>тыс. </a:t>
            </a:r>
            <a:r>
              <a:rPr lang="ru-RU" altLang="ru-RU" b="1" dirty="0" smtClean="0">
                <a:latin typeface="Times New Roman" pitchFamily="18" charset="0"/>
              </a:rPr>
              <a:t>рублей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714884"/>
            <a:ext cx="4371920" cy="94647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5% 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областного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1 133,138 тыс.руб.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722011"/>
            <a:ext cx="4371920" cy="113598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в сельские поселения на дорожную деятельность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25 977,3 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256081" y="2000240"/>
            <a:ext cx="3814749" cy="4857759"/>
            <a:chOff x="-34335" y="716729"/>
            <a:chExt cx="3814749" cy="274898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933662"/>
              <a:ext cx="3780414" cy="217765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-34335" y="716729"/>
              <a:ext cx="3780414" cy="274898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/>
              <a:r>
                <a:rPr lang="ru-RU" altLang="ru-RU" sz="2000" b="1" u="sng" dirty="0">
                  <a:solidFill>
                    <a:schemeClr val="tx1"/>
                  </a:solidFill>
                  <a:latin typeface="Times New Roman" pitchFamily="18" charset="0"/>
                </a:rPr>
                <a:t>Дорожный фонд</a:t>
              </a: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</a:rPr>
                <a:t> - часть средств бюджета МО «</a:t>
              </a:r>
              <a:r>
                <a:rPr lang="ru-RU" altLang="ru-RU" sz="2000" dirty="0" err="1">
                  <a:solidFill>
                    <a:schemeClr val="tx1"/>
                  </a:solidFill>
                  <a:latin typeface="Times New Roman" pitchFamily="18" charset="0"/>
                </a:rPr>
                <a:t>Кожевниковский</a:t>
              </a: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</a:rPr>
                <a:t> район», подлежащая </a:t>
              </a:r>
              <a:r>
                <a:rPr lang="ru-RU" altLang="ru-RU" sz="2000" dirty="0" smtClean="0">
                  <a:solidFill>
                    <a:schemeClr val="tx1"/>
                  </a:solidFill>
                  <a:latin typeface="Times New Roman" pitchFamily="18" charset="0"/>
                </a:rPr>
                <a:t>использованию </a:t>
              </a: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</a:rPr>
                <a:t>в </a:t>
              </a:r>
              <a:r>
                <a:rPr lang="ru-RU" altLang="ru-RU" sz="2000" dirty="0" smtClean="0">
                  <a:solidFill>
                    <a:schemeClr val="tx1"/>
                  </a:solidFill>
                  <a:latin typeface="Times New Roman" pitchFamily="18" charset="0"/>
                </a:rPr>
                <a:t>целях финансового </a:t>
              </a: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</a:rPr>
                <a:t>обеспечения дорожной деятельности в отношении автомобильных дорог общего пользования</a:t>
              </a:r>
              <a:r>
                <a:rPr lang="ru-RU" altLang="ru-RU" sz="2000" dirty="0" smtClean="0">
                  <a:solidFill>
                    <a:schemeClr val="tx1"/>
                  </a:solidFill>
                  <a:latin typeface="Times New Roman" pitchFamily="18" charset="0"/>
                </a:rPr>
                <a:t>, а </a:t>
              </a: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</a:rPr>
                <a:t>также осуществление иных полномочий в области использования автомобильных дорог и осуществления дорожной деятельности в соответствии с законодательством Российской Федерации</a:t>
              </a:r>
              <a:r>
                <a:rPr lang="ru-RU" altLang="ru-RU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ru-RU" altLang="ru-RU" dirty="0" smtClean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ru-RU" altLang="ru-RU" sz="2000" b="1" dirty="0" smtClean="0">
                  <a:solidFill>
                    <a:schemeClr val="tx1"/>
                  </a:solidFill>
                  <a:latin typeface="Times New Roman" pitchFamily="18" charset="0"/>
                </a:rPr>
                <a:t>31 308,3тыс.руб</a:t>
              </a:r>
              <a:r>
                <a:rPr lang="ru-RU" altLang="ru-RU" sz="2000" b="1" dirty="0" smtClean="0">
                  <a:solidFill>
                    <a:schemeClr val="tx1"/>
                  </a:solidFill>
                  <a:latin typeface="Times New Roman" pitchFamily="18" charset="0"/>
                </a:rPr>
                <a:t>. 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Стрелка вправо 16"/>
          <p:cNvSpPr/>
          <p:nvPr/>
        </p:nvSpPr>
        <p:spPr>
          <a:xfrm>
            <a:off x="4429124" y="2428868"/>
            <a:ext cx="738336" cy="15803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429124" y="4786322"/>
            <a:ext cx="738336" cy="17248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429124" y="6072206"/>
            <a:ext cx="738336" cy="17783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3571876"/>
            <a:ext cx="4443358" cy="108935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капитальный ремонт и (или) ремонт автомобильных дорог общего пользования местного значения  </a:t>
            </a: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21 530тыс. руб. (95 % ОБ)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500562" y="3857628"/>
            <a:ext cx="738336" cy="172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02599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47106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48540" y="188640"/>
              <a:ext cx="7072577" cy="5232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Финансовая помощь бюджетам поселений</a:t>
              </a:r>
            </a:p>
          </p:txBody>
        </p:sp>
      </p:grpSp>
      <p:graphicFrame>
        <p:nvGraphicFramePr>
          <p:cNvPr id="26" name="Group 2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090347"/>
              </p:ext>
            </p:extLst>
          </p:nvPr>
        </p:nvGraphicFramePr>
        <p:xfrm>
          <a:off x="0" y="2714620"/>
          <a:ext cx="9143999" cy="4143381"/>
        </p:xfrm>
        <a:graphic>
          <a:graphicData uri="http://schemas.openxmlformats.org/drawingml/2006/table">
            <a:tbl>
              <a:tblPr/>
              <a:tblGrid>
                <a:gridCol w="5106188"/>
                <a:gridCol w="1345937"/>
                <a:gridCol w="1345937"/>
                <a:gridCol w="1345937"/>
              </a:tblGrid>
              <a:tr h="71155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финансовой помощи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937085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Дотация бюджетам поселений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27 726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31 939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26 973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</a:tr>
              <a:tr h="834445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За счет субвенции из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</a:t>
                      </a:r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областного бюджета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23 552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23 256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  <a:tr h="830148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собственных доходов бюджета муниципального района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4 6020,4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8 387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3 717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</a:tr>
              <a:tr h="830148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6 123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</a:tr>
            </a:tbl>
          </a:graphicData>
        </a:graphic>
      </p:graphicFrame>
      <p:pic>
        <p:nvPicPr>
          <p:cNvPr id="47140" name="Picture 2" descr="http://static.baza.farpost.ru/v/1400298596770_bullet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21558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Картинки по запросу дотация  карт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000108"/>
            <a:ext cx="3000396" cy="1643074"/>
          </a:xfrm>
          <a:prstGeom prst="rect">
            <a:avLst/>
          </a:prstGeom>
          <a:noFill/>
        </p:spPr>
      </p:pic>
      <p:pic>
        <p:nvPicPr>
          <p:cNvPr id="8200" name="Picture 8" descr="Картинки по запросу дотация  картин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8362" y="1000108"/>
            <a:ext cx="3255638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141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1970" y="1196752"/>
            <a:ext cx="6289737" cy="216024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000" b="1" dirty="0" smtClean="0"/>
              <a:t>Консолидированный бюджет</a:t>
            </a:r>
          </a:p>
          <a:p>
            <a:pPr algn="ctr"/>
            <a:r>
              <a:rPr lang="ru-RU" sz="2000" b="1" dirty="0" smtClean="0"/>
              <a:t>580 211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Налоговые и неналоговые</a:t>
            </a:r>
          </a:p>
          <a:p>
            <a:pPr algn="ctr"/>
            <a:r>
              <a:rPr lang="ru-RU" sz="2000" b="1" dirty="0" smtClean="0"/>
              <a:t>145 344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Безвозмездные</a:t>
            </a:r>
          </a:p>
          <a:p>
            <a:pPr algn="ctr"/>
            <a:r>
              <a:rPr lang="ru-RU" sz="2000" b="1" dirty="0" smtClean="0"/>
              <a:t>434 867</a:t>
            </a:r>
          </a:p>
          <a:p>
            <a:pPr algn="ctr"/>
            <a:endParaRPr lang="ru-RU" dirty="0" smtClean="0"/>
          </a:p>
          <a:p>
            <a:pPr algn="ctr"/>
            <a:endParaRPr lang="ru-RU" sz="1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6748" y="3595310"/>
            <a:ext cx="4824536" cy="199393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Районный </a:t>
            </a:r>
            <a:r>
              <a:rPr lang="ru-RU" sz="2000" b="1" dirty="0"/>
              <a:t>бюджет</a:t>
            </a:r>
          </a:p>
          <a:p>
            <a:pPr algn="ctr"/>
            <a:r>
              <a:rPr lang="ru-RU" sz="2000" b="1" dirty="0" smtClean="0"/>
              <a:t>626 215</a:t>
            </a:r>
            <a:endParaRPr lang="ru-RU" sz="2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/>
              <a:t>Налоговые и неналоговые</a:t>
            </a:r>
          </a:p>
          <a:p>
            <a:pPr algn="ctr"/>
            <a:r>
              <a:rPr lang="ru-RU" sz="2000" b="1" dirty="0" smtClean="0"/>
              <a:t>106 845</a:t>
            </a:r>
            <a:endParaRPr lang="ru-RU" sz="2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/>
              <a:t>Безвозмездные</a:t>
            </a:r>
          </a:p>
          <a:p>
            <a:pPr algn="ctr"/>
            <a:r>
              <a:rPr lang="ru-RU" sz="2000" b="1" dirty="0" smtClean="0"/>
              <a:t>519 370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42384" y="3595310"/>
            <a:ext cx="3240359" cy="199393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Бюджеты поселений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79 048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Налоговые и неналоговые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38 499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Безвозмездные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32 250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9344" y="0"/>
            <a:ext cx="9163344" cy="10527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</a:rPr>
              <a:t>Доходы консолидированного бюджета на 2018 год,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</a:rPr>
              <a:t>в тыс. руб.</a:t>
            </a:r>
          </a:p>
        </p:txBody>
      </p:sp>
      <p:sp>
        <p:nvSpPr>
          <p:cNvPr id="6" name="Плюс 5"/>
          <p:cNvSpPr/>
          <p:nvPr/>
        </p:nvSpPr>
        <p:spPr>
          <a:xfrm>
            <a:off x="4908511" y="4062145"/>
            <a:ext cx="914400" cy="914400"/>
          </a:xfrm>
          <a:prstGeom prst="math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323528" y="2132856"/>
            <a:ext cx="864096" cy="1368152"/>
          </a:xfrm>
          <a:prstGeom prst="curv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8172400" y="2117790"/>
            <a:ext cx="648072" cy="1383218"/>
          </a:xfrm>
          <a:prstGeom prst="curved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137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52052336"/>
              </p:ext>
            </p:extLst>
          </p:nvPr>
        </p:nvGraphicFramePr>
        <p:xfrm>
          <a:off x="15180" y="0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67073141"/>
              </p:ext>
            </p:extLst>
          </p:nvPr>
        </p:nvGraphicFramePr>
        <p:xfrm>
          <a:off x="0" y="-563880"/>
          <a:ext cx="9144000" cy="742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70763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D\Desktop\Для бюджета для граждан\презентация\герб\скачанные файлы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13589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D:\DD\Desktop\Для бюджета для граждан\презентация\герб\скачанные файлы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43025"/>
            <a:ext cx="2389188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D:\DD\Desktop\Для бюджета для граждан\презентация\герб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1" y="1241090"/>
            <a:ext cx="171132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D:\DD\Desktop\Для бюджета для граждан\презентация\герб\скачанные файлы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350963"/>
            <a:ext cx="15113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D:\DD\Desktop\Для бюджета для граждан\презентация\герб\booklet-size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4467444"/>
            <a:ext cx="24717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угольник 11"/>
          <p:cNvSpPr>
            <a:spLocks noChangeArrowheads="1"/>
          </p:cNvSpPr>
          <p:nvPr/>
        </p:nvSpPr>
        <p:spPr bwMode="auto">
          <a:xfrm>
            <a:off x="703127" y="5230276"/>
            <a:ext cx="4785075" cy="6461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</a:rPr>
              <a:t>Устав муниципального образования «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itchFamily="18" charset="0"/>
              </a:rPr>
              <a:t>Кожевниковский</a:t>
            </a: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</a:rPr>
              <a:t> район»</a:t>
            </a:r>
          </a:p>
        </p:txBody>
      </p:sp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587375" y="3821113"/>
            <a:ext cx="4874419" cy="64633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Положение о бюджетном процессе в </a:t>
            </a:r>
            <a:r>
              <a:rPr lang="ru-RU" altLang="ru-RU" sz="1800" dirty="0" err="1">
                <a:latin typeface="Times New Roman" pitchFamily="18" charset="0"/>
              </a:rPr>
              <a:t>Кожевниковском</a:t>
            </a:r>
            <a:r>
              <a:rPr lang="ru-RU" altLang="ru-RU" sz="1800" dirty="0">
                <a:latin typeface="Times New Roman" pitchFamily="18" charset="0"/>
              </a:rPr>
              <a:t> районе</a:t>
            </a:r>
          </a:p>
        </p:txBody>
      </p:sp>
      <p:sp>
        <p:nvSpPr>
          <p:cNvPr id="9228" name="TextBox 7"/>
          <p:cNvSpPr txBox="1">
            <a:spLocks noChangeArrowheads="1"/>
          </p:cNvSpPr>
          <p:nvPr/>
        </p:nvSpPr>
        <p:spPr bwMode="auto">
          <a:xfrm>
            <a:off x="677810" y="4683765"/>
            <a:ext cx="4810393" cy="36988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            Законы Томской области</a:t>
            </a:r>
          </a:p>
        </p:txBody>
      </p:sp>
      <p:sp>
        <p:nvSpPr>
          <p:cNvPr id="9229" name="Прямоугольник 8"/>
          <p:cNvSpPr>
            <a:spLocks noChangeArrowheads="1"/>
          </p:cNvSpPr>
          <p:nvPr/>
        </p:nvSpPr>
        <p:spPr bwMode="auto">
          <a:xfrm>
            <a:off x="677809" y="6008059"/>
            <a:ext cx="4810393" cy="36988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</a:rPr>
              <a:t>   Муниципальные правовые акты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Правовая основа бюджетного </a:t>
            </a:r>
            <a:r>
              <a:rPr lang="ru-RU" sz="2800" b="1" dirty="0" smtClean="0">
                <a:solidFill>
                  <a:srgbClr val="002060"/>
                </a:solidFill>
              </a:rPr>
              <a:t>процесса</a:t>
            </a: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63010" y="1328793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275805" y="5441897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248647" y="4828350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248647" y="3910110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6524753" y="1395896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4223800" y="1395896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275805" y="6081568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2114154" y="1395896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37417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0207190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143958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1571612"/>
          <a:ext cx="9144000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19715" cy="10527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</a:rPr>
              <a:t>Динамика поступления земельного налога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</a:rPr>
              <a:t> за 2016-2018 г. г. , в тыс. руб.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728" y="1428736"/>
            <a:ext cx="6929486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Рост поступлений 1,5 млн. рублей , или  118 %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319867174"/>
              </p:ext>
            </p:extLst>
          </p:nvPr>
        </p:nvGraphicFramePr>
        <p:xfrm>
          <a:off x="0" y="1871662"/>
          <a:ext cx="9144000" cy="498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19715" cy="10527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</a:rPr>
              <a:t>Динамика поступления дохода на имущество физических лиц за 2016-2018 г. г. , в тыс. руб.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0166" y="1285860"/>
            <a:ext cx="6839949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Рост поступлений  800 тыс.руб., или  144 %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1" y="857232"/>
            <a:ext cx="9144000" cy="72635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ru-RU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С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решением Думы </a:t>
            </a:r>
            <a:r>
              <a:rPr lang="ru-RU" sz="2400" dirty="0" err="1">
                <a:solidFill>
                  <a:srgbClr val="002060"/>
                </a:solidFill>
                <a:cs typeface="Times New Roman" pitchFamily="18" charset="0"/>
              </a:rPr>
              <a:t>Кожевниковского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района №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190 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от 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28.12.2017 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г.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«О бюджете </a:t>
            </a:r>
            <a:r>
              <a:rPr lang="ru-RU" sz="2400" dirty="0" err="1" smtClean="0">
                <a:solidFill>
                  <a:srgbClr val="002060"/>
                </a:solidFill>
                <a:cs typeface="Times New Roman" pitchFamily="18" charset="0"/>
              </a:rPr>
              <a:t>Кожевниковского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 района на 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2018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год», можно ознакомится на официальном сайте Администрации </a:t>
            </a:r>
            <a:r>
              <a:rPr lang="ru-RU" sz="2400" dirty="0" err="1">
                <a:solidFill>
                  <a:srgbClr val="002060"/>
                </a:solidFill>
                <a:cs typeface="Times New Roman" pitchFamily="18" charset="0"/>
              </a:rPr>
              <a:t>Кожевниковского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 района </a:t>
            </a:r>
            <a:r>
              <a:rPr lang="en-US" sz="2400" b="1" u="sng" dirty="0">
                <a:solidFill>
                  <a:srgbClr val="002060"/>
                </a:solidFill>
                <a:cs typeface="Times New Roman" pitchFamily="18" charset="0"/>
              </a:rPr>
              <a:t>www.kogtomskinvest.ru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 в разделе Администрация района - Финансы 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–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Бюджет для граждан.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 </a:t>
            </a:r>
            <a:endParaRPr lang="ru-RU" sz="24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Бюджет для граждан» подготовлен Управлением финансов Администрации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Кожевниковского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района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с.Кожевниково</a:t>
            </a:r>
            <a:r>
              <a:rPr lang="ru-RU" sz="2400" b="1" smtClean="0">
                <a:solidFill>
                  <a:srgbClr val="002060"/>
                </a:solidFill>
                <a:cs typeface="Times New Roman" pitchFamily="18" charset="0"/>
              </a:rPr>
              <a:t>,</a:t>
            </a:r>
          </a:p>
          <a:p>
            <a:r>
              <a:rPr lang="ru-RU" sz="2400" b="1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ул. Гагарина,17</a:t>
            </a:r>
            <a:endParaRPr lang="ru-RU" sz="24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График работы  Управления финансов:</a:t>
            </a:r>
            <a:endParaRPr lang="ru-RU" sz="24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С понедельника  по пятницу - с 9-00 до 17-00;</a:t>
            </a:r>
          </a:p>
          <a:p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суббота, воскресенье - выходные дни.</a:t>
            </a:r>
          </a:p>
          <a:p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Обеденный перерыв - с 13-00 до 14-00.</a:t>
            </a:r>
            <a:endParaRPr lang="en-US" sz="24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Контактная информация:</a:t>
            </a:r>
          </a:p>
          <a:p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E-mail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kojevnik@findep.org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тел. 8(38244) 2-12-16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Ольга Леонидовна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Вильт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начальник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Управления финансов</a:t>
            </a:r>
          </a:p>
          <a:p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0825" y="0"/>
            <a:ext cx="8893175" cy="9080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-15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lang="ru-RU" sz="2800" b="1" spc="-15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Уважаемые жители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800" b="1" spc="-15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района!</a:t>
            </a:r>
            <a:endParaRPr lang="ru-RU" sz="2800" b="1" spc="-15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4820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D:\DD\Desktop\Для бюджета для граждан\презентация\герб\скачанные файлы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920750"/>
            <a:ext cx="24241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335338" y="887413"/>
            <a:ext cx="582453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BD0D9"/>
              </a:buClr>
              <a:buSzPct val="95000"/>
              <a:buFontTx/>
              <a:buNone/>
            </a:pPr>
            <a:r>
              <a:rPr lang="ru-RU" altLang="ru-RU" sz="1800" b="1">
                <a:solidFill>
                  <a:srgbClr val="03495C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</a:t>
            </a:r>
          </a:p>
          <a:p>
            <a:pPr algn="ctr">
              <a:buClr>
                <a:srgbClr val="0BD0D9"/>
              </a:buClr>
              <a:buSzPct val="95000"/>
              <a:buFontTx/>
              <a:buNone/>
            </a:pPr>
            <a:r>
              <a:rPr lang="ru-RU" altLang="ru-RU" sz="1800" b="1">
                <a:solidFill>
                  <a:srgbClr val="03495C"/>
                </a:solidFill>
                <a:latin typeface="Constantia" pitchFamily="18" charset="0"/>
              </a:rPr>
              <a:t>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9963" y="2274888"/>
            <a:ext cx="734377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 экономического развития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района на очередной   финансовый год </a:t>
            </a:r>
          </a:p>
          <a:p>
            <a:pPr algn="l"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>
              <a:defRPr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l"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550" y="2644775"/>
            <a:ext cx="80645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l"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и основные направления налоговой политики</a:t>
            </a:r>
          </a:p>
        </p:txBody>
      </p:sp>
      <p:pic>
        <p:nvPicPr>
          <p:cNvPr id="10246" name="Picture 3" descr="D:\DD\Desktop\Для бюджета для граждан\презентация\герб\comp20080925054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08" y="4135438"/>
            <a:ext cx="309245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0"/>
            <a:ext cx="920015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Основы составления проекта бюджета</a:t>
            </a:r>
            <a:b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684646" y="3648341"/>
            <a:ext cx="215900" cy="685377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84646" y="2881736"/>
            <a:ext cx="215900" cy="685377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65266" y="2132856"/>
            <a:ext cx="215900" cy="685377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647700" y="968004"/>
            <a:ext cx="215900" cy="685377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2040546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623253" y="0"/>
            <a:ext cx="7488237" cy="7207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ГРАФИК ПОДГОТОВКИ БЮДЖЕТА </a:t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МО «КОЖЕВНИКОВСКИЙ РАЙОН» 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627313" y="3292475"/>
            <a:ext cx="34782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b="1">
              <a:solidFill>
                <a:schemeClr val="tx2"/>
              </a:solidFill>
            </a:endParaRPr>
          </a:p>
        </p:txBody>
      </p:sp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493501" y="4851246"/>
            <a:ext cx="1512887" cy="12954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Декабрь</a:t>
            </a:r>
            <a:endParaRPr lang="ru-RU" altLang="ru-RU" dirty="0"/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 rot="10800000" flipV="1">
            <a:off x="2157393" y="6146646"/>
            <a:ext cx="6655691" cy="5032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</a:rPr>
              <a:t>Рассмотрение проекта бюджета во втором чтении. </a:t>
            </a:r>
          </a:p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</a:rPr>
              <a:t>Утверждение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бюджета на очередной финансовый год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sp>
        <p:nvSpPr>
          <p:cNvPr id="17416" name="Rectangle 11"/>
          <p:cNvSpPr>
            <a:spLocks noChangeArrowheads="1"/>
          </p:cNvSpPr>
          <p:nvPr/>
        </p:nvSpPr>
        <p:spPr bwMode="auto">
          <a:xfrm rot="10800000" flipV="1">
            <a:off x="2181903" y="3933825"/>
            <a:ext cx="6565221" cy="647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ru-RU" altLang="ru-RU" sz="1600" b="1" dirty="0" smtClean="0"/>
          </a:p>
          <a:p>
            <a:pPr algn="just" eaLnBrk="1" hangingPunct="1"/>
            <a:endParaRPr lang="ru-RU" altLang="ru-RU" sz="1600" b="1" dirty="0"/>
          </a:p>
          <a:p>
            <a:pPr algn="just" eaLnBrk="1" hangingPunct="1"/>
            <a:r>
              <a:rPr lang="ru-RU" altLang="ru-RU" sz="1600" b="1" dirty="0" smtClean="0"/>
              <a:t>Принятие </a:t>
            </a:r>
            <a:r>
              <a:rPr lang="ru-RU" altLang="ru-RU" sz="1600" b="1" dirty="0"/>
              <a:t>бюджета в первом чтении (вносится </a:t>
            </a:r>
            <a:r>
              <a:rPr lang="ru-RU" altLang="ru-RU" sz="1600" b="1" dirty="0" smtClean="0"/>
              <a:t>на </a:t>
            </a:r>
            <a:r>
              <a:rPr lang="ru-RU" altLang="ru-RU" sz="1600" b="1" dirty="0"/>
              <a:t>Думу до 15 </a:t>
            </a:r>
            <a:r>
              <a:rPr lang="ru-RU" altLang="ru-RU" sz="1600" b="1" dirty="0" smtClean="0"/>
              <a:t>ноября)</a:t>
            </a:r>
          </a:p>
          <a:p>
            <a:pPr algn="just" eaLnBrk="1" hangingPunct="1"/>
            <a:endParaRPr lang="ru-RU" altLang="ru-RU" sz="1600" b="1" dirty="0"/>
          </a:p>
          <a:p>
            <a:pPr algn="just" eaLnBrk="1" hangingPunct="1"/>
            <a:endParaRPr lang="ru-RU" altLang="ru-RU" sz="1600" b="1" dirty="0"/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 rot="10800000" flipV="1">
            <a:off x="2261472" y="5439889"/>
            <a:ext cx="6551613" cy="431800"/>
          </a:xfrm>
          <a:prstGeom prst="rect">
            <a:avLst/>
          </a:prstGeom>
          <a:solidFill>
            <a:schemeClr val="accent4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600" b="1" dirty="0"/>
              <a:t>Работа согласительной комиссии по доработке проекта бюджета</a:t>
            </a:r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 rot="10800000" flipV="1">
            <a:off x="2222287" y="2964018"/>
            <a:ext cx="6480175" cy="5048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600" b="1" dirty="0"/>
              <a:t>Формирование проекта решения о бюджете</a:t>
            </a:r>
          </a:p>
        </p:txBody>
      </p:sp>
      <p:sp>
        <p:nvSpPr>
          <p:cNvPr id="17419" name="Rectangle 16"/>
          <p:cNvSpPr>
            <a:spLocks noChangeArrowheads="1"/>
          </p:cNvSpPr>
          <p:nvPr/>
        </p:nvSpPr>
        <p:spPr bwMode="auto">
          <a:xfrm rot="10800000" flipV="1">
            <a:off x="2181902" y="1955955"/>
            <a:ext cx="6480175" cy="720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600" b="1" dirty="0"/>
              <a:t>Определяется объем доходов (без учета областных и федеральных </a:t>
            </a:r>
          </a:p>
          <a:p>
            <a:pPr algn="just" eaLnBrk="1" hangingPunct="1"/>
            <a:r>
              <a:rPr lang="ru-RU" altLang="ru-RU" sz="1600" b="1" dirty="0"/>
              <a:t> средств) и расходов, объем и перечень дополнительных расходов </a:t>
            </a:r>
          </a:p>
        </p:txBody>
      </p:sp>
      <p:sp>
        <p:nvSpPr>
          <p:cNvPr id="17420" name="AutoShape 17"/>
          <p:cNvSpPr>
            <a:spLocks noChangeArrowheads="1"/>
          </p:cNvSpPr>
          <p:nvPr/>
        </p:nvSpPr>
        <p:spPr bwMode="auto">
          <a:xfrm>
            <a:off x="456448" y="943769"/>
            <a:ext cx="1512887" cy="1512887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Сентябрь</a:t>
            </a:r>
            <a:endParaRPr lang="ru-RU" altLang="ru-RU" dirty="0"/>
          </a:p>
        </p:txBody>
      </p:sp>
      <p:sp>
        <p:nvSpPr>
          <p:cNvPr id="17421" name="AutoShape 18"/>
          <p:cNvSpPr>
            <a:spLocks noChangeArrowheads="1"/>
          </p:cNvSpPr>
          <p:nvPr/>
        </p:nvSpPr>
        <p:spPr bwMode="auto">
          <a:xfrm>
            <a:off x="468313" y="2719563"/>
            <a:ext cx="151288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Октябрь</a:t>
            </a:r>
            <a:endParaRPr lang="ru-RU" altLang="ru-RU" dirty="0"/>
          </a:p>
        </p:txBody>
      </p:sp>
      <p:sp>
        <p:nvSpPr>
          <p:cNvPr id="17422" name="AutoShape 19"/>
          <p:cNvSpPr>
            <a:spLocks noChangeArrowheads="1"/>
          </p:cNvSpPr>
          <p:nvPr/>
        </p:nvSpPr>
        <p:spPr bwMode="auto">
          <a:xfrm>
            <a:off x="503274" y="3861048"/>
            <a:ext cx="151288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/>
              <a:t>Ноябрь</a:t>
            </a:r>
            <a:endParaRPr lang="ru-RU" altLang="ru-RU"/>
          </a:p>
        </p:txBody>
      </p:sp>
      <p:sp>
        <p:nvSpPr>
          <p:cNvPr id="17423" name="Rectangle 20"/>
          <p:cNvSpPr>
            <a:spLocks noChangeArrowheads="1"/>
          </p:cNvSpPr>
          <p:nvPr/>
        </p:nvSpPr>
        <p:spPr bwMode="auto">
          <a:xfrm rot="10800000" flipV="1">
            <a:off x="2222288" y="1123950"/>
            <a:ext cx="6480175" cy="5762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Разрабатывается проект основных направлений бюджетной и </a:t>
            </a:r>
          </a:p>
          <a:p>
            <a:pPr algn="ctr" eaLnBrk="1" hangingPunct="1"/>
            <a:r>
              <a:rPr lang="ru-RU" altLang="ru-RU" sz="1600" b="1" dirty="0"/>
              <a:t>налоговой политики на очередной финансовый год </a:t>
            </a:r>
          </a:p>
        </p:txBody>
      </p:sp>
      <p:sp>
        <p:nvSpPr>
          <p:cNvPr id="17424" name="Line 24"/>
          <p:cNvSpPr>
            <a:spLocks noChangeShapeType="1"/>
          </p:cNvSpPr>
          <p:nvPr/>
        </p:nvSpPr>
        <p:spPr bwMode="auto">
          <a:xfrm flipV="1">
            <a:off x="1991926" y="1231900"/>
            <a:ext cx="21590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5" name="Line 26"/>
          <p:cNvSpPr>
            <a:spLocks noChangeShapeType="1"/>
          </p:cNvSpPr>
          <p:nvPr/>
        </p:nvSpPr>
        <p:spPr bwMode="auto">
          <a:xfrm>
            <a:off x="1991926" y="1953418"/>
            <a:ext cx="21590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6" name="Line 30"/>
          <p:cNvSpPr>
            <a:spLocks noChangeShapeType="1"/>
          </p:cNvSpPr>
          <p:nvPr/>
        </p:nvSpPr>
        <p:spPr bwMode="auto">
          <a:xfrm>
            <a:off x="2018041" y="3249613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7" name="Line 31"/>
          <p:cNvSpPr>
            <a:spLocks noChangeShapeType="1"/>
          </p:cNvSpPr>
          <p:nvPr/>
        </p:nvSpPr>
        <p:spPr bwMode="auto">
          <a:xfrm>
            <a:off x="1991926" y="4314248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8" name="Line 33"/>
          <p:cNvSpPr>
            <a:spLocks noChangeShapeType="1"/>
          </p:cNvSpPr>
          <p:nvPr/>
        </p:nvSpPr>
        <p:spPr bwMode="auto">
          <a:xfrm flipV="1">
            <a:off x="1969876" y="5192167"/>
            <a:ext cx="144462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9" name="Line 34"/>
          <p:cNvSpPr>
            <a:spLocks noChangeShapeType="1"/>
          </p:cNvSpPr>
          <p:nvPr/>
        </p:nvSpPr>
        <p:spPr bwMode="auto">
          <a:xfrm>
            <a:off x="2027645" y="5949156"/>
            <a:ext cx="144462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0" name="Line 37"/>
          <p:cNvSpPr>
            <a:spLocks noChangeShapeType="1"/>
          </p:cNvSpPr>
          <p:nvPr/>
        </p:nvSpPr>
        <p:spPr bwMode="auto">
          <a:xfrm>
            <a:off x="5421989" y="1751321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1" name="Line 39"/>
          <p:cNvSpPr>
            <a:spLocks noChangeShapeType="1"/>
          </p:cNvSpPr>
          <p:nvPr/>
        </p:nvSpPr>
        <p:spPr bwMode="auto">
          <a:xfrm>
            <a:off x="5399881" y="2676680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2" name="Line 40"/>
          <p:cNvSpPr>
            <a:spLocks noChangeShapeType="1"/>
          </p:cNvSpPr>
          <p:nvPr/>
        </p:nvSpPr>
        <p:spPr bwMode="auto">
          <a:xfrm>
            <a:off x="5442443" y="3496995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3" name="Line 42"/>
          <p:cNvSpPr>
            <a:spLocks noChangeShapeType="1"/>
          </p:cNvSpPr>
          <p:nvPr/>
        </p:nvSpPr>
        <p:spPr bwMode="auto">
          <a:xfrm>
            <a:off x="5406817" y="4544467"/>
            <a:ext cx="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4" name="Line 43"/>
          <p:cNvSpPr>
            <a:spLocks noChangeShapeType="1"/>
          </p:cNvSpPr>
          <p:nvPr/>
        </p:nvSpPr>
        <p:spPr bwMode="auto">
          <a:xfrm>
            <a:off x="5433200" y="5876925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 rot="10800000" flipV="1">
            <a:off x="2233941" y="4880089"/>
            <a:ext cx="6551613" cy="4318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Публичные слушания по проекту бюджета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 flipV="1">
            <a:off x="1988745" y="5649994"/>
            <a:ext cx="27272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219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и задачи бюджетной политики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688" y="714332"/>
            <a:ext cx="8715468" cy="5929378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и задачи бюджетной политики </a:t>
            </a:r>
            <a:r>
              <a:rPr lang="ru-RU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2018 год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42670" y="2750338"/>
            <a:ext cx="2857520" cy="1758781"/>
          </a:xfrm>
          <a:prstGeom prst="roundRect">
            <a:avLst/>
          </a:prstGeom>
          <a:solidFill>
            <a:srgbClr val="66FF33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муниципальных программ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как документов стратегического планирования, их дальнейшая интеграция в процесс бюджетного планирования.</a:t>
            </a:r>
          </a:p>
          <a:p>
            <a:pPr algn="ctr"/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4714884"/>
            <a:ext cx="2714644" cy="1714512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/>
              <a:t>П</a:t>
            </a:r>
            <a:r>
              <a:rPr lang="ru-RU" sz="1400" b="1" dirty="0" smtClean="0"/>
              <a:t>овышение </a:t>
            </a:r>
            <a:r>
              <a:rPr lang="ru-RU" sz="1400" b="1" dirty="0"/>
              <a:t>эффективности функционирования контрактной системы в части совершенствования системы организации закупок товаров, работ, услуг для обеспечения муниципальных </a:t>
            </a:r>
            <a:r>
              <a:rPr lang="ru-RU" sz="1400" b="1" dirty="0" smtClean="0"/>
              <a:t>нужд </a:t>
            </a:r>
            <a:endParaRPr lang="ru-RU" sz="1400" b="1" dirty="0"/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4" y="2714620"/>
            <a:ext cx="2571768" cy="1500198"/>
          </a:xfrm>
          <a:prstGeom prst="roundRect">
            <a:avLst/>
          </a:prstGeom>
          <a:solidFill>
            <a:srgbClr val="FF000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бюджетных расходов и качества оказания муниципальных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учреждениями района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8" y="4293096"/>
            <a:ext cx="3142702" cy="2304256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</a:rPr>
              <a:t>Принятие </a:t>
            </a:r>
            <a:r>
              <a:rPr lang="ru-RU" sz="1400" b="1" dirty="0">
                <a:solidFill>
                  <a:srgbClr val="002060"/>
                </a:solidFill>
              </a:rPr>
              <a:t>решений, направленных на достижение в полном объеме уровня оплаты труда </a:t>
            </a:r>
            <a:r>
              <a:rPr lang="ru-RU" sz="1400" b="1" dirty="0" smtClean="0">
                <a:solidFill>
                  <a:srgbClr val="002060"/>
                </a:solidFill>
              </a:rPr>
              <a:t>работников муниципальных </a:t>
            </a:r>
            <a:r>
              <a:rPr lang="ru-RU" sz="1400" b="1" dirty="0">
                <a:solidFill>
                  <a:srgbClr val="002060"/>
                </a:solidFill>
              </a:rPr>
              <a:t>учреждений социальной сферы в соответствии с Указом Президента Российской Федерации от 7 мая 2012 года №597 «О мероприятиях по реализации государственной социальной политики»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94912" y="1357298"/>
            <a:ext cx="5857916" cy="1214446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финансовой системы района при безусловном исполнении всех принятых обязательств наиболее эффективным способом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7429520" y="1785926"/>
            <a:ext cx="714380" cy="1357322"/>
          </a:xfrm>
          <a:prstGeom prst="curvedLeftArrow">
            <a:avLst/>
          </a:prstGeom>
          <a:solidFill>
            <a:srgbClr val="00B0F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rot="21346989">
            <a:off x="7601939" y="1454021"/>
            <a:ext cx="1288277" cy="4685997"/>
          </a:xfrm>
          <a:prstGeom prst="curvedLeftArrow">
            <a:avLst>
              <a:gd name="adj1" fmla="val 25000"/>
              <a:gd name="adj2" fmla="val 43903"/>
              <a:gd name="adj3" fmla="val 42851"/>
            </a:avLst>
          </a:prstGeom>
          <a:solidFill>
            <a:srgbClr val="00B0F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785786" y="1857364"/>
            <a:ext cx="785818" cy="1285884"/>
          </a:xfrm>
          <a:prstGeom prst="curvedRightArrow">
            <a:avLst/>
          </a:prstGeom>
          <a:solidFill>
            <a:srgbClr val="00B0F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лево стрелка 21"/>
          <p:cNvSpPr/>
          <p:nvPr/>
        </p:nvSpPr>
        <p:spPr>
          <a:xfrm>
            <a:off x="428596" y="1785926"/>
            <a:ext cx="1143008" cy="3857652"/>
          </a:xfrm>
          <a:prstGeom prst="curvedRightArrow">
            <a:avLst/>
          </a:prstGeom>
          <a:solidFill>
            <a:srgbClr val="00B0F0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9678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rgbClr val="CCFF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МО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район» на 2018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178959" y="785794"/>
            <a:ext cx="3071834" cy="1571636"/>
          </a:xfrm>
          <a:prstGeom prst="downArrowCallout">
            <a:avLst>
              <a:gd name="adj1" fmla="val 25000"/>
              <a:gd name="adj2" fmla="val 20383"/>
              <a:gd name="adj3" fmla="val 25000"/>
              <a:gd name="adj4" fmla="val 64977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626 215,1 тыс. руб.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857364"/>
            <a:ext cx="2286016" cy="1000132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96 381,6 тыс. руб.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1857364"/>
            <a:ext cx="2500298" cy="1285884"/>
          </a:xfrm>
          <a:prstGeom prst="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10 463,5  тыс. руб.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2357430"/>
            <a:ext cx="3000396" cy="1285884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519 370 тыс. руб.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3898096">
            <a:off x="1973207" y="654958"/>
            <a:ext cx="530955" cy="1535208"/>
          </a:xfrm>
          <a:prstGeom prst="downArrow">
            <a:avLst>
              <a:gd name="adj1" fmla="val 50000"/>
              <a:gd name="adj2" fmla="val 126239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7885247">
            <a:off x="6809677" y="694783"/>
            <a:ext cx="500153" cy="1447796"/>
          </a:xfrm>
          <a:prstGeom prst="downArrow">
            <a:avLst>
              <a:gd name="adj1" fmla="val 50000"/>
              <a:gd name="adj2" fmla="val 107685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250" name="Picture 2" descr="Картинки по запросу бюджет  карти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2293" y="3929066"/>
            <a:ext cx="3791707" cy="2143140"/>
          </a:xfrm>
          <a:prstGeom prst="rect">
            <a:avLst/>
          </a:prstGeom>
          <a:noFill/>
        </p:spPr>
      </p:pic>
      <p:pic>
        <p:nvPicPr>
          <p:cNvPr id="53252" name="Picture 4" descr="Картинки по запросу бюджет  карт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3528815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715048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5370</TotalTime>
  <Words>4130</Words>
  <Application>Microsoft Office PowerPoint</Application>
  <PresentationFormat>Экран (4:3)</PresentationFormat>
  <Paragraphs>757</Paragraphs>
  <Slides>53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ГРАФИК ПОДГОТОВКИ БЮДЖЕТА   МО «КОЖЕВНИКОВСКИЙ РАЙОН»  </vt:lpstr>
      <vt:lpstr>Цель и задачи бюджетной политики</vt:lpstr>
      <vt:lpstr>Доходы бюджета МО «Кожевниковский  район» на 2018 год</vt:lpstr>
      <vt:lpstr>Бюджет МО «Кожевниковский район» на 2018 год (тыс.руб.)</vt:lpstr>
      <vt:lpstr>Слайд 11</vt:lpstr>
      <vt:lpstr>Налоговые доходы бюджета  на 2018 год</vt:lpstr>
      <vt:lpstr>Неналоговые доходы бюджета  на 2018 год</vt:lpstr>
      <vt:lpstr>БЕЗВОЗМЕЗДНЫЕ ПОСТУПЛЕНИЯ  ИЗ ОБЛАСТНОГО БЮДЖЕТА В 2018  ГОДУ  519 370 тыс. рублей  </vt:lpstr>
      <vt:lpstr>ОБЩИЕ ХАРАКТЕРИСТИКИ БЮДЖЕТА   МО «КОЖЕВНИКОВСКИЙ РАЙОН»  НА 2018 год </vt:lpstr>
      <vt:lpstr>Расходы бюджета Кожевниковского района на 2018 год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Раздел 01100 Общегосударственные вопросы  53 101, 412  тыс. руб.</vt:lpstr>
      <vt:lpstr>Раздел 01100 Общегосударственные вопросы  53 101,412 тыс. руб.</vt:lpstr>
      <vt:lpstr>Раздел 0200 «Национальная оборона» 1 270, 3 т.р  (2017 г.- 1 189, 4 тыс. руб.)</vt:lpstr>
      <vt:lpstr>Раздел 0400 «Национальная экономика» 95 065,7 т.р.  (2017 г.-   112 946 тыс. руб.)</vt:lpstr>
      <vt:lpstr> подраздел 0405 «Сельское хозяйство и рыболовство» 62 913,2 тыс.руб.                      (2017 г.-76 079,9 т.р.)   </vt:lpstr>
      <vt:lpstr>Раздел 0400 «Национальная экономика» 95 065,7 т.р.  (2017 г.-   112 946 тыс. руб.)</vt:lpstr>
      <vt:lpstr>   раздел 0500 «Жилищно- коммунальное                              хозяйство»    (18 023,7  т. руб.)</vt:lpstr>
      <vt:lpstr>   раздел 0500 «Жилищно- коммунальное                              хозяйство»  программные расходы</vt:lpstr>
      <vt:lpstr>Раздел 0700  РАСХОДЫ БЮДЖЕТА  МО «КОЖЕВНИКОВСКИЙ РАЙОН»  НА ОБРАЗОВАНИЕ   350 274,781тыс. руб.</vt:lpstr>
      <vt:lpstr>  </vt:lpstr>
      <vt:lpstr>Слайд 35</vt:lpstr>
      <vt:lpstr>     подраздел 0702 «Общее образование»   230 997 тыс. руб. </vt:lpstr>
      <vt:lpstr> подраздел 0703           «Дополнительное образование детей»                                         20 091 т. р. </vt:lpstr>
      <vt:lpstr> подраздел 0703           «Дополнительное образование детей» 20 091,1 т.р. Программные расходы </vt:lpstr>
      <vt:lpstr> подраздел 0707           «Молодежная политика и оздоровление детей»                                         2 675,9 т.р. </vt:lpstr>
      <vt:lpstr>Слайд 40</vt:lpstr>
      <vt:lpstr>Слайд 41</vt:lpstr>
      <vt:lpstr>Слайд 42</vt:lpstr>
      <vt:lpstr>Раздел 1000 «Социальная политика     32 685 тыс. руб.</vt:lpstr>
      <vt:lpstr>Раздел 1100 «Физическая  культура и спорт»               (5 759,7тыс. руб.)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         Уважаемые жители Кожевниковского района!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Начальник</cp:lastModifiedBy>
  <cp:revision>492</cp:revision>
  <dcterms:created xsi:type="dcterms:W3CDTF">2016-11-23T11:36:48Z</dcterms:created>
  <dcterms:modified xsi:type="dcterms:W3CDTF">2018-01-29T14:40:02Z</dcterms:modified>
</cp:coreProperties>
</file>