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</p:sldMasterIdLst>
  <p:notesMasterIdLst>
    <p:notesMasterId r:id="rId49"/>
  </p:notesMasterIdLst>
  <p:handoutMasterIdLst>
    <p:handoutMasterId r:id="rId50"/>
  </p:handoutMasterIdLst>
  <p:sldIdLst>
    <p:sldId id="532" r:id="rId3"/>
    <p:sldId id="511" r:id="rId4"/>
    <p:sldId id="504" r:id="rId5"/>
    <p:sldId id="512" r:id="rId6"/>
    <p:sldId id="454" r:id="rId7"/>
    <p:sldId id="506" r:id="rId8"/>
    <p:sldId id="493" r:id="rId9"/>
    <p:sldId id="495" r:id="rId10"/>
    <p:sldId id="494" r:id="rId11"/>
    <p:sldId id="513" r:id="rId12"/>
    <p:sldId id="507" r:id="rId13"/>
    <p:sldId id="496" r:id="rId14"/>
    <p:sldId id="514" r:id="rId15"/>
    <p:sldId id="456" r:id="rId16"/>
    <p:sldId id="524" r:id="rId17"/>
    <p:sldId id="519" r:id="rId18"/>
    <p:sldId id="520" r:id="rId19"/>
    <p:sldId id="521" r:id="rId20"/>
    <p:sldId id="522" r:id="rId21"/>
    <p:sldId id="458" r:id="rId22"/>
    <p:sldId id="508" r:id="rId23"/>
    <p:sldId id="464" r:id="rId24"/>
    <p:sldId id="461" r:id="rId25"/>
    <p:sldId id="462" r:id="rId26"/>
    <p:sldId id="465" r:id="rId27"/>
    <p:sldId id="463" r:id="rId28"/>
    <p:sldId id="466" r:id="rId29"/>
    <p:sldId id="517" r:id="rId30"/>
    <p:sldId id="497" r:id="rId31"/>
    <p:sldId id="484" r:id="rId32"/>
    <p:sldId id="487" r:id="rId33"/>
    <p:sldId id="485" r:id="rId34"/>
    <p:sldId id="488" r:id="rId35"/>
    <p:sldId id="468" r:id="rId36"/>
    <p:sldId id="515" r:id="rId37"/>
    <p:sldId id="516" r:id="rId38"/>
    <p:sldId id="528" r:id="rId39"/>
    <p:sldId id="510" r:id="rId40"/>
    <p:sldId id="529" r:id="rId41"/>
    <p:sldId id="478" r:id="rId42"/>
    <p:sldId id="481" r:id="rId43"/>
    <p:sldId id="518" r:id="rId44"/>
    <p:sldId id="479" r:id="rId45"/>
    <p:sldId id="480" r:id="rId46"/>
    <p:sldId id="489" r:id="rId47"/>
    <p:sldId id="531" r:id="rId4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FFFFCC"/>
    <a:srgbClr val="FFFFFF"/>
    <a:srgbClr val="0C0C0C"/>
    <a:srgbClr val="002B82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1747" y="-5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0030380175467704"/>
          <c:y val="1.962430537161448E-2"/>
          <c:w val="0.40938082926728248"/>
          <c:h val="0.8416703840873646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структура!$B$10:$B$49</c:f>
            </c:numRef>
          </c:val>
        </c:ser>
        <c:ser>
          <c:idx val="1"/>
          <c:order val="1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структура!$C$10:$C$49</c:f>
            </c:numRef>
          </c:val>
        </c:ser>
        <c:ser>
          <c:idx val="2"/>
          <c:order val="2"/>
          <c:spPr>
            <a:solidFill>
              <a:schemeClr val="accent5">
                <a:tint val="50000"/>
              </a:schemeClr>
            </a:soli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структура!$D$10:$D$49</c:f>
              <c:numCache>
                <c:formatCode>#,##0.0</c:formatCode>
                <c:ptCount val="10"/>
                <c:pt idx="0">
                  <c:v>1475.35</c:v>
                </c:pt>
                <c:pt idx="1">
                  <c:v>6896.32</c:v>
                </c:pt>
                <c:pt idx="2">
                  <c:v>14871.23</c:v>
                </c:pt>
                <c:pt idx="3">
                  <c:v>37627.57</c:v>
                </c:pt>
                <c:pt idx="4">
                  <c:v>45596.252999999997</c:v>
                </c:pt>
                <c:pt idx="5">
                  <c:v>50429.400999999998</c:v>
                </c:pt>
                <c:pt idx="6">
                  <c:v>63424.868999999999</c:v>
                </c:pt>
                <c:pt idx="7">
                  <c:v>120908.97500000001</c:v>
                </c:pt>
                <c:pt idx="8">
                  <c:v>563920.38500000001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структура!$E$10:$E$49</c:f>
            </c:numRef>
          </c:val>
        </c:ser>
        <c:ser>
          <c:idx val="4"/>
          <c:order val="4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структура!$F$10:$F$49</c:f>
            </c:numRef>
          </c:val>
        </c:ser>
        <c:ser>
          <c:idx val="5"/>
          <c:order val="5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структура!$G$10:$G$49</c:f>
              <c:numCache>
                <c:formatCode>0.0%</c:formatCode>
                <c:ptCount val="10"/>
                <c:pt idx="0">
                  <c:v>1.6296971593865416E-3</c:v>
                </c:pt>
                <c:pt idx="1">
                  <c:v>7.6177944990819769E-3</c:v>
                </c:pt>
                <c:pt idx="2">
                  <c:v>1.6427018190655722E-2</c:v>
                </c:pt>
                <c:pt idx="3">
                  <c:v>4.1564065437772905E-2</c:v>
                </c:pt>
                <c:pt idx="4">
                  <c:v>5.0366410677310521E-2</c:v>
                </c:pt>
                <c:pt idx="5">
                  <c:v>5.5705189656193324E-2</c:v>
                </c:pt>
                <c:pt idx="6">
                  <c:v>7.0060208658124193E-2</c:v>
                </c:pt>
                <c:pt idx="7">
                  <c:v>0.13355814762723311</c:v>
                </c:pt>
                <c:pt idx="8">
                  <c:v>0.62291622296720439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042560"/>
        <c:axId val="95048448"/>
      </c:barChart>
      <c:catAx>
        <c:axId val="950425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5048448"/>
        <c:crosses val="autoZero"/>
        <c:auto val="1"/>
        <c:lblAlgn val="ctr"/>
        <c:lblOffset val="100"/>
        <c:noMultiLvlLbl val="0"/>
      </c:catAx>
      <c:valAx>
        <c:axId val="9504844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95042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4">
        <a:tint val="50000"/>
      </a:schemeClr>
    </a:solidFill>
    <a:ln w="10000" cap="flat" cmpd="sng" algn="ctr">
      <a:solidFill>
        <a:schemeClr val="accent4"/>
      </a:solidFill>
      <a:prstDash val="solid"/>
    </a:ln>
    <a:effectLst>
      <a:outerShdw blurRad="38100" dist="30000" dir="5400000" rotWithShape="0">
        <a:srgbClr val="000000">
          <a:alpha val="45000"/>
        </a:srgbClr>
      </a:outerShdw>
    </a:effectLst>
  </c:spPr>
  <c:txPr>
    <a:bodyPr/>
    <a:lstStyle/>
    <a:p>
      <a:pPr>
        <a:defRPr sz="16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ScaleX="115936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129,9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местным бюджетам сверхнормативных расходов и выпадающих доходов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ресурсоснабжающих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организаций  3 474,6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водогрейного котла марки  КВЖ-0,08 для угольной котельной " Красная горка« 199,3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69A0AF70-F03A-47C0-B6ED-9F5CAD2E47E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от № 10 (МКУ ДО «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Кожевниковская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ДШИ») до №10а(МКОУДО «ДДТ») по ул. Ленина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ОБ 316,5 тыс. руб. 50,6 тыс. руб. МБ</a:t>
          </a:r>
        </a:p>
      </dgm:t>
    </dgm:pt>
    <dgm:pt modelId="{BDFE4186-D6D1-424C-B71B-38B60A6775C4}" type="parTrans" cxnId="{0BE45557-05A7-4263-B6F6-3F9D50CE5935}">
      <dgm:prSet/>
      <dgm:spPr/>
      <dgm:t>
        <a:bodyPr/>
        <a:lstStyle/>
        <a:p>
          <a:endParaRPr lang="ru-RU"/>
        </a:p>
      </dgm:t>
    </dgm:pt>
    <dgm:pt modelId="{D41B0205-1B89-42A7-AAF1-3FB0704A1E13}" type="sibTrans" cxnId="{0BE45557-05A7-4263-B6F6-3F9D50CE5935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4" custScaleY="66651" custLinFactY="-23494" custLinFactNeighborX="-21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4" custScaleY="119057" custLinFactY="-20880" custLinFactNeighborX="16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4" custScaleY="83396" custLinFactY="-2495" custLinFactNeighborX="-3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4AA91569-E880-4427-82BE-E7247AAF4C7A}" type="pres">
      <dgm:prSet presAssocID="{69A0AF70-F03A-47C0-B6ED-9F5CAD2E47E6}" presName="parentText" presStyleLbl="node1" presStyleIdx="3" presStyleCnt="4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133B8FFC-7985-4E3F-A74C-03CDC6BF41EE}" type="presOf" srcId="{69A0AF70-F03A-47C0-B6ED-9F5CAD2E47E6}" destId="{4AA91569-E880-4427-82BE-E7247AAF4C7A}" srcOrd="0" destOrd="0" presId="urn:microsoft.com/office/officeart/2005/8/layout/vList2"/>
    <dgm:cxn modelId="{0BE45557-05A7-4263-B6F6-3F9D50CE5935}" srcId="{5A513C41-3DD5-44F2-99E7-A3B763ACD97C}" destId="{69A0AF70-F03A-47C0-B6ED-9F5CAD2E47E6}" srcOrd="3" destOrd="0" parTransId="{BDFE4186-D6D1-424C-B71B-38B60A6775C4}" sibTransId="{D41B0205-1B89-42A7-AAF1-3FB0704A1E13}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BA4F7F1D-0034-4CEB-B256-EAF0920975B2}" type="presParOf" srcId="{574C4C5B-2990-4571-85EE-211528C779D2}" destId="{CE99D581-FA3A-4385-B7D2-16E1129E5FE0}" srcOrd="5" destOrd="0" presId="urn:microsoft.com/office/officeart/2005/8/layout/vList2"/>
    <dgm:cxn modelId="{A6565517-70E8-477F-86E9-70FC6CC3130D}" type="presParOf" srcId="{574C4C5B-2990-4571-85EE-211528C779D2}" destId="{4AA91569-E880-4427-82BE-E7247AAF4C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Выполнение работ по благоустройство площади, расположенной возле районного Дома культуры по адресу: ул. Гагарина, 20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(этап2,этап 3,этап5 )</a:t>
          </a:r>
        </a:p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Реализация программ формирования современной городской среды     3 300,8 тыс. руб.- ОБ ; 582,8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коммунальной инфраструктуры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период 2021-2026 годы»  Обустройство контейнерных площадок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499,9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0" presStyleCnt="2" custScaleX="75545" custScaleY="100966" custLinFactY="-35072" custLinFactNeighborX="103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1" presStyleCnt="2" custScaleX="86750" custScaleY="83165" custLinFactNeighborX="-271" custLinFactNeighborY="445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01CC9-95E4-4FD0-99C3-A6152C5D1B1E}" srcId="{5A513C41-3DD5-44F2-99E7-A3B763ACD97C}" destId="{670C41EC-0311-4B53-8C8E-FC7C8BB43178}" srcOrd="1" destOrd="0" parTransId="{C61C9C23-FB50-4EC4-A02B-46EB6E1421FB}" sibTransId="{7687B96C-4765-44D8-ACBC-229E6A9E056C}"/>
    <dgm:cxn modelId="{6157B8CF-8C25-4AE2-AC21-5B499864796A}" srcId="{5A513C41-3DD5-44F2-99E7-A3B763ACD97C}" destId="{174D7FB9-A1A8-4174-B709-20E5CFAF69C6}" srcOrd="0" destOrd="0" parTransId="{68401C81-67B1-4013-9215-786789D987B4}" sibTransId="{547BF6B7-BCBB-4B1A-A264-CF795C5BE31B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540B2A69-8303-4293-8828-59CE2135EF8F}" type="presParOf" srcId="{574C4C5B-2990-4571-85EE-211528C779D2}" destId="{4B677227-9AD8-48A5-B7AD-067ECAA6D652}" srcOrd="0" destOrd="0" presId="urn:microsoft.com/office/officeart/2005/8/layout/vList2"/>
    <dgm:cxn modelId="{757A476E-EC11-48B8-9857-AD580549BEA8}" type="presParOf" srcId="{574C4C5B-2990-4571-85EE-211528C779D2}" destId="{0B766513-14B8-4B91-ACE9-D15981FC85DE}" srcOrd="1" destOrd="0" presId="urn:microsoft.com/office/officeart/2005/8/layout/vList2"/>
    <dgm:cxn modelId="{851C034B-459E-4BDD-BDF3-581C34B4298B}" type="presParOf" srcId="{574C4C5B-2990-4571-85EE-211528C779D2}" destId="{94C071C8-7574-4F52-9E1C-336BEB269E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исполнено  19 872,8 тыс. руб. , при плане 21 603,9 тыс. руб.,  или 91,7 %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318  т. руб. исполнено  318 т. руб., или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Исполнено  8 304 т. руб., или 100 % (в том числе 766,7 тыс. руб. на исполнение судебных актов)</a:t>
          </a: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238646" custScaleY="137886" custLinFactX="-16208" custLinFactNeighborX="-100000" custLinFactNeighborY="-175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46415" custLinFactNeighborY="-18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08511" custLinFactNeighborX="29212" custLinFactNeighborY="-20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88399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9 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4 687,3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9286A388-369A-4CDB-87D8-A95CBEEAAED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молодых семей Томской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области 1 587,6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80F53-5CA1-47AF-B8FD-5E7BCC6C541F}" type="parTrans" cxnId="{00DDE6C9-1B2F-44DF-B35C-5137CF1F1814}">
      <dgm:prSet/>
      <dgm:spPr/>
      <dgm:t>
        <a:bodyPr/>
        <a:lstStyle/>
        <a:p>
          <a:endParaRPr lang="ru-RU"/>
        </a:p>
      </dgm:t>
    </dgm:pt>
    <dgm:pt modelId="{C66939AF-04A1-4D83-927B-E53EEFDAB3E1}" type="sibTrans" cxnId="{00DDE6C9-1B2F-44DF-B35C-5137CF1F1814}">
      <dgm:prSet/>
      <dgm:spPr/>
      <dgm:t>
        <a:bodyPr/>
        <a:lstStyle/>
        <a:p>
          <a:endParaRPr lang="ru-RU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3" custScaleX="195537" custScaleY="209907" custLinFactNeighborX="8113" custLinFactNeighborY="-6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3" custScaleX="144025" custScaleY="87309" custLinFactX="-100000" custLinFactNeighborX="-159367" custLinFactNeighborY="4814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3" custScaleX="173832" custScaleY="137032" custLinFactNeighborX="15281" custLinFactNeighborY="-4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3" custFlipHor="1" custScaleX="190982" custScaleY="83769" custLinFactX="-35127" custLinFactY="40416" custLinFactNeighborX="-100000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5ED94F8F-CA85-4B1A-8750-ECA869F8B762}" type="pres">
      <dgm:prSet presAssocID="{FC325A70-4729-4A63-A0DF-C02452F50C46}" presName="sibTrans" presStyleCnt="0"/>
      <dgm:spPr/>
    </dgm:pt>
    <dgm:pt modelId="{0152AEB2-E7A5-4FC5-A948-EA433347E010}" type="pres">
      <dgm:prSet presAssocID="{9286A388-369A-4CDB-87D8-A95CBEEAAED4}" presName="composite" presStyleCnt="0"/>
      <dgm:spPr/>
    </dgm:pt>
    <dgm:pt modelId="{7ED3E13D-88B4-41E3-8014-02FD3546D1C8}" type="pres">
      <dgm:prSet presAssocID="{9286A388-369A-4CDB-87D8-A95CBEEAAED4}" presName="rect1" presStyleLbl="trAlignAcc1" presStyleIdx="2" presStyleCnt="3" custScaleX="164840" custLinFactNeighborX="25479" custLinFactNeighborY="-8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5D386-EA4E-4E12-9B9E-278D50FC0436}" type="pres">
      <dgm:prSet presAssocID="{9286A388-369A-4CDB-87D8-A95CBEEAAED4}" presName="rect2" presStyleLbl="fgImgPlace1" presStyleIdx="2" presStyleCnt="3" custScaleX="195776" custLinFactX="-39761" custLinFactY="-17748" custLinFactNeighborX="-100000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84899EBD-248B-45A5-87A5-F0738F3874D4}" type="presOf" srcId="{9286A388-369A-4CDB-87D8-A95CBEEAAED4}" destId="{7ED3E13D-88B4-41E3-8014-02FD3546D1C8}" srcOrd="0" destOrd="0" presId="urn:microsoft.com/office/officeart/2008/layout/PictureStrips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00DDE6C9-1B2F-44DF-B35C-5137CF1F1814}" srcId="{36A899DE-C0BA-4B05-BFF2-A5C1BD568783}" destId="{9286A388-369A-4CDB-87D8-A95CBEEAAED4}" srcOrd="2" destOrd="0" parTransId="{75180F53-5CA1-47AF-B8FD-5E7BCC6C541F}" sibTransId="{C66939AF-04A1-4D83-927B-E53EEFDAB3E1}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  <dgm:cxn modelId="{F4AF3140-A4FF-4359-9C7C-7764AEE70AF0}" type="presParOf" srcId="{17BEAEB8-F5AD-4D2A-AC4A-3A7041240BAA}" destId="{5ED94F8F-CA85-4B1A-8750-ECA869F8B762}" srcOrd="3" destOrd="0" presId="urn:microsoft.com/office/officeart/2008/layout/PictureStrips"/>
    <dgm:cxn modelId="{846BC818-ED66-4391-AFEB-AEA585356933}" type="presParOf" srcId="{17BEAEB8-F5AD-4D2A-AC4A-3A7041240BAA}" destId="{0152AEB2-E7A5-4FC5-A948-EA433347E010}" srcOrd="4" destOrd="0" presId="urn:microsoft.com/office/officeart/2008/layout/PictureStrips"/>
    <dgm:cxn modelId="{A4F3D729-2554-4CAF-AE89-414A0365A264}" type="presParOf" srcId="{0152AEB2-E7A5-4FC5-A948-EA433347E010}" destId="{7ED3E13D-88B4-41E3-8014-02FD3546D1C8}" srcOrd="0" destOrd="0" presId="urn:microsoft.com/office/officeart/2008/layout/PictureStrips"/>
    <dgm:cxn modelId="{5491B13F-C01E-4C1F-8E8A-73B0EAC18841}" type="presParOf" srcId="{0152AEB2-E7A5-4FC5-A948-EA433347E010}" destId="{3C85D386-EA4E-4E12-9B9E-278D50FC04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541F9721-9860-4CFA-9FD3-CE5601FF19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B38C6F-5447-42F3-88FC-C6296D8D1F69}" type="parTrans" cxnId="{F6895921-C5F4-41F2-8276-E5FD7D10B5BB}">
      <dgm:prSet/>
      <dgm:spPr/>
      <dgm:t>
        <a:bodyPr/>
        <a:lstStyle/>
        <a:p>
          <a:endParaRPr lang="ru-RU"/>
        </a:p>
      </dgm:t>
    </dgm:pt>
    <dgm:pt modelId="{6CF7C84F-2ED3-4671-8350-D9602C65C69A}" type="sibTrans" cxnId="{F6895921-C5F4-41F2-8276-E5FD7D10B5BB}">
      <dgm:prSet/>
      <dgm:spPr/>
      <dgm:t>
        <a:bodyPr/>
        <a:lstStyle/>
        <a:p>
          <a:endParaRPr lang="ru-RU"/>
        </a:p>
      </dgm:t>
    </dgm:pt>
    <dgm:pt modelId="{FF4B6AE0-A6AB-4DFA-9C48-93BCCDCD87F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D6F986-0BB3-4AC1-A44A-58BB53223B36}" type="parTrans" cxnId="{F263C576-EA38-43BF-94ED-7D10E733AE17}">
      <dgm:prSet/>
      <dgm:spPr/>
      <dgm:t>
        <a:bodyPr/>
        <a:lstStyle/>
        <a:p>
          <a:endParaRPr lang="ru-RU"/>
        </a:p>
      </dgm:t>
    </dgm:pt>
    <dgm:pt modelId="{6A440077-AA8D-46E7-A5B3-58B3A962E402}" type="sibTrans" cxnId="{F263C576-EA38-43BF-94ED-7D10E733AE17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6" custScaleX="224339" custScaleY="33441" custLinFactNeighborX="29170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6" custScaleX="221995" custScaleY="33631" custLinFactNeighborX="28566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6" custScaleX="215859" custScaleY="36091" custLinFactNeighborX="30248" custLinFactNeighborY="-1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6" custScaleX="222280" custScaleY="40050" custLinFactNeighborX="28786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A0E80-D898-4312-9C23-F31780AC20E0}" type="pres">
      <dgm:prSet presAssocID="{C6D1749D-2CAC-4870-B1D0-57E969C4B597}" presName="sp" presStyleCnt="0"/>
      <dgm:spPr/>
    </dgm:pt>
    <dgm:pt modelId="{DAE84CA8-CF3C-4DEB-967B-CA53D4E6BAC4}" type="pres">
      <dgm:prSet presAssocID="{541F9721-9860-4CFA-9FD3-CE5601FF192E}" presName="linNode" presStyleCnt="0"/>
      <dgm:spPr/>
    </dgm:pt>
    <dgm:pt modelId="{44DBA0EB-1F6F-4B5F-A503-8951A8884C02}" type="pres">
      <dgm:prSet presAssocID="{541F9721-9860-4CFA-9FD3-CE5601FF192E}" presName="parentText" presStyleLbl="node1" presStyleIdx="4" presStyleCnt="6" custScaleX="212643" custScaleY="48214" custLinFactNeighborX="18506" custLinFactNeighborY="-12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5D1B1-B670-4D96-A028-B925507127B8}" type="pres">
      <dgm:prSet presAssocID="{6CF7C84F-2ED3-4671-8350-D9602C65C69A}" presName="sp" presStyleCnt="0"/>
      <dgm:spPr/>
    </dgm:pt>
    <dgm:pt modelId="{0BFBC40C-00B5-4AEE-8B93-BD2E7E426A21}" type="pres">
      <dgm:prSet presAssocID="{FF4B6AE0-A6AB-4DFA-9C48-93BCCDCD87F8}" presName="linNode" presStyleCnt="0"/>
      <dgm:spPr/>
    </dgm:pt>
    <dgm:pt modelId="{F41DA446-C748-45E8-BAF7-BE984381435F}" type="pres">
      <dgm:prSet presAssocID="{FF4B6AE0-A6AB-4DFA-9C48-93BCCDCD87F8}" presName="parentText" presStyleLbl="node1" presStyleIdx="5" presStyleCnt="6" custScaleX="219683" custScaleY="51111" custLinFactNeighborX="29048" custLinFactNeighborY="31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3F1C6075-92B6-49A0-AD67-E481583448C9}" type="presOf" srcId="{541F9721-9860-4CFA-9FD3-CE5601FF192E}" destId="{44DBA0EB-1F6F-4B5F-A503-8951A8884C02}" srcOrd="0" destOrd="0" presId="urn:microsoft.com/office/officeart/2005/8/layout/vList5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F6895921-C5F4-41F2-8276-E5FD7D10B5BB}" srcId="{FB87BE54-C644-49AA-921E-284DA5D781FC}" destId="{541F9721-9860-4CFA-9FD3-CE5601FF192E}" srcOrd="4" destOrd="0" parTransId="{6DB38C6F-5447-42F3-88FC-C6296D8D1F69}" sibTransId="{6CF7C84F-2ED3-4671-8350-D9602C65C69A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1A7A9D97-65FD-459F-B8CD-4B18DCD4506E}" type="presOf" srcId="{FF4B6AE0-A6AB-4DFA-9C48-93BCCDCD87F8}" destId="{F41DA446-C748-45E8-BAF7-BE984381435F}" srcOrd="0" destOrd="0" presId="urn:microsoft.com/office/officeart/2005/8/layout/vList5"/>
    <dgm:cxn modelId="{F263C576-EA38-43BF-94ED-7D10E733AE17}" srcId="{FB87BE54-C644-49AA-921E-284DA5D781FC}" destId="{FF4B6AE0-A6AB-4DFA-9C48-93BCCDCD87F8}" srcOrd="5" destOrd="0" parTransId="{96D6F986-0BB3-4AC1-A44A-58BB53223B36}" sibTransId="{6A440077-AA8D-46E7-A5B3-58B3A962E402}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  <dgm:cxn modelId="{21CACC9A-5454-4C16-83D4-D5C5364CA308}" type="presParOf" srcId="{DAB0C468-840F-4D90-9384-4161C4F9DC3A}" destId="{1CFA0E80-D898-4312-9C23-F31780AC20E0}" srcOrd="7" destOrd="0" presId="urn:microsoft.com/office/officeart/2005/8/layout/vList5"/>
    <dgm:cxn modelId="{82621EF9-98DC-4260-B366-235D687B4330}" type="presParOf" srcId="{DAB0C468-840F-4D90-9384-4161C4F9DC3A}" destId="{DAE84CA8-CF3C-4DEB-967B-CA53D4E6BAC4}" srcOrd="8" destOrd="0" presId="urn:microsoft.com/office/officeart/2005/8/layout/vList5"/>
    <dgm:cxn modelId="{63A60A72-B203-4472-A569-17B12CB3AAF5}" type="presParOf" srcId="{DAE84CA8-CF3C-4DEB-967B-CA53D4E6BAC4}" destId="{44DBA0EB-1F6F-4B5F-A503-8951A8884C02}" srcOrd="0" destOrd="0" presId="urn:microsoft.com/office/officeart/2005/8/layout/vList5"/>
    <dgm:cxn modelId="{55FCE5C7-8A0E-496C-9AA2-63940A20F7E2}" type="presParOf" srcId="{DAB0C468-840F-4D90-9384-4161C4F9DC3A}" destId="{9395D1B1-B670-4D96-A028-B925507127B8}" srcOrd="9" destOrd="0" presId="urn:microsoft.com/office/officeart/2005/8/layout/vList5"/>
    <dgm:cxn modelId="{2245D821-5366-4EE8-AE17-C221E9C36A43}" type="presParOf" srcId="{DAB0C468-840F-4D90-9384-4161C4F9DC3A}" destId="{0BFBC40C-00B5-4AEE-8B93-BD2E7E426A21}" srcOrd="10" destOrd="0" presId="urn:microsoft.com/office/officeart/2005/8/layout/vList5"/>
    <dgm:cxn modelId="{C1CEA603-0C0F-4F40-944F-0C40A69245FA}" type="presParOf" srcId="{0BFBC40C-00B5-4AEE-8B93-BD2E7E426A21}" destId="{F41DA446-C748-45E8-BAF7-BE984381435F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6BD09C1E-A63B-4240-A608-EF4221FCB0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52C6D-FDBE-465B-ACBA-E2ED1312F764}" type="parTrans" cxnId="{E2043866-DAA9-49E8-9015-899F482795E3}">
      <dgm:prSet/>
      <dgm:spPr/>
      <dgm:t>
        <a:bodyPr/>
        <a:lstStyle/>
        <a:p>
          <a:endParaRPr lang="ru-RU"/>
        </a:p>
      </dgm:t>
    </dgm:pt>
    <dgm:pt modelId="{49A4C3E7-096E-4595-8DC6-6609206A4437}" type="sibTrans" cxnId="{E2043866-DAA9-49E8-9015-899F482795E3}">
      <dgm:prSet/>
      <dgm:spPr/>
      <dgm:t>
        <a:bodyPr/>
        <a:lstStyle/>
        <a:p>
          <a:endParaRPr lang="ru-RU"/>
        </a:p>
      </dgm:t>
    </dgm:pt>
    <dgm:pt modelId="{4D1DC0C5-5F1A-466B-9BDF-804198AFC21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DE4D0-4800-44B5-8093-4C1326FC2D1F}" type="parTrans" cxnId="{7098F0D0-3CC1-445D-80F0-2FA58E783C79}">
      <dgm:prSet/>
      <dgm:spPr/>
      <dgm:t>
        <a:bodyPr/>
        <a:lstStyle/>
        <a:p>
          <a:endParaRPr lang="ru-RU"/>
        </a:p>
      </dgm:t>
    </dgm:pt>
    <dgm:pt modelId="{559557EB-D3DC-411F-B0A6-86165689D175}" type="sibTrans" cxnId="{7098F0D0-3CC1-445D-80F0-2FA58E783C79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0" presStyleCnt="3" custScaleY="8099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0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1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1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689CF-5B06-4D1F-B59D-010C7F7E6BFC}" type="pres">
      <dgm:prSet presAssocID="{6701EF49-13A6-4FA6-893D-35BF832FF356}" presName="vSp" presStyleCnt="0"/>
      <dgm:spPr/>
    </dgm:pt>
    <dgm:pt modelId="{C6AA5D3A-32C6-47FA-A958-5C52A801B342}" type="pres">
      <dgm:prSet presAssocID="{6BD09C1E-A63B-4240-A608-EF4221FCB02E}" presName="horFlow" presStyleCnt="0"/>
      <dgm:spPr/>
    </dgm:pt>
    <dgm:pt modelId="{52B7B7A1-237C-4C9D-9177-3A4F85C269CD}" type="pres">
      <dgm:prSet presAssocID="{6BD09C1E-A63B-4240-A608-EF4221FCB02E}" presName="bigChev" presStyleLbl="node1" presStyleIdx="2" presStyleCnt="3" custScaleY="78646"/>
      <dgm:spPr/>
      <dgm:t>
        <a:bodyPr/>
        <a:lstStyle/>
        <a:p>
          <a:endParaRPr lang="ru-RU"/>
        </a:p>
      </dgm:t>
    </dgm:pt>
    <dgm:pt modelId="{CB111F1A-046E-4235-9CA2-FA348B3381C6}" type="pres">
      <dgm:prSet presAssocID="{1A3DE4D0-4800-44B5-8093-4C1326FC2D1F}" presName="parTrans" presStyleCnt="0"/>
      <dgm:spPr/>
    </dgm:pt>
    <dgm:pt modelId="{4A76E20F-67F5-4215-8DBB-29D7090AF1F4}" type="pres">
      <dgm:prSet presAssocID="{4D1DC0C5-5F1A-466B-9BDF-804198AFC215}" presName="node" presStyleLbl="alignAccFollowNode1" presStyleIdx="2" presStyleCnt="3" custScaleX="197049" custLinFactNeighborX="55196" custLinFactNeighborY="-1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9F5F1CFD-D68E-4F6D-BCB0-3FF029A930AE}" type="presOf" srcId="{6BD09C1E-A63B-4240-A608-EF4221FCB02E}" destId="{52B7B7A1-237C-4C9D-9177-3A4F85C269CD}" srcOrd="0" destOrd="0" presId="urn:microsoft.com/office/officeart/2005/8/layout/lProcess3"/>
    <dgm:cxn modelId="{C10857B8-6758-4A1E-8750-DA87C791251C}" type="presOf" srcId="{4D1DC0C5-5F1A-466B-9BDF-804198AFC215}" destId="{4A76E20F-67F5-4215-8DBB-29D7090AF1F4}" srcOrd="0" destOrd="0" presId="urn:microsoft.com/office/officeart/2005/8/layout/lProcess3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0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1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7098F0D0-3CC1-445D-80F0-2FA58E783C79}" srcId="{6BD09C1E-A63B-4240-A608-EF4221FCB02E}" destId="{4D1DC0C5-5F1A-466B-9BDF-804198AFC215}" srcOrd="0" destOrd="0" parTransId="{1A3DE4D0-4800-44B5-8093-4C1326FC2D1F}" sibTransId="{559557EB-D3DC-411F-B0A6-86165689D175}"/>
    <dgm:cxn modelId="{E2043866-DAA9-49E8-9015-899F482795E3}" srcId="{3D3B589C-F15B-40C2-BA0C-2D826816CEDD}" destId="{6BD09C1E-A63B-4240-A608-EF4221FCB02E}" srcOrd="2" destOrd="0" parTransId="{07F52C6D-FDBE-465B-ACBA-E2ED1312F764}" sibTransId="{49A4C3E7-096E-4595-8DC6-6609206A4437}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EC818F92-B764-4E95-9B5F-AD6DD6CD97B7}" type="presParOf" srcId="{308B3E65-5910-46D0-8995-BC147BDECD85}" destId="{6738CD6E-D1E4-4694-98A1-99CFC4655214}" srcOrd="0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1" destOrd="0" presId="urn:microsoft.com/office/officeart/2005/8/layout/lProcess3"/>
    <dgm:cxn modelId="{F0892E62-3F1B-4934-ACA0-D89349DA8E1E}" type="presParOf" srcId="{308B3E65-5910-46D0-8995-BC147BDECD85}" destId="{9AE61CDB-FE5A-468C-8B47-22D7C8F3BB14}" srcOrd="2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  <dgm:cxn modelId="{73048876-448A-4BD7-ADF8-8B8F2D61E06F}" type="presParOf" srcId="{308B3E65-5910-46D0-8995-BC147BDECD85}" destId="{389689CF-5B06-4D1F-B59D-010C7F7E6BFC}" srcOrd="3" destOrd="0" presId="urn:microsoft.com/office/officeart/2005/8/layout/lProcess3"/>
    <dgm:cxn modelId="{E173B998-1524-4A79-940B-DF965F8DEB6A}" type="presParOf" srcId="{308B3E65-5910-46D0-8995-BC147BDECD85}" destId="{C6AA5D3A-32C6-47FA-A958-5C52A801B342}" srcOrd="4" destOrd="0" presId="urn:microsoft.com/office/officeart/2005/8/layout/lProcess3"/>
    <dgm:cxn modelId="{17B3BD32-80A0-429D-85F8-B7DBC18BF2C3}" type="presParOf" srcId="{C6AA5D3A-32C6-47FA-A958-5C52A801B342}" destId="{52B7B7A1-237C-4C9D-9177-3A4F85C269CD}" srcOrd="0" destOrd="0" presId="urn:microsoft.com/office/officeart/2005/8/layout/lProcess3"/>
    <dgm:cxn modelId="{196E3BDD-25AE-49A4-B8C6-F1D6780D2AE5}" type="presParOf" srcId="{C6AA5D3A-32C6-47FA-A958-5C52A801B342}" destId="{CB111F1A-046E-4235-9CA2-FA348B3381C6}" srcOrd="1" destOrd="0" presId="urn:microsoft.com/office/officeart/2005/8/layout/lProcess3"/>
    <dgm:cxn modelId="{D9A281F8-EFCF-49B8-B13A-360F56EA559F}" type="presParOf" srcId="{C6AA5D3A-32C6-47FA-A958-5C52A801B342}" destId="{4A76E20F-67F5-4215-8DBB-29D7090AF1F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59,38 %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FF3EF9D8-5544-48C6-97F9-D38466D24577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37A8E-91B3-48E1-B2CF-6490974174EF}" type="parTrans" cxnId="{DB90C8D2-9C23-4FE5-B439-1D5A8321C792}">
      <dgm:prSet/>
      <dgm:spPr/>
      <dgm:t>
        <a:bodyPr/>
        <a:lstStyle/>
        <a:p>
          <a:endParaRPr lang="ru-RU"/>
        </a:p>
      </dgm:t>
    </dgm:pt>
    <dgm:pt modelId="{F2E5BF99-5C61-46E1-BF85-21C51690ED4F}" type="sibTrans" cxnId="{DB90C8D2-9C23-4FE5-B439-1D5A8321C792}">
      <dgm:prSet/>
      <dgm:spPr/>
      <dgm:t>
        <a:bodyPr/>
        <a:lstStyle/>
        <a:p>
          <a:endParaRPr lang="ru-RU"/>
        </a:p>
      </dgm:t>
    </dgm:pt>
    <dgm:pt modelId="{4545C715-21A8-4B42-AB98-77E6E762783E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2C701-D510-4EB5-927B-A6E5113690BD}" type="parTrans" cxnId="{E0886ACA-D92E-4FD4-9B50-C1B2B9E68C9C}">
      <dgm:prSet/>
      <dgm:spPr/>
      <dgm:t>
        <a:bodyPr/>
        <a:lstStyle/>
        <a:p>
          <a:endParaRPr lang="ru-RU"/>
        </a:p>
      </dgm:t>
    </dgm:pt>
    <dgm:pt modelId="{B125957F-B9C7-4C4E-B3DD-C0EA98873920}" type="sibTrans" cxnId="{E0886ACA-D92E-4FD4-9B50-C1B2B9E68C9C}">
      <dgm:prSet/>
      <dgm:spPr/>
      <dgm:t>
        <a:bodyPr/>
        <a:lstStyle/>
        <a:p>
          <a:endParaRPr lang="ru-RU"/>
        </a:p>
      </dgm:t>
    </dgm:pt>
    <dgm:pt modelId="{A58BAFD9-27D6-421A-BF59-F9C6D4CBB301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EF77E-CA6F-4C86-A185-486A09BBFB81}" type="parTrans" cxnId="{C74AABE1-DBB4-44B7-A45A-DEB42DD73FB2}">
      <dgm:prSet/>
      <dgm:spPr/>
      <dgm:t>
        <a:bodyPr/>
        <a:lstStyle/>
        <a:p>
          <a:endParaRPr lang="ru-RU"/>
        </a:p>
      </dgm:t>
    </dgm:pt>
    <dgm:pt modelId="{6B0E3219-4C0D-41EF-B32F-43D739D0D23E}" type="sibTrans" cxnId="{C74AABE1-DBB4-44B7-A45A-DEB42DD73FB2}">
      <dgm:prSet/>
      <dgm:spPr/>
      <dgm:t>
        <a:bodyPr/>
        <a:lstStyle/>
        <a:p>
          <a:endParaRPr lang="ru-RU"/>
        </a:p>
      </dgm:t>
    </dgm:pt>
    <dgm:pt modelId="{F8CE16FE-F6A3-4321-B5E0-452C249C680A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5BDCE-06AE-44F0-8C13-CA5A77D9CF7E}" type="parTrans" cxnId="{FF734FD6-C4C2-45E5-A678-199229F87168}">
      <dgm:prSet/>
      <dgm:spPr/>
      <dgm:t>
        <a:bodyPr/>
        <a:lstStyle/>
        <a:p>
          <a:endParaRPr lang="ru-RU"/>
        </a:p>
      </dgm:t>
    </dgm:pt>
    <dgm:pt modelId="{839BA2EB-3E66-4AF4-805F-8FCAB036329E}" type="sibTrans" cxnId="{FF734FD6-C4C2-45E5-A678-199229F87168}">
      <dgm:prSet/>
      <dgm:spPr/>
      <dgm:t>
        <a:bodyPr/>
        <a:lstStyle/>
        <a:p>
          <a:endParaRPr lang="ru-RU"/>
        </a:p>
      </dgm:t>
    </dgm:pt>
    <dgm:pt modelId="{94A94E4C-DB39-4D75-B982-9EA2826E306C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4DA39-3B38-4196-AE59-AFD9C8F5E93F}" type="parTrans" cxnId="{ADF1C107-1C07-4BEC-B772-99B27F9B1210}">
      <dgm:prSet/>
      <dgm:spPr/>
      <dgm:t>
        <a:bodyPr/>
        <a:lstStyle/>
        <a:p>
          <a:endParaRPr lang="ru-RU"/>
        </a:p>
      </dgm:t>
    </dgm:pt>
    <dgm:pt modelId="{A389B05C-6156-4606-97DB-E2FE90976D6E}" type="sibTrans" cxnId="{ADF1C107-1C07-4BEC-B772-99B27F9B1210}">
      <dgm:prSet/>
      <dgm:spPr/>
      <dgm:t>
        <a:bodyPr/>
        <a:lstStyle/>
        <a:p>
          <a:endParaRPr lang="ru-RU"/>
        </a:p>
      </dgm:t>
    </dgm:pt>
    <dgm:pt modelId="{0C52AEF5-E79A-4EB5-BA19-6368855E83C5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F1661-35A8-4FDA-AB32-2C4D9AE752DA}" type="parTrans" cxnId="{48612C32-F47D-4A14-9276-39BA1172A383}">
      <dgm:prSet/>
      <dgm:spPr/>
      <dgm:t>
        <a:bodyPr/>
        <a:lstStyle/>
        <a:p>
          <a:endParaRPr lang="ru-RU"/>
        </a:p>
      </dgm:t>
    </dgm:pt>
    <dgm:pt modelId="{F07638FC-69A5-4D5E-8C89-2E75B4B763C8}" type="sibTrans" cxnId="{48612C32-F47D-4A14-9276-39BA1172A38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 custScaleX="114424" custLinFactNeighborX="7754" custLinFactNeighborY="6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6731" custLinFactNeighborY="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7756" custLinFactNeighborY="3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 custLinFactNeighborX="6808" custLinFactNeighborY="4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 custLinFactNeighborX="5446" custLinFactNeighborY="6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14626" custLinFactNeighborY="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734FD6-C4C2-45E5-A678-199229F87168}" srcId="{A8843B65-7A62-43A9-9A31-86C700ACAAE4}" destId="{F8CE16FE-F6A3-4321-B5E0-452C249C680A}" srcOrd="1" destOrd="0" parTransId="{DF95BDCE-06AE-44F0-8C13-CA5A77D9CF7E}" sibTransId="{839BA2EB-3E66-4AF4-805F-8FCAB036329E}"/>
    <dgm:cxn modelId="{ADF1C107-1C07-4BEC-B772-99B27F9B1210}" srcId="{A8843B65-7A62-43A9-9A31-86C700ACAAE4}" destId="{94A94E4C-DB39-4D75-B982-9EA2826E306C}" srcOrd="2" destOrd="0" parTransId="{0294DA39-3B38-4196-AE59-AFD9C8F5E93F}" sibTransId="{A389B05C-6156-4606-97DB-E2FE90976D6E}"/>
    <dgm:cxn modelId="{D5C42D26-893C-4085-998D-27F6DCF6F4BA}" type="presOf" srcId="{F8CE16FE-F6A3-4321-B5E0-452C249C680A}" destId="{82D9E354-C625-475B-AFE4-1B99616DE875}" srcOrd="0" destOrd="1" presId="urn:microsoft.com/office/officeart/2005/8/layout/chevron1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2D5A5C96-C5C1-45AF-AEAA-82ED71C16E82}" type="presOf" srcId="{4545C715-21A8-4B42-AB98-77E6E762783E}" destId="{66D116F9-A110-4786-9268-0D1B7C4A9ABB}" srcOrd="0" destOrd="2" presId="urn:microsoft.com/office/officeart/2005/8/layout/chevron1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48612C32-F47D-4A14-9276-39BA1172A383}" srcId="{A8843B65-7A62-43A9-9A31-86C700ACAAE4}" destId="{0C52AEF5-E79A-4EB5-BA19-6368855E83C5}" srcOrd="3" destOrd="0" parTransId="{957F1661-35A8-4FDA-AB32-2C4D9AE752DA}" sibTransId="{F07638FC-69A5-4D5E-8C89-2E75B4B763C8}"/>
    <dgm:cxn modelId="{D351C981-8E06-4932-9FD6-C1A0C9758067}" type="presOf" srcId="{94A94E4C-DB39-4D75-B982-9EA2826E306C}" destId="{82D9E354-C625-475B-AFE4-1B99616DE875}" srcOrd="0" destOrd="2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E0886ACA-D92E-4FD4-9B50-C1B2B9E68C9C}" srcId="{408EE282-943F-45EE-9DFB-F12E6F4F16B9}" destId="{4545C715-21A8-4B42-AB98-77E6E762783E}" srcOrd="2" destOrd="0" parTransId="{D732C701-D510-4EB5-927B-A6E5113690BD}" sibTransId="{B125957F-B9C7-4C4E-B3DD-C0EA98873920}"/>
    <dgm:cxn modelId="{C3A69CB8-DF15-430E-8268-13A8BBB8DE2D}" type="presOf" srcId="{A58BAFD9-27D6-421A-BF59-F9C6D4CBB301}" destId="{66D116F9-A110-4786-9268-0D1B7C4A9ABB}" srcOrd="0" destOrd="3" presId="urn:microsoft.com/office/officeart/2005/8/layout/chevron1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748BF47A-F2F1-447B-8C71-79466051F8C7}" type="presOf" srcId="{FF3EF9D8-5544-48C6-97F9-D38466D24577}" destId="{66D116F9-A110-4786-9268-0D1B7C4A9ABB}" srcOrd="0" destOrd="1" presId="urn:microsoft.com/office/officeart/2005/8/layout/chevron1"/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C74AABE1-DBB4-44B7-A45A-DEB42DD73FB2}" srcId="{408EE282-943F-45EE-9DFB-F12E6F4F16B9}" destId="{A58BAFD9-27D6-421A-BF59-F9C6D4CBB301}" srcOrd="3" destOrd="0" parTransId="{2A1EF77E-CA6F-4C86-A185-486A09BBFB81}" sibTransId="{6B0E3219-4C0D-41EF-B32F-43D739D0D23E}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34EDBC96-FF42-4395-8F1C-316FF919F8ED}" type="presOf" srcId="{0C52AEF5-E79A-4EB5-BA19-6368855E83C5}" destId="{82D9E354-C625-475B-AFE4-1B99616DE875}" srcOrd="0" destOrd="3" presId="urn:microsoft.com/office/officeart/2005/8/layout/chevron1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DB90C8D2-9C23-4FE5-B439-1D5A8321C792}" srcId="{408EE282-943F-45EE-9DFB-F12E6F4F16B9}" destId="{FF3EF9D8-5544-48C6-97F9-D38466D24577}" srcOrd="1" destOrd="0" parTransId="{DE137A8E-91B3-48E1-B2CF-6490974174EF}" sibTransId="{F2E5BF99-5C61-46E1-BF85-21C51690ED4F}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1 830,5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 custScaleX="105613" custLinFactNeighborX="-7975" custLinFactNeighborY="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9 052,0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3 569,6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68 634,3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   22 ,6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100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320,0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10 408,1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59,6 %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4 383,5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(100 %)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E7F3FA-67CB-4C8D-A6E7-64C39FBFE7E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Жилищное хозяйство 79,6 тыс. руб.  100 %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F8BB4F-006A-4167-AF5B-3F3C91FE7511}" type="parTrans" cxnId="{09D4F675-7F2C-4DF8-8703-6F170BF42A24}">
      <dgm:prSet/>
      <dgm:spPr/>
      <dgm:t>
        <a:bodyPr/>
        <a:lstStyle/>
        <a:p>
          <a:endParaRPr lang="ru-RU"/>
        </a:p>
      </dgm:t>
    </dgm:pt>
    <dgm:pt modelId="{6C46BBB7-DB26-40E0-B7B8-B536BFECC470}" type="sibTrans" cxnId="{09D4F675-7F2C-4DF8-8703-6F170BF42A24}">
      <dgm:prSet/>
      <dgm:spPr/>
      <dgm:t>
        <a:bodyPr/>
        <a:lstStyle/>
        <a:p>
          <a:endParaRPr lang="ru-RU"/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F99F0D-3E1D-4BAE-829D-215F464E6681}" type="pres">
      <dgm:prSet presAssocID="{25E7F3FA-67CB-4C8D-A6E7-64C39FBFE7ED}" presName="parentText" presStyleLbl="node1" presStyleIdx="0" presStyleCnt="3" custLinFactY="-9172" custLinFactNeighborX="12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EDF47-8F1D-4570-B271-09C9B90B1D38}" type="pres">
      <dgm:prSet presAssocID="{6C46BBB7-DB26-40E0-B7B8-B536BFECC470}" presName="spacer" presStyleCnt="0"/>
      <dgm:spPr/>
    </dgm:pt>
    <dgm:pt modelId="{3E45B5BB-4394-408E-9FEB-10AA97B69F38}" type="pres">
      <dgm:prSet presAssocID="{7C8F524C-0F78-48FF-90F4-AA45624FD79B}" presName="parentText" presStyleLbl="node1" presStyleIdx="1" presStyleCnt="3" custScaleY="136411" custLinFactY="-4918" custLinFactNeighborX="-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2" presStyleCnt="3" custScaleY="101687" custLinFactNeighborX="479" custLinFactNeighborY="-71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2" destOrd="0" parTransId="{4728A196-4FE8-4854-96AA-B3CFDAAE38B5}" sibTransId="{20001977-A755-4500-8917-CF1E4382CFA9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09D4F675-7F2C-4DF8-8703-6F170BF42A24}" srcId="{0F5B877E-9B83-42B6-82CD-16A7CF543F42}" destId="{25E7F3FA-67CB-4C8D-A6E7-64C39FBFE7ED}" srcOrd="0" destOrd="0" parTransId="{09F8BB4F-006A-4167-AF5B-3F3C91FE7511}" sibTransId="{6C46BBB7-DB26-40E0-B7B8-B536BFECC470}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1" destOrd="0" parTransId="{9B2330EE-F298-445F-99B1-28FFC2BF9633}" sibTransId="{FF982BBF-24B9-4871-B541-C98DE672F751}"/>
    <dgm:cxn modelId="{87C4D861-ADC4-47BE-B5FC-F1A783D4337B}" type="presOf" srcId="{25E7F3FA-67CB-4C8D-A6E7-64C39FBFE7ED}" destId="{71F99F0D-3E1D-4BAE-829D-215F464E6681}" srcOrd="0" destOrd="0" presId="urn:microsoft.com/office/officeart/2005/8/layout/vList2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B2A42061-4712-4FE3-86C3-0F0BBCAFEF65}" type="presParOf" srcId="{DD71648D-48FA-40ED-9264-41D41421180D}" destId="{71F99F0D-3E1D-4BAE-829D-215F464E6681}" srcOrd="0" destOrd="0" presId="urn:microsoft.com/office/officeart/2005/8/layout/vList2"/>
    <dgm:cxn modelId="{62AA7805-6C75-435C-933A-74ADDF899AC7}" type="presParOf" srcId="{DD71648D-48FA-40ED-9264-41D41421180D}" destId="{4EFEDF47-8F1D-4570-B271-09C9B90B1D38}" srcOrd="1" destOrd="0" presId="urn:microsoft.com/office/officeart/2005/8/layout/vList2"/>
    <dgm:cxn modelId="{D867ECB2-A2A0-490A-9D3F-4A4F405815C0}" type="presParOf" srcId="{DD71648D-48FA-40ED-9264-41D41421180D}" destId="{3E45B5BB-4394-408E-9FEB-10AA97B69F38}" srcOrd="2" destOrd="0" presId="urn:microsoft.com/office/officeart/2005/8/layout/vList2"/>
    <dgm:cxn modelId="{73FC0A6F-7750-4241-9202-CEA87A059557}" type="presParOf" srcId="{DD71648D-48FA-40ED-9264-41D41421180D}" destId="{7C91A681-5E04-4222-ADC6-034CE192F1A2}" srcOrd="3" destOrd="0" presId="urn:microsoft.com/office/officeart/2005/8/layout/vList2"/>
    <dgm:cxn modelId="{BAF4F28A-17E3-4F58-BE14-F1673E16B698}" type="presParOf" srcId="{DD71648D-48FA-40ED-9264-41D41421180D}" destId="{02AA5948-5AA7-406D-A414-CEF700703D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участка водопровода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район,с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Десятово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Советская  ОБ- 440,3 тыс. руб. МБ-70,4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водозаборной скважины №1/88, в с. </a:t>
          </a:r>
          <a:r>
            <a:rPr lang="ru-RU" sz="1600" b="1" i="0" u="none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 Дзержинского,7а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1 639,1 тыс. руб. - ОБ; 262,2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расположенной по, с Малиновка, ул. Школьная 13,б.    283,3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Томская область 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812,1 тыс. руб. -ОБ; 129,9 тыс. руб.- 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779,9 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5" custScaleY="67415" custLinFactY="-41317" custLinFactNeighborX="5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5" custScaleY="55818" custLinFactY="-21855" custLinFactNeighborX="5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5" custScaleY="68664" custLinFactNeighborX="735" custLinFactNeighborY="-87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5" custScaleY="63185" custLinFactNeighborX="1275" custLinFactNeighborY="-284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5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0" y="593043"/>
          <a:ext cx="1819174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76" y="625719"/>
        <a:ext cx="1753822" cy="1050285"/>
      </dsp:txXfrm>
    </dsp:sp>
    <dsp:sp modelId="{0CA455BC-BDF6-4D13-98F2-0A1DA8509209}">
      <dsp:nvSpPr>
        <dsp:cNvPr id="0" name=""/>
        <dsp:cNvSpPr/>
      </dsp:nvSpPr>
      <dsp:spPr>
        <a:xfrm rot="52457">
          <a:off x="1976451" y="975117"/>
          <a:ext cx="333505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6457" y="1052182"/>
        <a:ext cx="233454" cy="233485"/>
      </dsp:txXfrm>
    </dsp:sp>
    <dsp:sp modelId="{85277698-DE67-483E-B35F-B6904CD80AD5}">
      <dsp:nvSpPr>
        <dsp:cNvPr id="0" name=""/>
        <dsp:cNvSpPr/>
      </dsp:nvSpPr>
      <dsp:spPr>
        <a:xfrm>
          <a:off x="2448356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1032" y="661174"/>
        <a:ext cx="1503767" cy="1050285"/>
      </dsp:txXfrm>
    </dsp:sp>
    <dsp:sp modelId="{7A9E9003-237C-4623-8F08-16393FAFED76}">
      <dsp:nvSpPr>
        <dsp:cNvPr id="0" name=""/>
        <dsp:cNvSpPr/>
      </dsp:nvSpPr>
      <dsp:spPr>
        <a:xfrm>
          <a:off x="4174388" y="991746"/>
          <a:ext cx="332653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74388" y="1069574"/>
        <a:ext cx="232857" cy="233485"/>
      </dsp:txXfrm>
    </dsp:sp>
    <dsp:sp modelId="{F16F3A03-75DF-437D-89DD-18CE8E862AF7}">
      <dsp:nvSpPr>
        <dsp:cNvPr id="0" name=""/>
        <dsp:cNvSpPr/>
      </dsp:nvSpPr>
      <dsp:spPr>
        <a:xfrm>
          <a:off x="4645124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800" y="661174"/>
        <a:ext cx="1503767" cy="10502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657913" y="0"/>
          <a:ext cx="2761958" cy="719583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040" y="35127"/>
        <a:ext cx="2691704" cy="649329"/>
      </dsp:txXfrm>
    </dsp:sp>
    <dsp:sp modelId="{5E6BEC5E-32AF-420A-8A54-AE3AB00669CD}">
      <dsp:nvSpPr>
        <dsp:cNvPr id="0" name=""/>
        <dsp:cNvSpPr/>
      </dsp:nvSpPr>
      <dsp:spPr>
        <a:xfrm>
          <a:off x="686771" y="802734"/>
          <a:ext cx="2733100" cy="723672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098" y="838061"/>
        <a:ext cx="2662446" cy="653018"/>
      </dsp:txXfrm>
    </dsp:sp>
    <dsp:sp modelId="{5EC9994E-3363-461F-9E42-49D4FDC2796D}">
      <dsp:nvSpPr>
        <dsp:cNvPr id="0" name=""/>
        <dsp:cNvSpPr/>
      </dsp:nvSpPr>
      <dsp:spPr>
        <a:xfrm>
          <a:off x="762315" y="1630338"/>
          <a:ext cx="2657556" cy="7766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226" y="1668249"/>
        <a:ext cx="2581734" cy="700784"/>
      </dsp:txXfrm>
    </dsp:sp>
    <dsp:sp modelId="{BAA8CE4B-01F4-4B60-80CF-CEFADD95DC5C}">
      <dsp:nvSpPr>
        <dsp:cNvPr id="0" name=""/>
        <dsp:cNvSpPr/>
      </dsp:nvSpPr>
      <dsp:spPr>
        <a:xfrm>
          <a:off x="683263" y="2490714"/>
          <a:ext cx="2736608" cy="86179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332" y="2532783"/>
        <a:ext cx="2652470" cy="777658"/>
      </dsp:txXfrm>
    </dsp:sp>
    <dsp:sp modelId="{44DBA0EB-1F6F-4B5F-A503-8951A8884C02}">
      <dsp:nvSpPr>
        <dsp:cNvPr id="0" name=""/>
        <dsp:cNvSpPr/>
      </dsp:nvSpPr>
      <dsp:spPr>
        <a:xfrm>
          <a:off x="700789" y="3487364"/>
          <a:ext cx="2617962" cy="1037469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434" y="3538009"/>
        <a:ext cx="2516672" cy="936179"/>
      </dsp:txXfrm>
    </dsp:sp>
    <dsp:sp modelId="{F41DA446-C748-45E8-BAF7-BE984381435F}">
      <dsp:nvSpPr>
        <dsp:cNvPr id="0" name=""/>
        <dsp:cNvSpPr/>
      </dsp:nvSpPr>
      <dsp:spPr>
        <a:xfrm>
          <a:off x="715236" y="4660832"/>
          <a:ext cx="2704635" cy="109980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924" y="4714520"/>
        <a:ext cx="2597259" cy="992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BB3BE-F625-4B23-958C-CBF0A11E6D12}">
      <dsp:nvSpPr>
        <dsp:cNvPr id="0" name=""/>
        <dsp:cNvSpPr/>
      </dsp:nvSpPr>
      <dsp:spPr>
        <a:xfrm>
          <a:off x="3088" y="148655"/>
          <a:ext cx="1984720" cy="642993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585" y="148655"/>
        <a:ext cx="1341727" cy="642993"/>
      </dsp:txXfrm>
    </dsp:sp>
    <dsp:sp modelId="{2DE080EE-F80D-4228-A6C6-40FF27B97B14}">
      <dsp:nvSpPr>
        <dsp:cNvPr id="0" name=""/>
        <dsp:cNvSpPr/>
      </dsp:nvSpPr>
      <dsp:spPr>
        <a:xfrm>
          <a:off x="1729795" y="140688"/>
          <a:ext cx="3451691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40688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978240"/>
          <a:ext cx="3413160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54233" cy="658927"/>
      </dsp:txXfrm>
    </dsp:sp>
    <dsp:sp modelId="{52B7B7A1-237C-4C9D-9177-3A4F85C269CD}">
      <dsp:nvSpPr>
        <dsp:cNvPr id="0" name=""/>
        <dsp:cNvSpPr/>
      </dsp:nvSpPr>
      <dsp:spPr>
        <a:xfrm>
          <a:off x="3088" y="1833075"/>
          <a:ext cx="1984720" cy="624361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69" y="1833075"/>
        <a:ext cx="1360359" cy="624361"/>
      </dsp:txXfrm>
    </dsp:sp>
    <dsp:sp modelId="{4A76E20F-67F5-4215-8DBB-29D7090AF1F4}">
      <dsp:nvSpPr>
        <dsp:cNvPr id="0" name=""/>
        <dsp:cNvSpPr/>
      </dsp:nvSpPr>
      <dsp:spPr>
        <a:xfrm>
          <a:off x="1872208" y="1741887"/>
          <a:ext cx="3246023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1672" y="1741887"/>
        <a:ext cx="2587096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05.07.2022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05.07.2022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05.07.2022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05.07.2022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  <p:sldLayoutId id="2147486390" r:id="rId4"/>
    <p:sldLayoutId id="2147486391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6.jpe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DD\Desktop\Бюджет для граждан\ФОТО на новый САЙТ\DSC0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"/>
            <a:ext cx="916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33246"/>
            <a:ext cx="91664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Кожевниковского района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Решения Думы 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16.06.2022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  <a:p>
            <a:pPr marL="0" indent="0" algn="ctr">
              <a:buNone/>
              <a:defRPr/>
            </a:pPr>
            <a:r>
              <a:rPr lang="ru-RU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«Бюджет для граждан»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исполняющая обязанности </a:t>
            </a:r>
          </a:p>
          <a:p>
            <a:pPr marL="0" indent="0" algn="r"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r"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Владимировна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Скаридова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Патентная система налогообложения | Виды деятельности ПСН для 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75358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Информационное сообдение для плательщиков единого сельскохозяйственного  налога (ЕСХН) Вятские Полян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4" b="15964"/>
          <a:stretch/>
        </p:blipFill>
        <p:spPr bwMode="auto">
          <a:xfrm>
            <a:off x="307975" y="692696"/>
            <a:ext cx="2447768" cy="144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260,1 т. р. ,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 патентов.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 было 27 плательщика, имеющих патент.                     Рост поступлений в бюджет  за три года 2 364,4  т. руб., это связано с отменой с 01 01 2021 г. ЕНВД (переход плательщиков на новый тип налогообложения)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365,5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т. р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ПС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ПС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ПС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" y="2492896"/>
            <a:ext cx="2578644" cy="31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08856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 (+;-)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4 462,61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12 086,9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+2 396,6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+3 882,8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-352,4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1 267,0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+621,2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87861722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5435" y="3212976"/>
            <a:ext cx="1926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2021 год составило  92,5 % Увеличение поступлений на</a:t>
            </a:r>
          </a:p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5 990  тыс. руб. относительно 2020 года за счет  доходов от платных услуг и компенсаций затрат государства</a:t>
            </a:r>
            <a:endParaRPr lang="ru-RU" sz="14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099422"/>
            <a:ext cx="2088232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т. руб.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4 462,6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542,0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931,5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" y="2168991"/>
            <a:ext cx="2710518" cy="1824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311853"/>
            <a:ext cx="208823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295,6 т. руб..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2843809" y="2733611"/>
            <a:ext cx="21778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2077684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12 086,9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9" y="485843"/>
            <a:ext cx="6162094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843809" y="4149080"/>
            <a:ext cx="221094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т.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054758" y="4149080"/>
            <a:ext cx="193535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5 318,36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843809" y="5666691"/>
            <a:ext cx="2269097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054758" y="5680755"/>
            <a:ext cx="194722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1 267,0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еньги. Челябинск, взятка, зарплата, кредит, покупка, долг, капитал, пачка денег, коррупция, купюра, экономика, ипотека, рубли, вклады, банкнота, капиталовложения, инвестиции, деньги, наличные, курс рубля, подкуп, задолженность, нал, черный нал, вклад, первый взно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2"/>
          <a:stretch/>
        </p:blipFill>
        <p:spPr bwMode="auto">
          <a:xfrm>
            <a:off x="16159" y="738967"/>
            <a:ext cx="2520281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2021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7" y="2112234"/>
            <a:ext cx="3960441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1 515,7 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1 515,7 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01281"/>
            <a:ext cx="3863215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44 068,2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Исполнено  39 792,6 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90,3 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715508" y="833388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1936184" y="836098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733" y="5013176"/>
            <a:ext cx="8496944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25 программ на   45 584,0 т. 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исполнение по программам  составило 41 308,4 т .руб.,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90,6 %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45 583,9; факт 41 308,4, или 90,6%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3665"/>
              </p:ext>
            </p:extLst>
          </p:nvPr>
        </p:nvGraphicFramePr>
        <p:xfrm>
          <a:off x="135552" y="980959"/>
          <a:ext cx="8933957" cy="56341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31992"/>
                <a:gridCol w="5040560"/>
                <a:gridCol w="1296144"/>
                <a:gridCol w="1242209"/>
                <a:gridCol w="1023052"/>
              </a:tblGrid>
              <a:tr h="695797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6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"Создание условий для устойчивого экономического развития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2 721,8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2 370,7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87,1%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22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Томской области на 2017-2020 годы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на период до 2025 года»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"Комплексное развитие сельских территорий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районе"на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1 138,5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1 137,6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99,9%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образования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10 315,0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10 179,2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98,7%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годы».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культуры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576" y="0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81095"/>
              </p:ext>
            </p:extLst>
          </p:nvPr>
        </p:nvGraphicFramePr>
        <p:xfrm>
          <a:off x="57576" y="707886"/>
          <a:ext cx="9036496" cy="599022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07688"/>
                <a:gridCol w="5130872"/>
                <a:gridCol w="1056853"/>
                <a:gridCol w="1206290"/>
                <a:gridCol w="1034793"/>
              </a:tblGrid>
              <a:tr h="36957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33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молодежной политики, физической культуры и спорта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909,5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907,2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99,8%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94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"Повышение общественной безопасности в Кожевниковском районе на 2019-2023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33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 Непрерывное экологическое образование и просвещение населения Кожевниковского района на 2021-2026 годы."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"Эффективное управление муниципальными финансами Кожевниковского района на 2021-2026годы"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разграничена«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89638"/>
              </p:ext>
            </p:extLst>
          </p:nvPr>
        </p:nvGraphicFramePr>
        <p:xfrm>
          <a:off x="30531" y="908720"/>
          <a:ext cx="9144000" cy="55720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9832"/>
                <a:gridCol w="4830872"/>
                <a:gridCol w="1395549"/>
                <a:gridCol w="1175199"/>
                <a:gridCol w="1242548"/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"Автоматизированный учет муниципального имущества"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78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033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91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115,3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66,2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57,4%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7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2016-2023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8 042,0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6 543,3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81,4%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(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86783"/>
              </p:ext>
            </p:extLst>
          </p:nvPr>
        </p:nvGraphicFramePr>
        <p:xfrm>
          <a:off x="30531" y="836712"/>
          <a:ext cx="8933957" cy="586112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4973"/>
                <a:gridCol w="5054608"/>
                <a:gridCol w="1200880"/>
                <a:gridCol w="1219933"/>
                <a:gridCol w="963563"/>
              </a:tblGrid>
              <a:tr h="61992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08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«Поддержка специалистов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района» на период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2021-2026годы»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265,1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96,4%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2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09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муниципальной службы, информационного общества и открытости в муниципальном образовании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 на 2021-2026 годы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"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4 084,5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4 083,7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86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"Кожевниковский район" на 2021-2025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61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"Организация отдыха и оздоровления детей и подростков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14526"/>
              </p:ext>
            </p:extLst>
          </p:nvPr>
        </p:nvGraphicFramePr>
        <p:xfrm>
          <a:off x="135553" y="1052736"/>
          <a:ext cx="8933956" cy="547260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3"/>
                <a:gridCol w="1411792"/>
                <a:gridCol w="1023051"/>
              </a:tblGrid>
              <a:tr h="82663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461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«Обеспечение доступного жилья и улучшения качества жилищных условий населения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коммунальной инфраструктуры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период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5 501,6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3 275,1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59,5%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21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"Доступная среда для инвалидов»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5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"Формирование современной городской среды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2018-2024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900 493,0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905 290, 8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- 7 300, 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926 088, 9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25 595, 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60735" y="1316698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01.01.2022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к плану получено дополнительно 812, 6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2021год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44 483 рублей.  Всего жителей 20 351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926 089,0т.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 905 290,6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394637"/>
              </p:ext>
            </p:extLst>
          </p:nvPr>
        </p:nvGraphicFramePr>
        <p:xfrm>
          <a:off x="258173" y="1556792"/>
          <a:ext cx="8885827" cy="3737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8" y="858929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814321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Общегосударственных  расходов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50 618,4 тыс. руб.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50 429,4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99,6%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2021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3675"/>
            <a:ext cx="2771193" cy="18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2380559"/>
            <a:ext cx="6330723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1 425,2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411" y="4581128"/>
            <a:ext cx="6281230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50,2  т. руб., исполнение 100 %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738" y="1368561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475,4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368"/>
            <a:ext cx="2304256" cy="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1646300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0046" y="765741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82 480,8 тыс. руб. (99,5%)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8672" y="2618506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33 843,2  тыс. руб. 95,8 %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96205" y="5805264"/>
            <a:ext cx="412812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4 471,8 тыс. руб. (80,8 %)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3" y="1156568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123 910,3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120 909,0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3076" name="Picture 4" descr="Стартовал ремонт дороги к курортному Очаков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664296" cy="13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Сельск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Сельское хозяй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88" y="739636"/>
            <a:ext cx="2419425" cy="15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уда вложить деньги без риска? | Банки.р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2" y="4312137"/>
            <a:ext cx="3275856" cy="17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69406642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1319" y="908720"/>
            <a:ext cx="1695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82 480,8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82 920,3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5894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4 765,0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80" y="836711"/>
            <a:ext cx="209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33 843,2,5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32 964,9  тыс.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2742" y="2487084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28 736,8  тыс. руб. :  27 300,0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10,535</a:t>
            </a: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29" y="2487084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1984265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26262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3120" y="3152608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9502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оммунальное хозяйств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50609"/>
            <a:ext cx="2675760" cy="19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ЖКХ - что это? Отвечаем на вопрос. Жилищно-коммунальное хозяйство. Качество  и стоимость услуг ЖКХ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7408"/>
            <a:ext cx="2437385" cy="18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" y="476672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" y="326276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48" y="5065779"/>
            <a:ext cx="2137929" cy="12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08403589"/>
              </p:ext>
            </p:extLst>
          </p:nvPr>
        </p:nvGraphicFramePr>
        <p:xfrm>
          <a:off x="1928794" y="500042"/>
          <a:ext cx="710770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728" y="770729"/>
            <a:ext cx="18771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4" y="3995774"/>
            <a:ext cx="1994156" cy="13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875287"/>
              </p:ext>
            </p:extLst>
          </p:nvPr>
        </p:nvGraphicFramePr>
        <p:xfrm>
          <a:off x="2002837" y="411251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s://setivspb.ru/upload/iblock/aa2/aa29d0b504990b0aa18c918fe9e0ef9d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30661"/>
          <a:stretch/>
        </p:blipFill>
        <p:spPr bwMode="auto">
          <a:xfrm>
            <a:off x="-6854" y="1004281"/>
            <a:ext cx="1986566" cy="14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836712"/>
            <a:ext cx="2314327" cy="28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051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61665930"/>
              </p:ext>
            </p:extLst>
          </p:nvPr>
        </p:nvGraphicFramePr>
        <p:xfrm>
          <a:off x="646039" y="548680"/>
          <a:ext cx="8460432" cy="624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5231" y="1454786"/>
            <a:ext cx="1684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4 383,5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100 %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9" y="390294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46349628"/>
              </p:ext>
            </p:extLst>
          </p:nvPr>
        </p:nvGraphicFramePr>
        <p:xfrm>
          <a:off x="2843808" y="1268760"/>
          <a:ext cx="6215779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207" y="4293096"/>
            <a:ext cx="8697586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99,7 %,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100,5 %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99,6 %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2020 года в одинаковых условиях 74,8 %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124743"/>
            <a:ext cx="2043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44 125  рублей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бразование онлайн: может ли интернет заменить школу? | РБК Трен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10" y="3991995"/>
            <a:ext cx="3403941" cy="22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72"/>
            <a:ext cx="2381228" cy="28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  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7211" y="3281791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72 853,2 тыс. руб., 98,0 %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90872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112 384,3 тыс. руб., 98,9 %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34544" y="2002538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356 126,3 тыс. руб., 99,3 %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4551385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19 469,2 тыс. руб., 99,2 %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925" y="1037054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570 170,0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569 920,4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31327"/>
              </p:ext>
            </p:extLst>
          </p:nvPr>
        </p:nvGraphicFramePr>
        <p:xfrm>
          <a:off x="30533" y="2290287"/>
          <a:ext cx="9005962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6492"/>
                <a:gridCol w="3059818"/>
                <a:gridCol w="1352013"/>
                <a:gridCol w="996220"/>
                <a:gridCol w="1494330"/>
                <a:gridCol w="1387089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25 957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+2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+ 3 522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+ 3 659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18 595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+4 040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+21,7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19 382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+1 618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1665645"/>
            <a:ext cx="4666862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троительство детского сада заканчивается в селе Кожевников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b="23450"/>
          <a:stretch/>
        </p:blipFill>
        <p:spPr bwMode="auto">
          <a:xfrm>
            <a:off x="6995796" y="437596"/>
            <a:ext cx="2148204" cy="12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етский сад на 145 мест открылся в Кожевнико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8572" b="9855"/>
          <a:stretch/>
        </p:blipFill>
        <p:spPr bwMode="auto">
          <a:xfrm>
            <a:off x="0" y="449579"/>
            <a:ext cx="2088232" cy="13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00462"/>
              </p:ext>
            </p:extLst>
          </p:nvPr>
        </p:nvGraphicFramePr>
        <p:xfrm>
          <a:off x="65959" y="2138861"/>
          <a:ext cx="9030995" cy="43247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29 906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+ 3 086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51 853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+ 3 939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+ 4 262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+ 4 062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30 590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7676" y="1319230"/>
            <a:ext cx="5527661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Муниципальное автономное общеобразовательное учреждение &quot;Кожевниковская СОШ  № 2&quot; » МАОУ КСОШ №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В сердце каждого - школа, всем здесь рады всегда!» - KP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26" y="408749"/>
            <a:ext cx="1729474" cy="12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МАОУ КСОШ №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918"/>
            <a:ext cx="1873208" cy="14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5800"/>
              </p:ext>
            </p:extLst>
          </p:nvPr>
        </p:nvGraphicFramePr>
        <p:xfrm>
          <a:off x="1721861" y="1137859"/>
          <a:ext cx="7314636" cy="46632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10160"/>
                <a:gridCol w="2524488"/>
                <a:gridCol w="871814"/>
                <a:gridCol w="962452"/>
                <a:gridCol w="1251499"/>
                <a:gridCol w="994223"/>
              </a:tblGrid>
              <a:tr h="110226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6088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учреждениям дошкольного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8223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33 311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15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+ 2 767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2967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ogddt МКОУДО Дом детского творчества с.Кожевниково Томская область:  Контактная информ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268760"/>
            <a:ext cx="1533258" cy="11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МБУ ДО ДЮСШ Переволоцкого района Оренбургской обла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725646" cy="11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етский сад № 7 «Росинка» | Образов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024336" cy="19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690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1052736"/>
            <a:ext cx="17331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486  ребенка посещали детские сады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606901"/>
            <a:ext cx="5904656" cy="5976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56 073 т. руб.</a:t>
            </a:r>
          </a:p>
          <a:p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числе: Достижение целевых показателей в части повышения заработной платы «Дорожная карта»  9 564,6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детского сада Солнышко 2 корпус 3 807,9 т. 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образования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  3 232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"Улучшение условий охраны труда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2021-2024 годы с прогнозом на 2025 и 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31,3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район" на 2021-2025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18,0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7 494,2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Думы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произведены расходы на сумму  5 700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Глобус мира на столе школы стоковое изображение. изображение насчитывающей  отмело - 1506354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6" y="3501008"/>
            <a:ext cx="3060813" cy="20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126 210 тыс. руб. или 100 %;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229 916 тыс. руб., или 99,4 %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322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17 831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10 022,5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6 234,6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автотранспортного средства «МКОУ ООШ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Новосергеевская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 1 576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фонд финансирования непредвиденных расходов Администрации Томской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488,7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1 482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 94,8 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577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1 089,5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952" y="764704"/>
            <a:ext cx="23838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625 детей (53 группы обучения);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321 ребенок (24 группы);</a:t>
            </a:r>
          </a:p>
          <a:p>
            <a:pPr algn="ctr"/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320 детей  (7 отделений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класса)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54726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4 550,7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резервного фонда Губернатора ТО 12 788 т. руб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здания мебелью и оборудованием, на приобретение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рояля, благоустройство территории)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354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611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специалистов на территории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на период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2021-2026годы»  45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культуры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на 2021-2026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197,6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дополнительное образование — Главное управление образования администрации  города Краснояр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" y="4005064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8089" y="926616"/>
            <a:ext cx="2383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затрачено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бюджета на летний отдых детей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3 087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100 %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школьного возраста составил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62401"/>
              </p:ext>
            </p:extLst>
          </p:nvPr>
        </p:nvGraphicFramePr>
        <p:xfrm>
          <a:off x="2771800" y="548680"/>
          <a:ext cx="6264697" cy="453650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08018"/>
                <a:gridCol w="1573553"/>
                <a:gridCol w="1283126"/>
              </a:tblGrid>
              <a:tr h="60061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путевок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1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путевками в школьные летние лагеря с двухразовым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питанием и лагеря осеннего и зимнего пребывания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u="none" strike="noStrike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</a:t>
                      </a:r>
                    </a:p>
                    <a:p>
                      <a:pPr algn="ctr" fontAlgn="ctr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176,9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960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летней трудовой занятости подростков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573,5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783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путевок в загородные стационарные лагеря оздоровительного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типа (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оздоровительный лагерь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«Восход»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пригороде г. Томска)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920,4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5574" y="5229200"/>
            <a:ext cx="873690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отдыха детей в каникулярное время  областная субсидия       2 158,7  тыс. руб. </a:t>
            </a:r>
            <a:r>
              <a:rPr lang="ru-RU" sz="1800" b="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организацию отдыха детей в каникулярное время за счет средств местного бюджета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-307,8 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8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циональный проект «Культура» 2019-2024. Паспорт проекта, цели и задач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2" y="4365104"/>
            <a:ext cx="3255608" cy="15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43 423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41 935,5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96,9 % ( Переданные полномочия по культуре 23 617,9 тыс. руб.)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16 320,9тыс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99,3 %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2322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ежегодного фестиваля «Преодолей себя» декада инвалидов 30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44,9 тыс. руб. 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31916"/>
            <a:ext cx="5760640" cy="14889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"Капитальный ремонт фасада здания МКУК "КМЦКС"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 ул. Уткина 17, 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Вороново1 этап»  1000 тыс. руб. –ОБ;780,4 тыс. руб. – МБ (инициативное бюджетирование)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1521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молодежной политики, физической культуры и спорта в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годы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35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919871"/>
            <a:ext cx="5760640" cy="27494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резервного фонда администрации Томской области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укрепление материально-технической базы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"МЦКС" и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ДШИ»  445,1 тыс. руб.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по плану мероприятий ("дорожной карте") "Изменения в сфере культуры, направленные на повышение её эффективности" в части повышения заработной платы работников культуры муниципальных учреждений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13 101,5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Общество, культура и культурный прогресс. | Мудрый Филосо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11803" r="15460" b="11803"/>
          <a:stretch/>
        </p:blipFill>
        <p:spPr bwMode="auto">
          <a:xfrm>
            <a:off x="6306755" y="3878761"/>
            <a:ext cx="2634631" cy="2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17,2 %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82,8 %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 тыс. руб.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154 100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3865811"/>
            <a:ext cx="280831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 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9855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39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шести специалистам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140,5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Кто может получить арендное жилье с выкупом в 2020 году: газета  Недвижимость | kn.k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9"/>
          <a:stretch/>
        </p:blipFill>
        <p:spPr bwMode="auto">
          <a:xfrm>
            <a:off x="967691" y="3068960"/>
            <a:ext cx="2612569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tethoscope-g3fe680103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480434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869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70651114"/>
              </p:ext>
            </p:extLst>
          </p:nvPr>
        </p:nvGraphicFramePr>
        <p:xfrm>
          <a:off x="827584" y="59738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7635" y="807329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32 540,3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94,9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56681172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25" y="355811"/>
            <a:ext cx="2232248" cy="26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724" y="396194"/>
            <a:ext cx="6975580" cy="304698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5 437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(97,4 %),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5 580,3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50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 70,4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 44,5 тыс. руб.</a:t>
            </a:r>
          </a:p>
          <a:p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тестирования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ГТО 85,5 тыс. руб.</a:t>
            </a:r>
          </a:p>
          <a:p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480" y="5641579"/>
            <a:ext cx="8568952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Субсидия на 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630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80" y="3826495"/>
            <a:ext cx="6395697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 67,7 тыс. руб. (78,8 %)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  299,2 тыс. руб.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  208,6 тыс. руб.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446" y="709619"/>
            <a:ext cx="1619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7 006,3 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Физкультура, спорт, здоровье - будущее России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91" y="369924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959525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30 222,3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26 329,1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3 893,2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3356992"/>
            <a:ext cx="7452320" cy="286232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 14 962,3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ГО и ЧС 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аварийно-восстановительных работы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артезианской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пер. Дзержинского, 7-а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 На оплату осужденным  лицам по отбыванию исправительных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211,6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37" y="454320"/>
            <a:ext cx="2718074" cy="30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8056" y="1268760"/>
            <a:ext cx="1962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46 347,1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45 596,3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98,4 </a:t>
            </a:r>
            <a:r>
              <a:rPr lang="ru-RU" sz="14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СОЦИАЛЬНЫЙ КОНТРАКТ – Новости – Ступинское управление социальной защиты  населен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6609" r="6359" b="16609"/>
          <a:stretch/>
        </p:blipFill>
        <p:spPr bwMode="auto">
          <a:xfrm>
            <a:off x="0" y="5463848"/>
            <a:ext cx="2795125" cy="13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Дотации государственным предприятиям. Что такое дотация? Кому выдают  дотации? Дотации на поддержку сбалансированности бюджетов субъектов Р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5357"/>
            <a:ext cx="2614199" cy="2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569" y="260648"/>
            <a:ext cx="87849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для граждан» подготовлен Управлением финансов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17-00;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Скаридова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Владимировна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исполняющая обязанности начальника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Управления финансов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65313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63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85117161"/>
              </p:ext>
            </p:extLst>
          </p:nvPr>
        </p:nvGraphicFramePr>
        <p:xfrm>
          <a:off x="5724128" y="548680"/>
          <a:ext cx="34198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4725144"/>
            <a:ext cx="318390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2021 году из вышестоящих бюджетов к уровню 2020 года составляет 74,8 %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790391" y="729791"/>
            <a:ext cx="725825" cy="5507521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2803369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993 894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729791"/>
            <a:ext cx="3204357" cy="18097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729791"/>
            <a:ext cx="2082487" cy="5507521"/>
            <a:chOff x="3522484" y="-977003"/>
            <a:chExt cx="983424" cy="681599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-977003"/>
              <a:ext cx="886156" cy="681599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21421" y="2414575"/>
            <a:ext cx="2118731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0" y="328672"/>
            <a:ext cx="2655060" cy="28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1763011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266" y="846815"/>
            <a:ext cx="2198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исполнение по налоговым доходам  102,3 % ,  увеличение поступлений в бюджет на 128,5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уровня 2020 года.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71753"/>
              </p:ext>
            </p:extLst>
          </p:nvPr>
        </p:nvGraphicFramePr>
        <p:xfrm>
          <a:off x="0" y="2990279"/>
          <a:ext cx="9090249" cy="382435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942777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налоговых доходов,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115 888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5579540"/>
              </p:ext>
            </p:extLst>
          </p:nvPr>
        </p:nvGraphicFramePr>
        <p:xfrm>
          <a:off x="14062" y="617538"/>
          <a:ext cx="9129938" cy="440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13 117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728337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2021 года выполнен на 103,4 % (больше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60,5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Прирост к уровню 2021 года 282,8 тыс.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181" y="3068960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 Татарстане простились с жертвами крушения самолета под Мензелинск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9884" r="6096" b="14739"/>
          <a:stretch/>
        </p:blipFill>
        <p:spPr bwMode="auto">
          <a:xfrm>
            <a:off x="3733800" y="548680"/>
            <a:ext cx="5410200" cy="22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УСН с 2021 года: что изменится для ИП и ОО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20500" r="14064"/>
          <a:stretch/>
        </p:blipFill>
        <p:spPr bwMode="auto">
          <a:xfrm>
            <a:off x="33240" y="728094"/>
            <a:ext cx="2533219" cy="19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2 478,33  т. р.  (норматив зачисления в бюджет района 30%). Количество плательщиков по системе УСН в районе 196.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поступления отражены за 4 квартал 2020 года(норматив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зачисления 100%).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данная система налогообложения прекратила свое действие.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1 143,2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5 050,6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т. р</a:t>
            </a:r>
          </a:p>
        </p:txBody>
      </p:sp>
      <p:pic>
        <p:nvPicPr>
          <p:cNvPr id="6146" name="Picture 2" descr="Плательщики ЕНВД с 1 января 2021 года автоматически снимаются с учет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" y="3899709"/>
            <a:ext cx="2387739" cy="14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39774</TotalTime>
  <Words>4657</Words>
  <Application>Microsoft Office PowerPoint</Application>
  <PresentationFormat>Экран (4:3)</PresentationFormat>
  <Paragraphs>890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Презентация отчет 2018 год РБ [Автосохраненный]</vt:lpstr>
      <vt:lpstr>7_Трек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2669</cp:revision>
  <cp:lastPrinted>2021-05-27T03:14:01Z</cp:lastPrinted>
  <dcterms:modified xsi:type="dcterms:W3CDTF">2022-07-05T01:25:23Z</dcterms:modified>
</cp:coreProperties>
</file>