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30" r:id="rId1"/>
    <p:sldMasterId id="2147486242" r:id="rId2"/>
    <p:sldMasterId id="2147486378" r:id="rId3"/>
  </p:sldMasterIdLst>
  <p:notesMasterIdLst>
    <p:notesMasterId r:id="rId49"/>
  </p:notesMasterIdLst>
  <p:handoutMasterIdLst>
    <p:handoutMasterId r:id="rId50"/>
  </p:handoutMasterIdLst>
  <p:sldIdLst>
    <p:sldId id="525" r:id="rId4"/>
    <p:sldId id="511" r:id="rId5"/>
    <p:sldId id="504" r:id="rId6"/>
    <p:sldId id="512" r:id="rId7"/>
    <p:sldId id="454" r:id="rId8"/>
    <p:sldId id="506" r:id="rId9"/>
    <p:sldId id="493" r:id="rId10"/>
    <p:sldId id="495" r:id="rId11"/>
    <p:sldId id="494" r:id="rId12"/>
    <p:sldId id="513" r:id="rId13"/>
    <p:sldId id="507" r:id="rId14"/>
    <p:sldId id="496" r:id="rId15"/>
    <p:sldId id="514" r:id="rId16"/>
    <p:sldId id="456" r:id="rId17"/>
    <p:sldId id="524" r:id="rId18"/>
    <p:sldId id="519" r:id="rId19"/>
    <p:sldId id="520" r:id="rId20"/>
    <p:sldId id="521" r:id="rId21"/>
    <p:sldId id="522" r:id="rId22"/>
    <p:sldId id="523" r:id="rId23"/>
    <p:sldId id="458" r:id="rId24"/>
    <p:sldId id="508" r:id="rId25"/>
    <p:sldId id="464" r:id="rId26"/>
    <p:sldId id="461" r:id="rId27"/>
    <p:sldId id="462" r:id="rId28"/>
    <p:sldId id="465" r:id="rId29"/>
    <p:sldId id="463" r:id="rId30"/>
    <p:sldId id="466" r:id="rId31"/>
    <p:sldId id="517" r:id="rId32"/>
    <p:sldId id="497" r:id="rId33"/>
    <p:sldId id="484" r:id="rId34"/>
    <p:sldId id="485" r:id="rId35"/>
    <p:sldId id="487" r:id="rId36"/>
    <p:sldId id="488" r:id="rId37"/>
    <p:sldId id="468" r:id="rId38"/>
    <p:sldId id="515" r:id="rId39"/>
    <p:sldId id="516" r:id="rId40"/>
    <p:sldId id="510" r:id="rId41"/>
    <p:sldId id="478" r:id="rId42"/>
    <p:sldId id="481" r:id="rId43"/>
    <p:sldId id="518" r:id="rId44"/>
    <p:sldId id="479" r:id="rId45"/>
    <p:sldId id="480" r:id="rId46"/>
    <p:sldId id="489" r:id="rId47"/>
    <p:sldId id="526" r:id="rId48"/>
  </p:sldIdLst>
  <p:sldSz cx="9144000" cy="6858000" type="screen4x3"/>
  <p:notesSz cx="9926638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9AC"/>
    <a:srgbClr val="002B82"/>
    <a:srgbClr val="FFFFFF"/>
    <a:srgbClr val="FFFFCC"/>
    <a:srgbClr val="007033"/>
    <a:srgbClr val="66FFCC"/>
    <a:srgbClr val="293315"/>
    <a:srgbClr val="990000"/>
    <a:srgbClr val="F17593"/>
    <a:srgbClr val="009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0" autoAdjust="0"/>
    <p:restoredTop sz="95989" autoAdjust="0"/>
  </p:normalViewPr>
  <p:slideViewPr>
    <p:cSldViewPr>
      <p:cViewPr>
        <p:scale>
          <a:sx n="70" d="100"/>
          <a:sy n="70" d="100"/>
        </p:scale>
        <p:origin x="-97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-1330" y="-86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3330584321526244"/>
          <c:y val="1.8565188663247943E-2"/>
          <c:w val="0.49074038343876902"/>
          <c:h val="0.93192764156809083"/>
        </c:manualLayout>
      </c:layout>
      <c:barChart>
        <c:barDir val="bar"/>
        <c:grouping val="clustered"/>
        <c:varyColors val="0"/>
        <c:ser>
          <c:idx val="0"/>
          <c:order val="0"/>
          <c:invertIfNegative val="0"/>
          <c:cat>
            <c:strRef>
              <c:f>Бюджет!$B$13:$B$49</c:f>
              <c:strCache>
                <c:ptCount val="10"/>
                <c:pt idx="0">
                  <c:v>ЗДРАВООХРАНЕНИЕ</c:v>
                </c:pt>
                <c:pt idx="1">
                  <c:v>НАЦИОНАЛЬНАЯ ОБОРОНА</c:v>
                </c:pt>
                <c:pt idx="2">
                  <c:v>ФИЗИЧЕСКАЯ КУЛЬТУРА И СПОРТ</c:v>
                </c:pt>
                <c:pt idx="3">
                  <c:v>МЕЖБЮДЖЕТНЫЕ ТРАНСФЕРТЫ </c:v>
                </c:pt>
                <c:pt idx="4">
                  <c:v>СОЦИАЛЬНАЯ ПОЛИТИКА</c:v>
                </c:pt>
                <c:pt idx="5">
                  <c:v>ОБЩЕГОСУДАРСТВЕННЫЕ ВОПРОСЫ</c:v>
                </c:pt>
                <c:pt idx="6">
                  <c:v>КУЛЬТУРА, КИНЕМАТОГРАФИЯ</c:v>
                </c:pt>
                <c:pt idx="7">
                  <c:v>ЖИЛИЩНО-КОММУНАЛЬНОЕ ХОЗЯЙСТВО</c:v>
                </c:pt>
                <c:pt idx="8">
                  <c:v>НАЦИОНАЛЬНАЯ ЭКОНОМИКА</c:v>
                </c:pt>
                <c:pt idx="9">
                  <c:v>ОБРАЗОВАНИЕ</c:v>
                </c:pt>
              </c:strCache>
            </c:strRef>
          </c:cat>
          <c:val>
            <c:numRef>
              <c:f>Бюджет!$C$13:$C$49</c:f>
            </c:numRef>
          </c:val>
        </c:ser>
        <c:ser>
          <c:idx val="1"/>
          <c:order val="1"/>
          <c:spPr>
            <a:solidFill>
              <a:schemeClr val="accent6"/>
            </a:solidFill>
            <a:ln w="15875" cap="flat" cmpd="sng" algn="ctr">
              <a:solidFill>
                <a:schemeClr val="accent6">
                  <a:shade val="50000"/>
                </a:schemeClr>
              </a:solidFill>
              <a:prstDash val="solid"/>
            </a:ln>
            <a:effectLst/>
          </c:spPr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Бюджет!$B$13:$B$49</c:f>
              <c:strCache>
                <c:ptCount val="10"/>
                <c:pt idx="0">
                  <c:v>ЗДРАВООХРАНЕНИЕ</c:v>
                </c:pt>
                <c:pt idx="1">
                  <c:v>НАЦИОНАЛЬНАЯ ОБОРОНА</c:v>
                </c:pt>
                <c:pt idx="2">
                  <c:v>ФИЗИЧЕСКАЯ КУЛЬТУРА И СПОРТ</c:v>
                </c:pt>
                <c:pt idx="3">
                  <c:v>МЕЖБЮДЖЕТНЫЕ ТРАНСФЕРТЫ </c:v>
                </c:pt>
                <c:pt idx="4">
                  <c:v>СОЦИАЛЬНАЯ ПОЛИТИКА</c:v>
                </c:pt>
                <c:pt idx="5">
                  <c:v>ОБЩЕГОСУДАРСТВЕННЫЕ ВОПРОСЫ</c:v>
                </c:pt>
                <c:pt idx="6">
                  <c:v>КУЛЬТУРА, КИНЕМАТОГРАФИЯ</c:v>
                </c:pt>
                <c:pt idx="7">
                  <c:v>ЖИЛИЩНО-КОММУНАЛЬНОЕ ХОЗЯЙСТВО</c:v>
                </c:pt>
                <c:pt idx="8">
                  <c:v>НАЦИОНАЛЬНАЯ ЭКОНОМИКА</c:v>
                </c:pt>
                <c:pt idx="9">
                  <c:v>ОБРАЗОВАНИЕ</c:v>
                </c:pt>
              </c:strCache>
            </c:strRef>
          </c:cat>
          <c:val>
            <c:numRef>
              <c:f>Бюджет!$D$13:$D$49</c:f>
              <c:numCache>
                <c:formatCode>#,##0.0</c:formatCode>
                <c:ptCount val="10"/>
                <c:pt idx="0">
                  <c:v>196.45</c:v>
                </c:pt>
                <c:pt idx="1">
                  <c:v>1495.35</c:v>
                </c:pt>
                <c:pt idx="2">
                  <c:v>7949.82</c:v>
                </c:pt>
                <c:pt idx="3">
                  <c:v>42988.08</c:v>
                </c:pt>
                <c:pt idx="4">
                  <c:v>46676.1</c:v>
                </c:pt>
                <c:pt idx="5">
                  <c:v>49156.72</c:v>
                </c:pt>
                <c:pt idx="6">
                  <c:v>54415.72</c:v>
                </c:pt>
                <c:pt idx="7">
                  <c:v>109257.95</c:v>
                </c:pt>
                <c:pt idx="8">
                  <c:v>118844.76</c:v>
                </c:pt>
                <c:pt idx="9">
                  <c:v>685435.45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776256"/>
        <c:axId val="101016320"/>
      </c:barChart>
      <c:catAx>
        <c:axId val="23776256"/>
        <c:scaling>
          <c:orientation val="minMax"/>
        </c:scaling>
        <c:delete val="0"/>
        <c:axPos val="l"/>
        <c:majorTickMark val="out"/>
        <c:minorTickMark val="none"/>
        <c:tickLblPos val="nextTo"/>
        <c:crossAx val="101016320"/>
        <c:crosses val="autoZero"/>
        <c:auto val="1"/>
        <c:lblAlgn val="ctr"/>
        <c:lblOffset val="100"/>
        <c:noMultiLvlLbl val="0"/>
      </c:catAx>
      <c:valAx>
        <c:axId val="101016320"/>
        <c:scaling>
          <c:orientation val="minMax"/>
        </c:scaling>
        <c:delete val="1"/>
        <c:axPos val="b"/>
        <c:numFmt formatCode="#,##0.0" sourceLinked="1"/>
        <c:majorTickMark val="out"/>
        <c:minorTickMark val="none"/>
        <c:tickLblPos val="nextTo"/>
        <c:crossAx val="2377625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lt1"/>
    </a:solidFill>
    <a:ln w="15875" cap="flat" cmpd="sng" algn="ctr">
      <a:solidFill>
        <a:schemeClr val="accent4"/>
      </a:solidFill>
      <a:prstDash val="solid"/>
    </a:ln>
    <a:effectLst/>
  </c:spPr>
  <c:txPr>
    <a:bodyPr/>
    <a:lstStyle/>
    <a:p>
      <a:pPr>
        <a:defRPr sz="1500" b="1">
          <a:solidFill>
            <a:srgbClr val="0039AC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Relationship Id="rId4" Type="http://schemas.openxmlformats.org/officeDocument/2006/relationships/image" Target="../media/image65.png"/></Relationships>
</file>

<file path=ppt/diagrams/_rels/data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image" Target="../media/image66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Relationship Id="rId4" Type="http://schemas.openxmlformats.org/officeDocument/2006/relationships/image" Target="../media/image65.png"/></Relationships>
</file>

<file path=ppt/diagrams/_rels/drawing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image" Target="../media/image66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85E7FC-3A00-4507-9491-D35D2866E5A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BF19F595-9756-4AF7-9C04-DBF00CCDF2CD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год</a:t>
          </a:r>
          <a:endParaRPr lang="ru-RU" sz="2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917AC3-0FB6-4F2F-BD86-38F91F5E2807}" type="parTrans" cxnId="{B953A5CB-CFF2-4485-9656-4771F4B83003}">
      <dgm:prSet/>
      <dgm:spPr/>
      <dgm:t>
        <a:bodyPr/>
        <a:lstStyle/>
        <a:p>
          <a:endParaRPr lang="ru-RU"/>
        </a:p>
      </dgm:t>
    </dgm:pt>
    <dgm:pt modelId="{5A2F96E4-9BC7-403B-9BD3-5615FF251440}" type="sibTrans" cxnId="{B953A5CB-CFF2-4485-9656-4771F4B83003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endParaRPr lang="ru-RU" sz="2400" b="1">
            <a:solidFill>
              <a:srgbClr val="007033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E6F2C8-F35B-4C6F-965A-F44D6DE7C128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</a:t>
          </a:r>
          <a:endParaRPr lang="ru-RU" sz="2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8AE096-9535-4AE9-A689-1C9CFEC90105}" type="parTrans" cxnId="{E6A8BB7B-25F9-479B-B4F2-4D2DEEBA3CAF}">
      <dgm:prSet/>
      <dgm:spPr/>
      <dgm:t>
        <a:bodyPr/>
        <a:lstStyle/>
        <a:p>
          <a:endParaRPr lang="ru-RU"/>
        </a:p>
      </dgm:t>
    </dgm:pt>
    <dgm:pt modelId="{7B2D1518-BC01-41A2-B715-00AFC347D044}" type="sibTrans" cxnId="{E6A8BB7B-25F9-479B-B4F2-4D2DEEBA3CAF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68DD4236-CDDD-4D3A-8AA7-09BC94018B1C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0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948 983 тыс. руб.</a:t>
          </a:r>
          <a:endParaRPr lang="ru-RU" sz="20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526E04-5C82-40F5-99E4-CC865718AEB2}" type="parTrans" cxnId="{63895A5A-A769-40A7-A503-5E996301B952}">
      <dgm:prSet/>
      <dgm:spPr/>
      <dgm:t>
        <a:bodyPr/>
        <a:lstStyle/>
        <a:p>
          <a:endParaRPr lang="ru-RU"/>
        </a:p>
      </dgm:t>
    </dgm:pt>
    <dgm:pt modelId="{45D156E9-4A0D-41EC-A077-6689846E332B}" type="sibTrans" cxnId="{63895A5A-A769-40A7-A503-5E996301B952}">
      <dgm:prSet/>
      <dgm:spPr/>
      <dgm:t>
        <a:bodyPr/>
        <a:lstStyle/>
        <a:p>
          <a:endParaRPr lang="ru-RU"/>
        </a:p>
      </dgm:t>
    </dgm:pt>
    <dgm:pt modelId="{A920FBFB-0138-4E0F-B2AB-A8D4B91F4F05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0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803 713 тыс. руб.</a:t>
          </a:r>
          <a:endParaRPr lang="ru-RU" sz="20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919B7F-7929-4C10-A642-322E2AB933AC}" type="parTrans" cxnId="{9264BD55-F72F-43B1-A847-9BA8D463E612}">
      <dgm:prSet/>
      <dgm:spPr/>
      <dgm:t>
        <a:bodyPr/>
        <a:lstStyle/>
        <a:p>
          <a:endParaRPr lang="ru-RU"/>
        </a:p>
      </dgm:t>
    </dgm:pt>
    <dgm:pt modelId="{739F6454-445F-4023-BF95-7D282E6214F3}" type="sibTrans" cxnId="{9264BD55-F72F-43B1-A847-9BA8D463E612}">
      <dgm:prSet/>
      <dgm:spPr/>
      <dgm:t>
        <a:bodyPr/>
        <a:lstStyle/>
        <a:p>
          <a:endParaRPr lang="ru-RU"/>
        </a:p>
      </dgm:t>
    </dgm:pt>
    <dgm:pt modelId="{2F2E8259-DEF4-4BD3-9B5C-9C491B39514D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  <a:endParaRPr lang="ru-RU" sz="2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4D5321-2CBF-4755-914A-50FD29962A11}" type="parTrans" cxnId="{FE7699E1-A3AC-4839-823A-1CC57D4A4573}">
      <dgm:prSet/>
      <dgm:spPr/>
      <dgm:t>
        <a:bodyPr/>
        <a:lstStyle/>
        <a:p>
          <a:endParaRPr lang="ru-RU"/>
        </a:p>
      </dgm:t>
    </dgm:pt>
    <dgm:pt modelId="{4C84E2B6-0435-4593-B1F3-1C3038AC916F}" type="sibTrans" cxnId="{FE7699E1-A3AC-4839-823A-1CC57D4A4573}">
      <dgm:prSet/>
      <dgm:spPr/>
      <dgm:t>
        <a:bodyPr/>
        <a:lstStyle/>
        <a:p>
          <a:endParaRPr lang="ru-RU"/>
        </a:p>
      </dgm:t>
    </dgm:pt>
    <dgm:pt modelId="{B0CAB640-E764-4975-B243-566C77C9EB8B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0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1 126 677 тыс. руб.</a:t>
          </a:r>
          <a:endParaRPr lang="ru-RU" sz="20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58941E-F421-4882-9EC8-9859D4D7E205}" type="parTrans" cxnId="{84BE0CEB-B0DB-4105-8879-55A69D0AC851}">
      <dgm:prSet/>
      <dgm:spPr/>
      <dgm:t>
        <a:bodyPr/>
        <a:lstStyle/>
        <a:p>
          <a:endParaRPr lang="ru-RU"/>
        </a:p>
      </dgm:t>
    </dgm:pt>
    <dgm:pt modelId="{0CC43A03-1F7C-4905-8277-9763C5BD68C9}" type="sibTrans" cxnId="{84BE0CEB-B0DB-4105-8879-55A69D0AC851}">
      <dgm:prSet/>
      <dgm:spPr/>
      <dgm:t>
        <a:bodyPr/>
        <a:lstStyle/>
        <a:p>
          <a:endParaRPr lang="ru-RU"/>
        </a:p>
      </dgm:t>
    </dgm:pt>
    <dgm:pt modelId="{9CD28BAA-DCFC-47A8-89AE-955A72ED957E}" type="pres">
      <dgm:prSet presAssocID="{E585E7FC-3A00-4507-9491-D35D2866E5AA}" presName="Name0" presStyleCnt="0">
        <dgm:presLayoutVars>
          <dgm:dir/>
          <dgm:resizeHandles val="exact"/>
        </dgm:presLayoutVars>
      </dgm:prSet>
      <dgm:spPr/>
    </dgm:pt>
    <dgm:pt modelId="{C71E7997-4999-4545-94D1-A12B66ABDBAC}" type="pres">
      <dgm:prSet presAssocID="{BF19F595-9756-4AF7-9C04-DBF00CCDF2CD}" presName="node" presStyleLbl="node1" presStyleIdx="0" presStyleCnt="3" custLinFactNeighborX="-503" custLinFactNeighborY="-31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A455BC-BDF6-4D13-98F2-0A1DA8509209}" type="pres">
      <dgm:prSet presAssocID="{5A2F96E4-9BC7-403B-9BD3-5615FF251440}" presName="sibTrans" presStyleLbl="sibTrans2D1" presStyleIdx="0" presStyleCnt="2"/>
      <dgm:spPr/>
      <dgm:t>
        <a:bodyPr/>
        <a:lstStyle/>
        <a:p>
          <a:endParaRPr lang="ru-RU"/>
        </a:p>
      </dgm:t>
    </dgm:pt>
    <dgm:pt modelId="{D23A5CE1-C68F-4695-A16A-A0472C4A9D03}" type="pres">
      <dgm:prSet presAssocID="{5A2F96E4-9BC7-403B-9BD3-5615FF251440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85277698-DE67-483E-B35F-B6904CD80AD5}" type="pres">
      <dgm:prSet presAssocID="{FFE6F2C8-F35B-4C6F-965A-F44D6DE7C12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9E9003-237C-4623-8F08-16393FAFED76}" type="pres">
      <dgm:prSet presAssocID="{7B2D1518-BC01-41A2-B715-00AFC347D044}" presName="sibTrans" presStyleLbl="sibTrans2D1" presStyleIdx="1" presStyleCnt="2"/>
      <dgm:spPr/>
      <dgm:t>
        <a:bodyPr/>
        <a:lstStyle/>
        <a:p>
          <a:endParaRPr lang="ru-RU"/>
        </a:p>
      </dgm:t>
    </dgm:pt>
    <dgm:pt modelId="{531C52BB-3A92-4102-BCEB-193B45B49F3C}" type="pres">
      <dgm:prSet presAssocID="{7B2D1518-BC01-41A2-B715-00AFC347D044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16F3A03-75DF-437D-89DD-18CE8E862AF7}" type="pres">
      <dgm:prSet presAssocID="{2F2E8259-DEF4-4BD3-9B5C-9C491B39514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A8BB7B-25F9-479B-B4F2-4D2DEEBA3CAF}" srcId="{E585E7FC-3A00-4507-9491-D35D2866E5AA}" destId="{FFE6F2C8-F35B-4C6F-965A-F44D6DE7C128}" srcOrd="1" destOrd="0" parTransId="{BE8AE096-9535-4AE9-A689-1C9CFEC90105}" sibTransId="{7B2D1518-BC01-41A2-B715-00AFC347D044}"/>
    <dgm:cxn modelId="{84BE0CEB-B0DB-4105-8879-55A69D0AC851}" srcId="{2F2E8259-DEF4-4BD3-9B5C-9C491B39514D}" destId="{B0CAB640-E764-4975-B243-566C77C9EB8B}" srcOrd="0" destOrd="0" parTransId="{3358941E-F421-4882-9EC8-9859D4D7E205}" sibTransId="{0CC43A03-1F7C-4905-8277-9763C5BD68C9}"/>
    <dgm:cxn modelId="{48D14A6D-4350-4DDA-B525-7C5F76376931}" type="presOf" srcId="{BF19F595-9756-4AF7-9C04-DBF00CCDF2CD}" destId="{C71E7997-4999-4545-94D1-A12B66ABDBAC}" srcOrd="0" destOrd="0" presId="urn:microsoft.com/office/officeart/2005/8/layout/process1"/>
    <dgm:cxn modelId="{63895A5A-A769-40A7-A503-5E996301B952}" srcId="{FFE6F2C8-F35B-4C6F-965A-F44D6DE7C128}" destId="{68DD4236-CDDD-4D3A-8AA7-09BC94018B1C}" srcOrd="0" destOrd="0" parTransId="{D6526E04-5C82-40F5-99E4-CC865718AEB2}" sibTransId="{45D156E9-4A0D-41EC-A077-6689846E332B}"/>
    <dgm:cxn modelId="{5BD73195-5B6A-4EC2-894C-C44EA5736E97}" type="presOf" srcId="{E585E7FC-3A00-4507-9491-D35D2866E5AA}" destId="{9CD28BAA-DCFC-47A8-89AE-955A72ED957E}" srcOrd="0" destOrd="0" presId="urn:microsoft.com/office/officeart/2005/8/layout/process1"/>
    <dgm:cxn modelId="{9264BD55-F72F-43B1-A847-9BA8D463E612}" srcId="{BF19F595-9756-4AF7-9C04-DBF00CCDF2CD}" destId="{A920FBFB-0138-4E0F-B2AB-A8D4B91F4F05}" srcOrd="0" destOrd="0" parTransId="{27919B7F-7929-4C10-A642-322E2AB933AC}" sibTransId="{739F6454-445F-4023-BF95-7D282E6214F3}"/>
    <dgm:cxn modelId="{02AD3253-DB26-4391-8607-3A7F11513739}" type="presOf" srcId="{5A2F96E4-9BC7-403B-9BD3-5615FF251440}" destId="{D23A5CE1-C68F-4695-A16A-A0472C4A9D03}" srcOrd="1" destOrd="0" presId="urn:microsoft.com/office/officeart/2005/8/layout/process1"/>
    <dgm:cxn modelId="{39F00E0C-8D02-476A-BB6A-0088745641E9}" type="presOf" srcId="{2F2E8259-DEF4-4BD3-9B5C-9C491B39514D}" destId="{F16F3A03-75DF-437D-89DD-18CE8E862AF7}" srcOrd="0" destOrd="0" presId="urn:microsoft.com/office/officeart/2005/8/layout/process1"/>
    <dgm:cxn modelId="{B953A5CB-CFF2-4485-9656-4771F4B83003}" srcId="{E585E7FC-3A00-4507-9491-D35D2866E5AA}" destId="{BF19F595-9756-4AF7-9C04-DBF00CCDF2CD}" srcOrd="0" destOrd="0" parTransId="{78917AC3-0FB6-4F2F-BD86-38F91F5E2807}" sibTransId="{5A2F96E4-9BC7-403B-9BD3-5615FF251440}"/>
    <dgm:cxn modelId="{22E37D3C-5838-4127-A762-DBDF8683BFE3}" type="presOf" srcId="{7B2D1518-BC01-41A2-B715-00AFC347D044}" destId="{531C52BB-3A92-4102-BCEB-193B45B49F3C}" srcOrd="1" destOrd="0" presId="urn:microsoft.com/office/officeart/2005/8/layout/process1"/>
    <dgm:cxn modelId="{43C77522-12FA-492C-9412-EBE8DB763682}" type="presOf" srcId="{FFE6F2C8-F35B-4C6F-965A-F44D6DE7C128}" destId="{85277698-DE67-483E-B35F-B6904CD80AD5}" srcOrd="0" destOrd="0" presId="urn:microsoft.com/office/officeart/2005/8/layout/process1"/>
    <dgm:cxn modelId="{4655B1A3-28EE-4AB7-8159-74E92FF2DAF8}" type="presOf" srcId="{5A2F96E4-9BC7-403B-9BD3-5615FF251440}" destId="{0CA455BC-BDF6-4D13-98F2-0A1DA8509209}" srcOrd="0" destOrd="0" presId="urn:microsoft.com/office/officeart/2005/8/layout/process1"/>
    <dgm:cxn modelId="{45324E16-61B4-407F-8B0F-E12488CB2D14}" type="presOf" srcId="{7B2D1518-BC01-41A2-B715-00AFC347D044}" destId="{7A9E9003-237C-4623-8F08-16393FAFED76}" srcOrd="0" destOrd="0" presId="urn:microsoft.com/office/officeart/2005/8/layout/process1"/>
    <dgm:cxn modelId="{FE7699E1-A3AC-4839-823A-1CC57D4A4573}" srcId="{E585E7FC-3A00-4507-9491-D35D2866E5AA}" destId="{2F2E8259-DEF4-4BD3-9B5C-9C491B39514D}" srcOrd="2" destOrd="0" parTransId="{BC4D5321-2CBF-4755-914A-50FD29962A11}" sibTransId="{4C84E2B6-0435-4593-B1F3-1C3038AC916F}"/>
    <dgm:cxn modelId="{08491396-64B2-47A1-9877-FAD423A43D5B}" type="presOf" srcId="{68DD4236-CDDD-4D3A-8AA7-09BC94018B1C}" destId="{85277698-DE67-483E-B35F-B6904CD80AD5}" srcOrd="0" destOrd="1" presId="urn:microsoft.com/office/officeart/2005/8/layout/process1"/>
    <dgm:cxn modelId="{C7DEBD5B-4F63-4892-ABCD-CB9390515CA1}" type="presOf" srcId="{A920FBFB-0138-4E0F-B2AB-A8D4B91F4F05}" destId="{C71E7997-4999-4545-94D1-A12B66ABDBAC}" srcOrd="0" destOrd="1" presId="urn:microsoft.com/office/officeart/2005/8/layout/process1"/>
    <dgm:cxn modelId="{5C71B703-6F1A-4A04-87EA-F1CB84FBE3FE}" type="presOf" srcId="{B0CAB640-E764-4975-B243-566C77C9EB8B}" destId="{F16F3A03-75DF-437D-89DD-18CE8E862AF7}" srcOrd="0" destOrd="1" presId="urn:microsoft.com/office/officeart/2005/8/layout/process1"/>
    <dgm:cxn modelId="{4019590F-DB65-4960-A32D-DC072CC432F5}" type="presParOf" srcId="{9CD28BAA-DCFC-47A8-89AE-955A72ED957E}" destId="{C71E7997-4999-4545-94D1-A12B66ABDBAC}" srcOrd="0" destOrd="0" presId="urn:microsoft.com/office/officeart/2005/8/layout/process1"/>
    <dgm:cxn modelId="{59F71B6C-774C-4865-91D4-C4BE84379CF6}" type="presParOf" srcId="{9CD28BAA-DCFC-47A8-89AE-955A72ED957E}" destId="{0CA455BC-BDF6-4D13-98F2-0A1DA8509209}" srcOrd="1" destOrd="0" presId="urn:microsoft.com/office/officeart/2005/8/layout/process1"/>
    <dgm:cxn modelId="{5FECAE88-D5C9-4FEA-8804-7DDB1D5A424C}" type="presParOf" srcId="{0CA455BC-BDF6-4D13-98F2-0A1DA8509209}" destId="{D23A5CE1-C68F-4695-A16A-A0472C4A9D03}" srcOrd="0" destOrd="0" presId="urn:microsoft.com/office/officeart/2005/8/layout/process1"/>
    <dgm:cxn modelId="{1BCE23B2-CDC3-49BB-B1B1-C2F00858DE6D}" type="presParOf" srcId="{9CD28BAA-DCFC-47A8-89AE-955A72ED957E}" destId="{85277698-DE67-483E-B35F-B6904CD80AD5}" srcOrd="2" destOrd="0" presId="urn:microsoft.com/office/officeart/2005/8/layout/process1"/>
    <dgm:cxn modelId="{ACFE1B48-1950-40F1-9D6D-C186C75D9124}" type="presParOf" srcId="{9CD28BAA-DCFC-47A8-89AE-955A72ED957E}" destId="{7A9E9003-237C-4623-8F08-16393FAFED76}" srcOrd="3" destOrd="0" presId="urn:microsoft.com/office/officeart/2005/8/layout/process1"/>
    <dgm:cxn modelId="{69716F81-8F43-45F6-A0E1-F6842FFBDEEC}" type="presParOf" srcId="{7A9E9003-237C-4623-8F08-16393FAFED76}" destId="{531C52BB-3A92-4102-BCEB-193B45B49F3C}" srcOrd="0" destOrd="0" presId="urn:microsoft.com/office/officeart/2005/8/layout/process1"/>
    <dgm:cxn modelId="{6D710807-5CC1-4E69-95E8-6912203C50A9}" type="presParOf" srcId="{9CD28BAA-DCFC-47A8-89AE-955A72ED957E}" destId="{F16F3A03-75DF-437D-89DD-18CE8E862AF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A513C41-3DD5-44F2-99E7-A3B763ACD97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775907F-4941-4E43-A17A-83594EEBB173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Капитальный ремонт котельной, расположенной по адресу: Томская область, </a:t>
          </a:r>
          <a:r>
            <a:rPr lang="ru-RU" sz="1600" b="1" dirty="0" err="1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Кожевниковский</a:t>
          </a:r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район, с </a:t>
          </a:r>
          <a:r>
            <a:rPr lang="ru-RU" sz="1600" b="1" dirty="0" err="1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Кожевниково</a:t>
          </a:r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ул. 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Комарова 355,6 тыс. руб.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961169-8447-4A5F-899E-5F900DCF5C58}" type="parTrans" cxnId="{1D1BC930-48FF-49B5-B673-4BF296594404}">
      <dgm:prSet/>
      <dgm:spPr/>
      <dgm:t>
        <a:bodyPr/>
        <a:lstStyle/>
        <a:p>
          <a:endParaRPr lang="ru-RU"/>
        </a:p>
      </dgm:t>
    </dgm:pt>
    <dgm:pt modelId="{256CCD1D-2214-4691-95DA-C429A6A6D0F1}" type="sibTrans" cxnId="{1D1BC930-48FF-49B5-B673-4BF296594404}">
      <dgm:prSet/>
      <dgm:spPr/>
      <dgm:t>
        <a:bodyPr/>
        <a:lstStyle/>
        <a:p>
          <a:endParaRPr lang="ru-RU"/>
        </a:p>
      </dgm:t>
    </dgm:pt>
    <dgm:pt modelId="{99F5FE7D-9950-4ACF-8B7C-3B62BEF608FF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Капитальный ремонт участка водопровода, расположенного по адресу: Томская область,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Кожевниковский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район, д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Новоуспенка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ул.Иркутская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от д.№18 до №36 670,6 тыс. руб.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DEEE6-7264-4272-9663-3795B744CF6B}" type="parTrans" cxnId="{94132C61-6596-425F-996A-90DE9B7F17B6}">
      <dgm:prSet/>
      <dgm:spPr/>
      <dgm:t>
        <a:bodyPr/>
        <a:lstStyle/>
        <a:p>
          <a:endParaRPr lang="ru-RU"/>
        </a:p>
      </dgm:t>
    </dgm:pt>
    <dgm:pt modelId="{1FF1EBF2-4FBE-4288-A150-F7DF15D39D93}" type="sibTrans" cxnId="{94132C61-6596-425F-996A-90DE9B7F17B6}">
      <dgm:prSet/>
      <dgm:spPr/>
      <dgm:t>
        <a:bodyPr/>
        <a:lstStyle/>
        <a:p>
          <a:endParaRPr lang="ru-RU"/>
        </a:p>
      </dgm:t>
    </dgm:pt>
    <dgm:pt modelId="{7C77CEDE-E2B6-4003-8E59-A512C7C455D5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Капитальный ремонт участка водопровода, расположенного по адресу: Томская область,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Кожевниковский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район, с. Вороново, ул. 2-ая Пятилетка 228.4 тыс. руб.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E9D734-6E39-4C49-A774-AD684CF5DE2B}" type="parTrans" cxnId="{83627AA9-0A08-4F15-A0FB-83E47C232F6F}">
      <dgm:prSet/>
      <dgm:spPr/>
      <dgm:t>
        <a:bodyPr/>
        <a:lstStyle/>
        <a:p>
          <a:endParaRPr lang="ru-RU"/>
        </a:p>
      </dgm:t>
    </dgm:pt>
    <dgm:pt modelId="{AF3AA981-20A3-4420-B2CB-2D9534CADC95}" type="sibTrans" cxnId="{83627AA9-0A08-4F15-A0FB-83E47C232F6F}">
      <dgm:prSet/>
      <dgm:spPr/>
      <dgm:t>
        <a:bodyPr/>
        <a:lstStyle/>
        <a:p>
          <a:endParaRPr lang="ru-RU"/>
        </a:p>
      </dgm:t>
    </dgm:pt>
    <dgm:pt modelId="{1D4F9DDD-57FF-4F00-B214-910A86B282A6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Капитальный ремонт участка водопровода, расположенного по адресу: Томская область,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Кожевниковский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район, с. Вороново, ул. Советская от д.№ 25 до д.№ 31 361,7 тыс. руб.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475F98-ECE0-4B20-B4A9-BEC00C55C383}" type="parTrans" cxnId="{F3347F8A-9B86-4F2C-91FF-10ECD0877557}">
      <dgm:prSet/>
      <dgm:spPr/>
      <dgm:t>
        <a:bodyPr/>
        <a:lstStyle/>
        <a:p>
          <a:endParaRPr lang="ru-RU"/>
        </a:p>
      </dgm:t>
    </dgm:pt>
    <dgm:pt modelId="{84B22E99-50DD-4330-B8D9-038EC683C15C}" type="sibTrans" cxnId="{F3347F8A-9B86-4F2C-91FF-10ECD0877557}">
      <dgm:prSet/>
      <dgm:spPr/>
      <dgm:t>
        <a:bodyPr/>
        <a:lstStyle/>
        <a:p>
          <a:endParaRPr lang="ru-RU"/>
        </a:p>
      </dgm:t>
    </dgm:pt>
    <dgm:pt modelId="{BCA2EADF-4CF3-4BF9-A03C-6FC382486DC3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Проведение капитального ремонта сети водоснабжения, с.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Кожевниково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ул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Титова 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(от ж/д №11 до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ул.Зеленой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  <a:p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192,3 тыс. руб.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9F83BA-F740-4CB8-8CDE-BACB04100101}" type="parTrans" cxnId="{5914AA49-7DE1-4E86-BD36-E880E752DC91}">
      <dgm:prSet/>
      <dgm:spPr/>
      <dgm:t>
        <a:bodyPr/>
        <a:lstStyle/>
        <a:p>
          <a:endParaRPr lang="ru-RU"/>
        </a:p>
      </dgm:t>
    </dgm:pt>
    <dgm:pt modelId="{6FDC33C8-9ECE-48FA-8F61-ECEF0CC396C0}" type="sibTrans" cxnId="{5914AA49-7DE1-4E86-BD36-E880E752DC91}">
      <dgm:prSet/>
      <dgm:spPr/>
      <dgm:t>
        <a:bodyPr/>
        <a:lstStyle/>
        <a:p>
          <a:endParaRPr lang="ru-RU"/>
        </a:p>
      </dgm:t>
    </dgm:pt>
    <dgm:pt modelId="{574C4C5B-2990-4571-85EE-211528C779D2}" type="pres">
      <dgm:prSet presAssocID="{5A513C41-3DD5-44F2-99E7-A3B763ACD9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0AAF7BB-68EA-4A3D-B23D-594310FEB65A}" type="pres">
      <dgm:prSet presAssocID="{9775907F-4941-4E43-A17A-83594EEBB173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EBA82F-764D-4633-A3F5-CD5E8B6DDB23}" type="pres">
      <dgm:prSet presAssocID="{256CCD1D-2214-4691-95DA-C429A6A6D0F1}" presName="spacer" presStyleCnt="0"/>
      <dgm:spPr/>
    </dgm:pt>
    <dgm:pt modelId="{926390A3-D278-4AEF-992D-C846AA07E412}" type="pres">
      <dgm:prSet presAssocID="{99F5FE7D-9950-4ACF-8B7C-3B62BEF608FF}" presName="parentText" presStyleLbl="node1" presStyleIdx="1" presStyleCnt="5" custLinFactNeighborX="1275" custLinFactNeighborY="-1092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79FFAE-3DF6-4DB3-8997-B22B8F497BF9}" type="pres">
      <dgm:prSet presAssocID="{1FF1EBF2-4FBE-4288-A150-F7DF15D39D93}" presName="spacer" presStyleCnt="0"/>
      <dgm:spPr/>
    </dgm:pt>
    <dgm:pt modelId="{16BF0FF4-2821-49EB-B9F1-38484B082EDA}" type="pres">
      <dgm:prSet presAssocID="{7C77CEDE-E2B6-4003-8E59-A512C7C455D5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99D581-FA3A-4385-B7D2-16E1129E5FE0}" type="pres">
      <dgm:prSet presAssocID="{AF3AA981-20A3-4420-B2CB-2D9534CADC95}" presName="spacer" presStyleCnt="0"/>
      <dgm:spPr/>
    </dgm:pt>
    <dgm:pt modelId="{1457CDD8-2978-4423-8CDA-143458677704}" type="pres">
      <dgm:prSet presAssocID="{1D4F9DDD-57FF-4F00-B214-910A86B282A6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C20FB0-13A7-45CB-9F43-90F8542998C3}" type="pres">
      <dgm:prSet presAssocID="{84B22E99-50DD-4330-B8D9-038EC683C15C}" presName="spacer" presStyleCnt="0"/>
      <dgm:spPr/>
    </dgm:pt>
    <dgm:pt modelId="{9AC234AD-52B5-4278-AC61-0FA654BDCFF0}" type="pres">
      <dgm:prSet presAssocID="{BCA2EADF-4CF3-4BF9-A03C-6FC382486DC3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627AA9-0A08-4F15-A0FB-83E47C232F6F}" srcId="{5A513C41-3DD5-44F2-99E7-A3B763ACD97C}" destId="{7C77CEDE-E2B6-4003-8E59-A512C7C455D5}" srcOrd="2" destOrd="0" parTransId="{94E9D734-6E39-4C49-A774-AD684CF5DE2B}" sibTransId="{AF3AA981-20A3-4420-B2CB-2D9534CADC95}"/>
    <dgm:cxn modelId="{E4FC94FC-00E8-425F-BF2C-6D60DE4E3D4B}" type="presOf" srcId="{5A513C41-3DD5-44F2-99E7-A3B763ACD97C}" destId="{574C4C5B-2990-4571-85EE-211528C779D2}" srcOrd="0" destOrd="0" presId="urn:microsoft.com/office/officeart/2005/8/layout/vList2"/>
    <dgm:cxn modelId="{5914AA49-7DE1-4E86-BD36-E880E752DC91}" srcId="{5A513C41-3DD5-44F2-99E7-A3B763ACD97C}" destId="{BCA2EADF-4CF3-4BF9-A03C-6FC382486DC3}" srcOrd="4" destOrd="0" parTransId="{149F83BA-F740-4CB8-8CDE-BACB04100101}" sibTransId="{6FDC33C8-9ECE-48FA-8F61-ECEF0CC396C0}"/>
    <dgm:cxn modelId="{0579CBC0-4075-4F98-BC09-8D5D00F00F34}" type="presOf" srcId="{BCA2EADF-4CF3-4BF9-A03C-6FC382486DC3}" destId="{9AC234AD-52B5-4278-AC61-0FA654BDCFF0}" srcOrd="0" destOrd="0" presId="urn:microsoft.com/office/officeart/2005/8/layout/vList2"/>
    <dgm:cxn modelId="{5DBF338C-8AD5-485D-9B3D-CAE6F045A4F1}" type="presOf" srcId="{1D4F9DDD-57FF-4F00-B214-910A86B282A6}" destId="{1457CDD8-2978-4423-8CDA-143458677704}" srcOrd="0" destOrd="0" presId="urn:microsoft.com/office/officeart/2005/8/layout/vList2"/>
    <dgm:cxn modelId="{94132C61-6596-425F-996A-90DE9B7F17B6}" srcId="{5A513C41-3DD5-44F2-99E7-A3B763ACD97C}" destId="{99F5FE7D-9950-4ACF-8B7C-3B62BEF608FF}" srcOrd="1" destOrd="0" parTransId="{F7ADEEE6-7264-4272-9663-3795B744CF6B}" sibTransId="{1FF1EBF2-4FBE-4288-A150-F7DF15D39D93}"/>
    <dgm:cxn modelId="{B37E3DAC-4D11-498A-9045-6B69F316E639}" type="presOf" srcId="{9775907F-4941-4E43-A17A-83594EEBB173}" destId="{60AAF7BB-68EA-4A3D-B23D-594310FEB65A}" srcOrd="0" destOrd="0" presId="urn:microsoft.com/office/officeart/2005/8/layout/vList2"/>
    <dgm:cxn modelId="{89525F06-3714-4D06-8D23-976CE93582C3}" type="presOf" srcId="{7C77CEDE-E2B6-4003-8E59-A512C7C455D5}" destId="{16BF0FF4-2821-49EB-B9F1-38484B082EDA}" srcOrd="0" destOrd="0" presId="urn:microsoft.com/office/officeart/2005/8/layout/vList2"/>
    <dgm:cxn modelId="{1D1BC930-48FF-49B5-B673-4BF296594404}" srcId="{5A513C41-3DD5-44F2-99E7-A3B763ACD97C}" destId="{9775907F-4941-4E43-A17A-83594EEBB173}" srcOrd="0" destOrd="0" parTransId="{7B961169-8447-4A5F-899E-5F900DCF5C58}" sibTransId="{256CCD1D-2214-4691-95DA-C429A6A6D0F1}"/>
    <dgm:cxn modelId="{F3347F8A-9B86-4F2C-91FF-10ECD0877557}" srcId="{5A513C41-3DD5-44F2-99E7-A3B763ACD97C}" destId="{1D4F9DDD-57FF-4F00-B214-910A86B282A6}" srcOrd="3" destOrd="0" parTransId="{B8475F98-ECE0-4B20-B4A9-BEC00C55C383}" sibTransId="{84B22E99-50DD-4330-B8D9-038EC683C15C}"/>
    <dgm:cxn modelId="{19649182-5082-40A2-9A57-0E74AE4AA0D6}" type="presOf" srcId="{99F5FE7D-9950-4ACF-8B7C-3B62BEF608FF}" destId="{926390A3-D278-4AEF-992D-C846AA07E412}" srcOrd="0" destOrd="0" presId="urn:microsoft.com/office/officeart/2005/8/layout/vList2"/>
    <dgm:cxn modelId="{E388062D-52A4-47A5-8665-AF4B388210C5}" type="presParOf" srcId="{574C4C5B-2990-4571-85EE-211528C779D2}" destId="{60AAF7BB-68EA-4A3D-B23D-594310FEB65A}" srcOrd="0" destOrd="0" presId="urn:microsoft.com/office/officeart/2005/8/layout/vList2"/>
    <dgm:cxn modelId="{DD822CB8-A081-4D95-A1FC-4C889C935EC3}" type="presParOf" srcId="{574C4C5B-2990-4571-85EE-211528C779D2}" destId="{70EBA82F-764D-4633-A3F5-CD5E8B6DDB23}" srcOrd="1" destOrd="0" presId="urn:microsoft.com/office/officeart/2005/8/layout/vList2"/>
    <dgm:cxn modelId="{F66A86A1-11A9-4004-A2FA-F33FB6ECC01A}" type="presParOf" srcId="{574C4C5B-2990-4571-85EE-211528C779D2}" destId="{926390A3-D278-4AEF-992D-C846AA07E412}" srcOrd="2" destOrd="0" presId="urn:microsoft.com/office/officeart/2005/8/layout/vList2"/>
    <dgm:cxn modelId="{83624153-D849-45F7-B64D-70BE83566A44}" type="presParOf" srcId="{574C4C5B-2990-4571-85EE-211528C779D2}" destId="{A679FFAE-3DF6-4DB3-8997-B22B8F497BF9}" srcOrd="3" destOrd="0" presId="urn:microsoft.com/office/officeart/2005/8/layout/vList2"/>
    <dgm:cxn modelId="{9E2C0E54-309F-4C3C-8A0D-07642A610F2A}" type="presParOf" srcId="{574C4C5B-2990-4571-85EE-211528C779D2}" destId="{16BF0FF4-2821-49EB-B9F1-38484B082EDA}" srcOrd="4" destOrd="0" presId="urn:microsoft.com/office/officeart/2005/8/layout/vList2"/>
    <dgm:cxn modelId="{7AC4FD90-74E5-474A-A530-AFD969EFB7ED}" type="presParOf" srcId="{574C4C5B-2990-4571-85EE-211528C779D2}" destId="{CE99D581-FA3A-4385-B7D2-16E1129E5FE0}" srcOrd="5" destOrd="0" presId="urn:microsoft.com/office/officeart/2005/8/layout/vList2"/>
    <dgm:cxn modelId="{75BF99B4-3F24-48ED-A8B0-28BE5B33AB36}" type="presParOf" srcId="{574C4C5B-2990-4571-85EE-211528C779D2}" destId="{1457CDD8-2978-4423-8CDA-143458677704}" srcOrd="6" destOrd="0" presId="urn:microsoft.com/office/officeart/2005/8/layout/vList2"/>
    <dgm:cxn modelId="{9FCDB090-852F-443C-8B77-3CA7DEDF5B8D}" type="presParOf" srcId="{574C4C5B-2990-4571-85EE-211528C779D2}" destId="{FEC20FB0-13A7-45CB-9F43-90F8542998C3}" srcOrd="7" destOrd="0" presId="urn:microsoft.com/office/officeart/2005/8/layout/vList2"/>
    <dgm:cxn modelId="{BAAF7F96-AA08-46B3-AE10-E41B2A8CEC90}" type="presParOf" srcId="{574C4C5B-2990-4571-85EE-211528C779D2}" destId="{9AC234AD-52B5-4278-AC61-0FA654BDCFF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A513C41-3DD5-44F2-99E7-A3B763ACD97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62445D2-FC70-4051-A179-BD1D838815B2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4 747 ,890 тыс. руб. Субсидии на реализацию программ формирования современной городской среды -Благоустройство общественной территории. Парк культуры и отдыха 601,7 тыс. руб.; 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Благоустройство площади, расположенной возле районного Дома культуры 3 /832,3 тыс. руб.; Разработка проектно-сметной документации на "Благоустройство площади, возле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РЦКиД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(этап 2, этап 3, этап 4, этап 5)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97495F6B-C0A7-466E-988D-F1B6B4C8102E}" type="parTrans" cxnId="{61D1BE64-1F58-4444-8F74-C843AC4643A8}">
      <dgm:prSet/>
      <dgm:spPr/>
      <dgm:t>
        <a:bodyPr/>
        <a:lstStyle/>
        <a:p>
          <a:endParaRPr lang="ru-RU"/>
        </a:p>
      </dgm:t>
    </dgm:pt>
    <dgm:pt modelId="{B8B25E56-936C-4B4F-A1BC-648140C0631A}" type="sibTrans" cxnId="{61D1BE64-1F58-4444-8F74-C843AC4643A8}">
      <dgm:prSet/>
      <dgm:spPr/>
      <dgm:t>
        <a:bodyPr/>
        <a:lstStyle/>
        <a:p>
          <a:endParaRPr lang="ru-RU"/>
        </a:p>
      </dgm:t>
    </dgm:pt>
    <dgm:pt modelId="{174D7FB9-A1A8-4174-B709-20E5CFAF69C6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5 099,0 т. руб. проекты  с участием населения «Инициативное бюджетирование» (10 проектов)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68401C81-67B1-4013-9215-786789D987B4}" type="parTrans" cxnId="{6157B8CF-8C25-4AE2-AC21-5B499864796A}">
      <dgm:prSet/>
      <dgm:spPr/>
      <dgm:t>
        <a:bodyPr/>
        <a:lstStyle/>
        <a:p>
          <a:endParaRPr lang="ru-RU"/>
        </a:p>
      </dgm:t>
    </dgm:pt>
    <dgm:pt modelId="{547BF6B7-BCBB-4B1A-A264-CF795C5BE31B}" type="sibTrans" cxnId="{6157B8CF-8C25-4AE2-AC21-5B499864796A}">
      <dgm:prSet/>
      <dgm:spPr/>
      <dgm:t>
        <a:bodyPr/>
        <a:lstStyle/>
        <a:p>
          <a:endParaRPr lang="ru-RU"/>
        </a:p>
      </dgm:t>
    </dgm:pt>
    <dgm:pt modelId="{670C41EC-0311-4B53-8C8E-FC7C8BB43178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МП "Устойчивое развитие сельских территорий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Кожевниковского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района на 2014-2017 годы и на период до 2020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года"Обустройство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детской игровой площадки в с. Хмелевка  182,8  тыс. руб.; Обустройство детской игровой площадки в с. Новая Ювала 169,9 тыс. руб.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C61C9C23-FB50-4EC4-A02B-46EB6E1421FB}" type="parTrans" cxnId="{96201CC9-95E4-4FD0-99C3-A6152C5D1B1E}">
      <dgm:prSet/>
      <dgm:spPr/>
      <dgm:t>
        <a:bodyPr/>
        <a:lstStyle/>
        <a:p>
          <a:endParaRPr lang="ru-RU"/>
        </a:p>
      </dgm:t>
    </dgm:pt>
    <dgm:pt modelId="{7687B96C-4765-44D8-ACBC-229E6A9E056C}" type="sibTrans" cxnId="{96201CC9-95E4-4FD0-99C3-A6152C5D1B1E}">
      <dgm:prSet/>
      <dgm:spPr/>
      <dgm:t>
        <a:bodyPr/>
        <a:lstStyle/>
        <a:p>
          <a:endParaRPr lang="ru-RU"/>
        </a:p>
      </dgm:t>
    </dgm:pt>
    <dgm:pt modelId="{E180239A-FA7E-44F4-87A4-3B4E1586CBD5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999,0 тыс. руб. ОБ; 999,0 тыс. руб. МБ приобретение контейнеров. Создание мест (площадок) накопления твердых коммунальных отходов; 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A51FBE01-B129-4ACD-9001-02CF070EC73F}" type="sibTrans" cxnId="{2CF5DF92-A1B8-4E84-BC7E-C65853F00C7D}">
      <dgm:prSet/>
      <dgm:spPr/>
      <dgm:t>
        <a:bodyPr/>
        <a:lstStyle/>
        <a:p>
          <a:endParaRPr lang="ru-RU"/>
        </a:p>
      </dgm:t>
    </dgm:pt>
    <dgm:pt modelId="{0D977CB4-7FFF-45D5-9318-89D0A61C2859}" type="parTrans" cxnId="{2CF5DF92-A1B8-4E84-BC7E-C65853F00C7D}">
      <dgm:prSet/>
      <dgm:spPr/>
      <dgm:t>
        <a:bodyPr/>
        <a:lstStyle/>
        <a:p>
          <a:endParaRPr lang="ru-RU"/>
        </a:p>
      </dgm:t>
    </dgm:pt>
    <dgm:pt modelId="{76DCA883-FCC4-460F-AABC-6A6FDF24A56C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Приведение полигона твердых коммунальных отходов в соответствие с действующим законодательством 448,5 тыс. руб. (Обустройство весов)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35100B-3DA1-4612-A8F5-2BD37844320E}" type="parTrans" cxnId="{EB944CD2-DD38-42AA-8A04-1292D74B3870}">
      <dgm:prSet/>
      <dgm:spPr/>
      <dgm:t>
        <a:bodyPr/>
        <a:lstStyle/>
        <a:p>
          <a:endParaRPr lang="ru-RU"/>
        </a:p>
      </dgm:t>
    </dgm:pt>
    <dgm:pt modelId="{366BEB09-AEAA-46AA-ACA8-07FC967DBB81}" type="sibTrans" cxnId="{EB944CD2-DD38-42AA-8A04-1292D74B3870}">
      <dgm:prSet/>
      <dgm:spPr/>
      <dgm:t>
        <a:bodyPr/>
        <a:lstStyle/>
        <a:p>
          <a:endParaRPr lang="ru-RU"/>
        </a:p>
      </dgm:t>
    </dgm:pt>
    <dgm:pt modelId="{89BA5A3C-8EE2-4283-B5DB-356BE5A5DDCD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Обустройства </a:t>
          </a:r>
          <a:r>
            <a:rPr lang="ru-RU" sz="1600" b="1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скейт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- площадки в парке по адресу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с. </a:t>
          </a:r>
          <a:r>
            <a:rPr lang="ru-RU" sz="1600" b="1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Кожевниково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, ул. Комарова      373,4 тыс. руб.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35603807-5944-4E62-ABA1-36356648CD2F}" type="parTrans" cxnId="{73F7C830-CC42-45B2-927B-79F04835655D}">
      <dgm:prSet/>
      <dgm:spPr/>
      <dgm:t>
        <a:bodyPr/>
        <a:lstStyle/>
        <a:p>
          <a:endParaRPr lang="ru-RU"/>
        </a:p>
      </dgm:t>
    </dgm:pt>
    <dgm:pt modelId="{735D7577-D5CE-45A2-9E27-CB31E68442D2}" type="sibTrans" cxnId="{73F7C830-CC42-45B2-927B-79F04835655D}">
      <dgm:prSet/>
      <dgm:spPr/>
      <dgm:t>
        <a:bodyPr/>
        <a:lstStyle/>
        <a:p>
          <a:endParaRPr lang="ru-RU"/>
        </a:p>
      </dgm:t>
    </dgm:pt>
    <dgm:pt modelId="{574C4C5B-2990-4571-85EE-211528C779D2}" type="pres">
      <dgm:prSet presAssocID="{5A513C41-3DD5-44F2-99E7-A3B763ACD9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F2B15C1-3E28-42C8-9591-4682E6271715}" type="pres">
      <dgm:prSet presAssocID="{D62445D2-FC70-4051-A179-BD1D838815B2}" presName="parentText" presStyleLbl="node1" presStyleIdx="0" presStyleCnt="6" custScaleX="88237" custScaleY="108898" custLinFactNeighborX="6499" custLinFactNeighborY="440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71B368-CCB4-4432-9032-B27EEDAAE6DE}" type="pres">
      <dgm:prSet presAssocID="{B8B25E56-936C-4B4F-A1BC-648140C0631A}" presName="spacer" presStyleCnt="0"/>
      <dgm:spPr/>
      <dgm:t>
        <a:bodyPr/>
        <a:lstStyle/>
        <a:p>
          <a:endParaRPr lang="ru-RU"/>
        </a:p>
      </dgm:t>
    </dgm:pt>
    <dgm:pt modelId="{4B677227-9AD8-48A5-B7AD-067ECAA6D652}" type="pres">
      <dgm:prSet presAssocID="{174D7FB9-A1A8-4174-B709-20E5CFAF69C6}" presName="parentText" presStyleLbl="node1" presStyleIdx="1" presStyleCnt="6" custScaleX="89260" custScaleY="52693" custLinFactNeighborX="6657" custLinFactNeighborY="3178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766513-14B8-4B91-ACE9-D15981FC85DE}" type="pres">
      <dgm:prSet presAssocID="{547BF6B7-BCBB-4B1A-A264-CF795C5BE31B}" presName="spacer" presStyleCnt="0"/>
      <dgm:spPr/>
    </dgm:pt>
    <dgm:pt modelId="{94C071C8-7574-4F52-9E1C-336BEB269EE2}" type="pres">
      <dgm:prSet presAssocID="{670C41EC-0311-4B53-8C8E-FC7C8BB43178}" presName="parentText" presStyleLbl="node1" presStyleIdx="2" presStyleCnt="6" custScaleY="55203" custLinFactNeighborX="-301" custLinFactNeighborY="-2080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80CA54-2066-48D8-986F-FF975CAB1385}" type="pres">
      <dgm:prSet presAssocID="{7687B96C-4765-44D8-ACBC-229E6A9E056C}" presName="spacer" presStyleCnt="0"/>
      <dgm:spPr/>
    </dgm:pt>
    <dgm:pt modelId="{AC59B096-11F1-4AB2-B859-FBC980F924D5}" type="pres">
      <dgm:prSet presAssocID="{89BA5A3C-8EE2-4283-B5DB-356BE5A5DDCD}" presName="parentText" presStyleLbl="node1" presStyleIdx="3" presStyleCnt="6" custScaleY="3678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88CF52-189B-48F4-A294-3CCF046DFEC0}" type="pres">
      <dgm:prSet presAssocID="{735D7577-D5CE-45A2-9E27-CB31E68442D2}" presName="spacer" presStyleCnt="0"/>
      <dgm:spPr/>
    </dgm:pt>
    <dgm:pt modelId="{2E84A931-B862-41CB-B546-875866774958}" type="pres">
      <dgm:prSet presAssocID="{E180239A-FA7E-44F4-87A4-3B4E1586CBD5}" presName="parentText" presStyleLbl="node1" presStyleIdx="4" presStyleCnt="6" custScaleY="59684" custLinFactNeighborY="-4760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8930E7-3A09-402F-9A0D-97A78D231C5E}" type="pres">
      <dgm:prSet presAssocID="{A51FBE01-B129-4ACD-9001-02CF070EC73F}" presName="spacer" presStyleCnt="0"/>
      <dgm:spPr/>
    </dgm:pt>
    <dgm:pt modelId="{3C46DC29-BED8-4162-A166-7BF0EE6CF7E5}" type="pres">
      <dgm:prSet presAssocID="{76DCA883-FCC4-460F-AABC-6A6FDF24A56C}" presName="parentText" presStyleLbl="node1" presStyleIdx="5" presStyleCnt="6" custScaleY="43599" custLinFactY="-106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39D36D-BC8D-4BA4-BEE7-0D7008547BCD}" type="presOf" srcId="{174D7FB9-A1A8-4174-B709-20E5CFAF69C6}" destId="{4B677227-9AD8-48A5-B7AD-067ECAA6D652}" srcOrd="0" destOrd="0" presId="urn:microsoft.com/office/officeart/2005/8/layout/vList2"/>
    <dgm:cxn modelId="{26C8512B-A40B-42C7-9D6D-1F9F1679F6B0}" type="presOf" srcId="{E180239A-FA7E-44F4-87A4-3B4E1586CBD5}" destId="{2E84A931-B862-41CB-B546-875866774958}" srcOrd="0" destOrd="0" presId="urn:microsoft.com/office/officeart/2005/8/layout/vList2"/>
    <dgm:cxn modelId="{2CF5DF92-A1B8-4E84-BC7E-C65853F00C7D}" srcId="{5A513C41-3DD5-44F2-99E7-A3B763ACD97C}" destId="{E180239A-FA7E-44F4-87A4-3B4E1586CBD5}" srcOrd="4" destOrd="0" parTransId="{0D977CB4-7FFF-45D5-9318-89D0A61C2859}" sibTransId="{A51FBE01-B129-4ACD-9001-02CF070EC73F}"/>
    <dgm:cxn modelId="{A41D4D9B-13A5-4E31-9BC1-864A1D22D8FB}" type="presOf" srcId="{670C41EC-0311-4B53-8C8E-FC7C8BB43178}" destId="{94C071C8-7574-4F52-9E1C-336BEB269EE2}" srcOrd="0" destOrd="0" presId="urn:microsoft.com/office/officeart/2005/8/layout/vList2"/>
    <dgm:cxn modelId="{425AAEDF-65CB-4038-BC09-B4892E288986}" type="presOf" srcId="{D62445D2-FC70-4051-A179-BD1D838815B2}" destId="{BF2B15C1-3E28-42C8-9591-4682E6271715}" srcOrd="0" destOrd="0" presId="urn:microsoft.com/office/officeart/2005/8/layout/vList2"/>
    <dgm:cxn modelId="{6157B8CF-8C25-4AE2-AC21-5B499864796A}" srcId="{5A513C41-3DD5-44F2-99E7-A3B763ACD97C}" destId="{174D7FB9-A1A8-4174-B709-20E5CFAF69C6}" srcOrd="1" destOrd="0" parTransId="{68401C81-67B1-4013-9215-786789D987B4}" sibTransId="{547BF6B7-BCBB-4B1A-A264-CF795C5BE31B}"/>
    <dgm:cxn modelId="{73F7C830-CC42-45B2-927B-79F04835655D}" srcId="{5A513C41-3DD5-44F2-99E7-A3B763ACD97C}" destId="{89BA5A3C-8EE2-4283-B5DB-356BE5A5DDCD}" srcOrd="3" destOrd="0" parTransId="{35603807-5944-4E62-ABA1-36356648CD2F}" sibTransId="{735D7577-D5CE-45A2-9E27-CB31E68442D2}"/>
    <dgm:cxn modelId="{96201CC9-95E4-4FD0-99C3-A6152C5D1B1E}" srcId="{5A513C41-3DD5-44F2-99E7-A3B763ACD97C}" destId="{670C41EC-0311-4B53-8C8E-FC7C8BB43178}" srcOrd="2" destOrd="0" parTransId="{C61C9C23-FB50-4EC4-A02B-46EB6E1421FB}" sibTransId="{7687B96C-4765-44D8-ACBC-229E6A9E056C}"/>
    <dgm:cxn modelId="{4477576A-8D16-4EB5-A181-EE72B6BB97E5}" type="presOf" srcId="{5A513C41-3DD5-44F2-99E7-A3B763ACD97C}" destId="{574C4C5B-2990-4571-85EE-211528C779D2}" srcOrd="0" destOrd="0" presId="urn:microsoft.com/office/officeart/2005/8/layout/vList2"/>
    <dgm:cxn modelId="{61D1BE64-1F58-4444-8F74-C843AC4643A8}" srcId="{5A513C41-3DD5-44F2-99E7-A3B763ACD97C}" destId="{D62445D2-FC70-4051-A179-BD1D838815B2}" srcOrd="0" destOrd="0" parTransId="{97495F6B-C0A7-466E-988D-F1B6B4C8102E}" sibTransId="{B8B25E56-936C-4B4F-A1BC-648140C0631A}"/>
    <dgm:cxn modelId="{568E9286-6C4B-4814-A611-CAF07C6611FF}" type="presOf" srcId="{76DCA883-FCC4-460F-AABC-6A6FDF24A56C}" destId="{3C46DC29-BED8-4162-A166-7BF0EE6CF7E5}" srcOrd="0" destOrd="0" presId="urn:microsoft.com/office/officeart/2005/8/layout/vList2"/>
    <dgm:cxn modelId="{21BD9616-BD2C-41DA-ABE9-3774D90B8AF5}" type="presOf" srcId="{89BA5A3C-8EE2-4283-B5DB-356BE5A5DDCD}" destId="{AC59B096-11F1-4AB2-B859-FBC980F924D5}" srcOrd="0" destOrd="0" presId="urn:microsoft.com/office/officeart/2005/8/layout/vList2"/>
    <dgm:cxn modelId="{EB944CD2-DD38-42AA-8A04-1292D74B3870}" srcId="{5A513C41-3DD5-44F2-99E7-A3B763ACD97C}" destId="{76DCA883-FCC4-460F-AABC-6A6FDF24A56C}" srcOrd="5" destOrd="0" parTransId="{E935100B-3DA1-4612-A8F5-2BD37844320E}" sibTransId="{366BEB09-AEAA-46AA-ACA8-07FC967DBB81}"/>
    <dgm:cxn modelId="{B957CC2B-4970-4D9D-A77C-4972CCF673F8}" type="presParOf" srcId="{574C4C5B-2990-4571-85EE-211528C779D2}" destId="{BF2B15C1-3E28-42C8-9591-4682E6271715}" srcOrd="0" destOrd="0" presId="urn:microsoft.com/office/officeart/2005/8/layout/vList2"/>
    <dgm:cxn modelId="{9359B055-49FF-496F-A486-84580CD090F1}" type="presParOf" srcId="{574C4C5B-2990-4571-85EE-211528C779D2}" destId="{FE71B368-CCB4-4432-9032-B27EEDAAE6DE}" srcOrd="1" destOrd="0" presId="urn:microsoft.com/office/officeart/2005/8/layout/vList2"/>
    <dgm:cxn modelId="{540B2A69-8303-4293-8828-59CE2135EF8F}" type="presParOf" srcId="{574C4C5B-2990-4571-85EE-211528C779D2}" destId="{4B677227-9AD8-48A5-B7AD-067ECAA6D652}" srcOrd="2" destOrd="0" presId="urn:microsoft.com/office/officeart/2005/8/layout/vList2"/>
    <dgm:cxn modelId="{757A476E-EC11-48B8-9857-AD580549BEA8}" type="presParOf" srcId="{574C4C5B-2990-4571-85EE-211528C779D2}" destId="{0B766513-14B8-4B91-ACE9-D15981FC85DE}" srcOrd="3" destOrd="0" presId="urn:microsoft.com/office/officeart/2005/8/layout/vList2"/>
    <dgm:cxn modelId="{851C034B-459E-4BDD-BDF3-581C34B4298B}" type="presParOf" srcId="{574C4C5B-2990-4571-85EE-211528C779D2}" destId="{94C071C8-7574-4F52-9E1C-336BEB269EE2}" srcOrd="4" destOrd="0" presId="urn:microsoft.com/office/officeart/2005/8/layout/vList2"/>
    <dgm:cxn modelId="{D834C157-6B6E-4035-BA66-8A3538C43DC8}" type="presParOf" srcId="{574C4C5B-2990-4571-85EE-211528C779D2}" destId="{6D80CA54-2066-48D8-986F-FF975CAB1385}" srcOrd="5" destOrd="0" presId="urn:microsoft.com/office/officeart/2005/8/layout/vList2"/>
    <dgm:cxn modelId="{7F9F78E8-696C-4507-B447-AA5CAF65F140}" type="presParOf" srcId="{574C4C5B-2990-4571-85EE-211528C779D2}" destId="{AC59B096-11F1-4AB2-B859-FBC980F924D5}" srcOrd="6" destOrd="0" presId="urn:microsoft.com/office/officeart/2005/8/layout/vList2"/>
    <dgm:cxn modelId="{88254C24-D074-4845-A203-DAFE864B5C09}" type="presParOf" srcId="{574C4C5B-2990-4571-85EE-211528C779D2}" destId="{8988CF52-189B-48F4-A294-3CCF046DFEC0}" srcOrd="7" destOrd="0" presId="urn:microsoft.com/office/officeart/2005/8/layout/vList2"/>
    <dgm:cxn modelId="{C092753B-19C9-4827-9B81-1456E53C1925}" type="presParOf" srcId="{574C4C5B-2990-4571-85EE-211528C779D2}" destId="{2E84A931-B862-41CB-B546-875866774958}" srcOrd="8" destOrd="0" presId="urn:microsoft.com/office/officeart/2005/8/layout/vList2"/>
    <dgm:cxn modelId="{93068731-2D77-4B6C-9A39-517559351A5B}" type="presParOf" srcId="{574C4C5B-2990-4571-85EE-211528C779D2}" destId="{D68930E7-3A09-402F-9A0D-97A78D231C5E}" srcOrd="9" destOrd="0" presId="urn:microsoft.com/office/officeart/2005/8/layout/vList2"/>
    <dgm:cxn modelId="{D9ED59A0-13B2-44D6-9993-A375FB2719DC}" type="presParOf" srcId="{574C4C5B-2990-4571-85EE-211528C779D2}" destId="{3C46DC29-BED8-4162-A166-7BF0EE6CF7E5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6A899DE-C0BA-4B05-BFF2-A5C1BD568783}" type="doc">
      <dgm:prSet loTypeId="urn:microsoft.com/office/officeart/2008/layout/PictureStrips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AAE589C-79A5-4D51-8972-0BC14256D50C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Пособие на содержание ребенка в семье опекуна, приемной семье 7 650 руб.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Количество получателей 131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Средний размер поддержки на 1 получателя 7 709 руб. исполнено  12 952. руб. , при плане 13  655,8 тыс. руб.,  или 94,8% 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C82A33-6F40-4375-91B3-280DFB4A2D7E}" type="parTrans" cxnId="{3882D281-FD3E-47C7-88FF-9A47DDB59EB0}">
      <dgm:prSet/>
      <dgm:spPr/>
      <dgm:t>
        <a:bodyPr/>
        <a:lstStyle/>
        <a:p>
          <a:endParaRPr lang="ru-RU" sz="1600"/>
        </a:p>
      </dgm:t>
    </dgm:pt>
    <dgm:pt modelId="{BFB6B78C-0F24-47AD-9A17-76C2B8A5DF3F}" type="sibTrans" cxnId="{3882D281-FD3E-47C7-88FF-9A47DDB59EB0}">
      <dgm:prSet/>
      <dgm:spPr/>
      <dgm:t>
        <a:bodyPr/>
        <a:lstStyle/>
        <a:p>
          <a:endParaRPr lang="ru-RU" sz="1600"/>
        </a:p>
      </dgm:t>
    </dgm:pt>
    <dgm:pt modelId="{0B5D5267-B46D-4B97-9926-5E315C947397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Вознаграждение, причитающееся приемному родителю 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получателей  79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Средний размер поддержки на 1 получателя 13 201руб.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исполнено 12 514,1  т. руб., 100%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90717A-74EC-47AA-ABDC-677A8F3D4249}" type="parTrans" cxnId="{19889856-7310-4428-A5B1-52B0223FC5F1}">
      <dgm:prSet/>
      <dgm:spPr/>
      <dgm:t>
        <a:bodyPr/>
        <a:lstStyle/>
        <a:p>
          <a:endParaRPr lang="ru-RU" sz="1600"/>
        </a:p>
      </dgm:t>
    </dgm:pt>
    <dgm:pt modelId="{96B246DC-E52A-416B-9B8B-1B1399886EB8}" type="sibTrans" cxnId="{19889856-7310-4428-A5B1-52B0223FC5F1}">
      <dgm:prSet/>
      <dgm:spPr/>
      <dgm:t>
        <a:bodyPr/>
        <a:lstStyle/>
        <a:p>
          <a:endParaRPr lang="ru-RU" sz="1600"/>
        </a:p>
      </dgm:t>
    </dgm:pt>
    <dgm:pt modelId="{A68CF303-834F-4DF8-81DD-337D341B9FFD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Единовременное пособие при всех формах при всех формах устройства детей, лишенных родительского попечения, в семью . Количество получателей  11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Средний размер поддержки на 1 получателя 23 405,4 р.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План  323,5 т. руб. исполнено  256,8 т. руб., или 79,4%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C1F4F5-BB31-4DAF-AF93-90A65CD6FCF2}" type="parTrans" cxnId="{E0A73DD7-19CA-480D-83B2-738F69CF1DC4}">
      <dgm:prSet/>
      <dgm:spPr/>
      <dgm:t>
        <a:bodyPr/>
        <a:lstStyle/>
        <a:p>
          <a:endParaRPr lang="ru-RU" sz="1600"/>
        </a:p>
      </dgm:t>
    </dgm:pt>
    <dgm:pt modelId="{8B2831A9-B8D1-4925-8181-188F3EFAC6C1}" type="sibTrans" cxnId="{E0A73DD7-19CA-480D-83B2-738F69CF1DC4}">
      <dgm:prSet/>
      <dgm:spPr/>
      <dgm:t>
        <a:bodyPr/>
        <a:lstStyle/>
        <a:p>
          <a:endParaRPr lang="ru-RU" sz="1600"/>
        </a:p>
      </dgm:t>
    </dgm:pt>
    <dgm:pt modelId="{56061000-5777-49CC-8EB4-3705121A1A9F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Приобретение жилых помещений  для детей сирот  и детей, оставшихся без попечения родителей  (9 получателя)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План  8 067 т. руб.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Исполнено  8 066,6 т. руб., или 100 %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B48F87-E8E7-42FC-91D7-68D4B5A8C2C3}" type="parTrans" cxnId="{66B6BFC7-AB09-4B29-984A-097818386DD9}">
      <dgm:prSet/>
      <dgm:spPr/>
      <dgm:t>
        <a:bodyPr/>
        <a:lstStyle/>
        <a:p>
          <a:endParaRPr lang="ru-RU" sz="1600"/>
        </a:p>
      </dgm:t>
    </dgm:pt>
    <dgm:pt modelId="{FC325A70-4729-4A63-A0DF-C02452F50C46}" type="sibTrans" cxnId="{66B6BFC7-AB09-4B29-984A-097818386DD9}">
      <dgm:prSet/>
      <dgm:spPr/>
      <dgm:t>
        <a:bodyPr/>
        <a:lstStyle/>
        <a:p>
          <a:endParaRPr lang="ru-RU" sz="1600"/>
        </a:p>
      </dgm:t>
    </dgm:pt>
    <dgm:pt modelId="{17BEAEB8-F5AD-4D2A-AC4A-3A7041240BAA}" type="pres">
      <dgm:prSet presAssocID="{36A899DE-C0BA-4B05-BFF2-A5C1BD56878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F9CC07-BD47-4DA4-AC1C-F84A34268123}" type="pres">
      <dgm:prSet presAssocID="{1AAE589C-79A5-4D51-8972-0BC14256D50C}" presName="composite" presStyleCnt="0"/>
      <dgm:spPr/>
    </dgm:pt>
    <dgm:pt modelId="{B8EAC538-D2A3-468C-8344-00CDA10C6D79}" type="pres">
      <dgm:prSet presAssocID="{1AAE589C-79A5-4D51-8972-0BC14256D50C}" presName="rect1" presStyleLbl="trAlignAcc1" presStyleIdx="0" presStyleCnt="4" custScaleX="201403" custScaleY="185804" custLinFactNeighborX="49136" custLinFactNeighborY="-212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D00418-24DC-495E-834E-9DAA23AC38E4}" type="pres">
      <dgm:prSet presAssocID="{1AAE589C-79A5-4D51-8972-0BC14256D50C}" presName="rect2" presStyleLbl="fgImgPlace1" presStyleIdx="0" presStyleCnt="4" custScaleX="196126" custScaleY="96500" custLinFactX="-63869" custLinFactNeighborX="-100000" custLinFactNeighborY="-238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DFC963A-8B04-47EF-8DBD-C6DC3C0D7D56}" type="pres">
      <dgm:prSet presAssocID="{BFB6B78C-0F24-47AD-9A17-76C2B8A5DF3F}" presName="sibTrans" presStyleCnt="0"/>
      <dgm:spPr/>
    </dgm:pt>
    <dgm:pt modelId="{E2200A71-A6E3-4A45-8AEE-B2BF9F5C54C9}" type="pres">
      <dgm:prSet presAssocID="{0B5D5267-B46D-4B97-9926-5E315C947397}" presName="composite" presStyleCnt="0"/>
      <dgm:spPr/>
    </dgm:pt>
    <dgm:pt modelId="{A02ED168-C91C-44B4-98DC-FBBE2DAB90EA}" type="pres">
      <dgm:prSet presAssocID="{0B5D5267-B46D-4B97-9926-5E315C947397}" presName="rect1" presStyleLbl="trAlignAcc1" presStyleIdx="1" presStyleCnt="4" custScaleX="208714" custScaleY="139987" custLinFactNeighborX="39917" custLinFactNeighborY="-99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72ED71-A811-45C4-98EB-F3ED9797FA9F}" type="pres">
      <dgm:prSet presAssocID="{0B5D5267-B46D-4B97-9926-5E315C947397}" presName="rect2" presStyleLbl="fgImgPlace1" presStyleIdx="1" presStyleCnt="4" custScaleX="225413" custScaleY="120899" custLinFactX="-83955" custLinFactNeighborX="-100000" custLinFactNeighborY="-212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437D78B-C47F-4F8B-8E36-3A2CF62336B1}" type="pres">
      <dgm:prSet presAssocID="{96B246DC-E52A-416B-9B8B-1B1399886EB8}" presName="sibTrans" presStyleCnt="0"/>
      <dgm:spPr/>
    </dgm:pt>
    <dgm:pt modelId="{5AB89F13-37A3-4EB3-A7E9-09A851D241B9}" type="pres">
      <dgm:prSet presAssocID="{A68CF303-834F-4DF8-81DD-337D341B9FFD}" presName="composite" presStyleCnt="0"/>
      <dgm:spPr/>
    </dgm:pt>
    <dgm:pt modelId="{79847875-8BE7-47E5-9F07-15E096361192}" type="pres">
      <dgm:prSet presAssocID="{A68CF303-834F-4DF8-81DD-337D341B9FFD}" presName="rect1" presStyleLbl="trAlignAcc1" presStyleIdx="2" presStyleCnt="4" custScaleX="224431" custScaleY="154749" custLinFactNeighborX="43479" custLinFactNeighborY="8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EA738D-0A2F-4869-A353-DAA03454649C}" type="pres">
      <dgm:prSet presAssocID="{A68CF303-834F-4DF8-81DD-337D341B9FFD}" presName="rect2" presStyleLbl="fgImgPlace1" presStyleIdx="2" presStyleCnt="4" custScaleX="237444" custScaleY="129868" custLinFactX="-100000" custLinFactNeighborX="-172827" custLinFactNeighborY="3448"/>
      <dgm:spPr>
        <a:blipFill rotWithShape="1">
          <a:blip xmlns:r="http://schemas.openxmlformats.org/officeDocument/2006/relationships" r:embed="rId3"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B w="165100" h="254000"/>
        </a:sp3d>
      </dgm:spPr>
      <dgm:t>
        <a:bodyPr/>
        <a:lstStyle/>
        <a:p>
          <a:endParaRPr lang="ru-RU"/>
        </a:p>
      </dgm:t>
    </dgm:pt>
    <dgm:pt modelId="{6B844B52-358A-4D5C-9E4A-625864F24684}" type="pres">
      <dgm:prSet presAssocID="{8B2831A9-B8D1-4925-8181-188F3EFAC6C1}" presName="sibTrans" presStyleCnt="0"/>
      <dgm:spPr/>
    </dgm:pt>
    <dgm:pt modelId="{276B05D3-4D3D-4BE5-9B75-D7D8B24568D9}" type="pres">
      <dgm:prSet presAssocID="{56061000-5777-49CC-8EB4-3705121A1A9F}" presName="composite" presStyleCnt="0"/>
      <dgm:spPr/>
    </dgm:pt>
    <dgm:pt modelId="{60139F33-672F-418A-8EB0-7F09B7AFC3CC}" type="pres">
      <dgm:prSet presAssocID="{56061000-5777-49CC-8EB4-3705121A1A9F}" presName="rect1" presStyleLbl="trAlignAcc1" presStyleIdx="3" presStyleCnt="4" custScaleX="227797" custScaleY="137032" custLinFactNeighborX="36874" custLinFactNeighborY="-67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2A1778-18CF-492B-A6C7-E12A55FFE720}" type="pres">
      <dgm:prSet presAssocID="{56061000-5777-49CC-8EB4-3705121A1A9F}" presName="rect2" presStyleLbl="fgImgPlace1" presStyleIdx="3" presStyleCnt="4" custScaleX="272035" custScaleY="135554" custLinFactX="-114531" custLinFactNeighborX="-200000" custLinFactNeighborY="751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E0A73DD7-19CA-480D-83B2-738F69CF1DC4}" srcId="{36A899DE-C0BA-4B05-BFF2-A5C1BD568783}" destId="{A68CF303-834F-4DF8-81DD-337D341B9FFD}" srcOrd="2" destOrd="0" parTransId="{5EC1F4F5-BB31-4DAF-AF93-90A65CD6FCF2}" sibTransId="{8B2831A9-B8D1-4925-8181-188F3EFAC6C1}"/>
    <dgm:cxn modelId="{16AB7A62-24D8-425A-BE3F-D2F6171D8C1E}" type="presOf" srcId="{A68CF303-834F-4DF8-81DD-337D341B9FFD}" destId="{79847875-8BE7-47E5-9F07-15E096361192}" srcOrd="0" destOrd="0" presId="urn:microsoft.com/office/officeart/2008/layout/PictureStrips"/>
    <dgm:cxn modelId="{5539B1E5-9847-49E2-8D87-47834418C6FC}" type="presOf" srcId="{0B5D5267-B46D-4B97-9926-5E315C947397}" destId="{A02ED168-C91C-44B4-98DC-FBBE2DAB90EA}" srcOrd="0" destOrd="0" presId="urn:microsoft.com/office/officeart/2008/layout/PictureStrips"/>
    <dgm:cxn modelId="{66B6BFC7-AB09-4B29-984A-097818386DD9}" srcId="{36A899DE-C0BA-4B05-BFF2-A5C1BD568783}" destId="{56061000-5777-49CC-8EB4-3705121A1A9F}" srcOrd="3" destOrd="0" parTransId="{CAB48F87-E8E7-42FC-91D7-68D4B5A8C2C3}" sibTransId="{FC325A70-4729-4A63-A0DF-C02452F50C46}"/>
    <dgm:cxn modelId="{9B468940-F771-4F4B-B753-4C23CEA4C5D8}" type="presOf" srcId="{36A899DE-C0BA-4B05-BFF2-A5C1BD568783}" destId="{17BEAEB8-F5AD-4D2A-AC4A-3A7041240BAA}" srcOrd="0" destOrd="0" presId="urn:microsoft.com/office/officeart/2008/layout/PictureStrips"/>
    <dgm:cxn modelId="{422C8055-8BE2-4519-BF67-799AE6A72AEB}" type="presOf" srcId="{1AAE589C-79A5-4D51-8972-0BC14256D50C}" destId="{B8EAC538-D2A3-468C-8344-00CDA10C6D79}" srcOrd="0" destOrd="0" presId="urn:microsoft.com/office/officeart/2008/layout/PictureStrips"/>
    <dgm:cxn modelId="{3882D281-FD3E-47C7-88FF-9A47DDB59EB0}" srcId="{36A899DE-C0BA-4B05-BFF2-A5C1BD568783}" destId="{1AAE589C-79A5-4D51-8972-0BC14256D50C}" srcOrd="0" destOrd="0" parTransId="{B9C82A33-6F40-4375-91B3-280DFB4A2D7E}" sibTransId="{BFB6B78C-0F24-47AD-9A17-76C2B8A5DF3F}"/>
    <dgm:cxn modelId="{19889856-7310-4428-A5B1-52B0223FC5F1}" srcId="{36A899DE-C0BA-4B05-BFF2-A5C1BD568783}" destId="{0B5D5267-B46D-4B97-9926-5E315C947397}" srcOrd="1" destOrd="0" parTransId="{B190717A-74EC-47AA-ABDC-677A8F3D4249}" sibTransId="{96B246DC-E52A-416B-9B8B-1B1399886EB8}"/>
    <dgm:cxn modelId="{A341F241-D377-417A-983D-057C3199C7E0}" type="presOf" srcId="{56061000-5777-49CC-8EB4-3705121A1A9F}" destId="{60139F33-672F-418A-8EB0-7F09B7AFC3CC}" srcOrd="0" destOrd="0" presId="urn:microsoft.com/office/officeart/2008/layout/PictureStrips"/>
    <dgm:cxn modelId="{263BD0A3-148B-416F-85BC-7FD932F3154A}" type="presParOf" srcId="{17BEAEB8-F5AD-4D2A-AC4A-3A7041240BAA}" destId="{07F9CC07-BD47-4DA4-AC1C-F84A34268123}" srcOrd="0" destOrd="0" presId="urn:microsoft.com/office/officeart/2008/layout/PictureStrips"/>
    <dgm:cxn modelId="{903EA8EE-17E7-4AFA-B7E2-255597D65386}" type="presParOf" srcId="{07F9CC07-BD47-4DA4-AC1C-F84A34268123}" destId="{B8EAC538-D2A3-468C-8344-00CDA10C6D79}" srcOrd="0" destOrd="0" presId="urn:microsoft.com/office/officeart/2008/layout/PictureStrips"/>
    <dgm:cxn modelId="{237EF1C6-B3DE-498D-8D59-89C82249AAA2}" type="presParOf" srcId="{07F9CC07-BD47-4DA4-AC1C-F84A34268123}" destId="{9CD00418-24DC-495E-834E-9DAA23AC38E4}" srcOrd="1" destOrd="0" presId="urn:microsoft.com/office/officeart/2008/layout/PictureStrips"/>
    <dgm:cxn modelId="{54A9E49D-7641-4279-A3A4-F2E058CA1DD3}" type="presParOf" srcId="{17BEAEB8-F5AD-4D2A-AC4A-3A7041240BAA}" destId="{8DFC963A-8B04-47EF-8DBD-C6DC3C0D7D56}" srcOrd="1" destOrd="0" presId="urn:microsoft.com/office/officeart/2008/layout/PictureStrips"/>
    <dgm:cxn modelId="{9EFE0202-D752-4661-B78C-58917B17BA2D}" type="presParOf" srcId="{17BEAEB8-F5AD-4D2A-AC4A-3A7041240BAA}" destId="{E2200A71-A6E3-4A45-8AEE-B2BF9F5C54C9}" srcOrd="2" destOrd="0" presId="urn:microsoft.com/office/officeart/2008/layout/PictureStrips"/>
    <dgm:cxn modelId="{615EAE49-6353-4DAF-9399-2CAE7949D97F}" type="presParOf" srcId="{E2200A71-A6E3-4A45-8AEE-B2BF9F5C54C9}" destId="{A02ED168-C91C-44B4-98DC-FBBE2DAB90EA}" srcOrd="0" destOrd="0" presId="urn:microsoft.com/office/officeart/2008/layout/PictureStrips"/>
    <dgm:cxn modelId="{F830CF66-0881-4BD2-9C49-B32B634D5BFA}" type="presParOf" srcId="{E2200A71-A6E3-4A45-8AEE-B2BF9F5C54C9}" destId="{F072ED71-A811-45C4-98EB-F3ED9797FA9F}" srcOrd="1" destOrd="0" presId="urn:microsoft.com/office/officeart/2008/layout/PictureStrips"/>
    <dgm:cxn modelId="{79C06B1A-32C0-47E5-830F-772CEC3DC2E9}" type="presParOf" srcId="{17BEAEB8-F5AD-4D2A-AC4A-3A7041240BAA}" destId="{7437D78B-C47F-4F8B-8E36-3A2CF62336B1}" srcOrd="3" destOrd="0" presId="urn:microsoft.com/office/officeart/2008/layout/PictureStrips"/>
    <dgm:cxn modelId="{74D40AE8-282E-4693-9574-3CA112FA3FEB}" type="presParOf" srcId="{17BEAEB8-F5AD-4D2A-AC4A-3A7041240BAA}" destId="{5AB89F13-37A3-4EB3-A7E9-09A851D241B9}" srcOrd="4" destOrd="0" presId="urn:microsoft.com/office/officeart/2008/layout/PictureStrips"/>
    <dgm:cxn modelId="{1F9233A2-7B76-4EB2-9014-5ED3CFE61A08}" type="presParOf" srcId="{5AB89F13-37A3-4EB3-A7E9-09A851D241B9}" destId="{79847875-8BE7-47E5-9F07-15E096361192}" srcOrd="0" destOrd="0" presId="urn:microsoft.com/office/officeart/2008/layout/PictureStrips"/>
    <dgm:cxn modelId="{336FFD0F-51BB-47D8-9359-8A75CDAE49FF}" type="presParOf" srcId="{5AB89F13-37A3-4EB3-A7E9-09A851D241B9}" destId="{9CEA738D-0A2F-4869-A353-DAA03454649C}" srcOrd="1" destOrd="0" presId="urn:microsoft.com/office/officeart/2008/layout/PictureStrips"/>
    <dgm:cxn modelId="{69F22A81-8B04-4954-8BD1-BAE0F0FD7380}" type="presParOf" srcId="{17BEAEB8-F5AD-4D2A-AC4A-3A7041240BAA}" destId="{6B844B52-358A-4D5C-9E4A-625864F24684}" srcOrd="5" destOrd="0" presId="urn:microsoft.com/office/officeart/2008/layout/PictureStrips"/>
    <dgm:cxn modelId="{0EA1FE0B-7157-4044-BDB3-EC0191A7C010}" type="presParOf" srcId="{17BEAEB8-F5AD-4D2A-AC4A-3A7041240BAA}" destId="{276B05D3-4D3D-4BE5-9B75-D7D8B24568D9}" srcOrd="6" destOrd="0" presId="urn:microsoft.com/office/officeart/2008/layout/PictureStrips"/>
    <dgm:cxn modelId="{FF3F9749-15EC-4CA3-972F-9180F049A344}" type="presParOf" srcId="{276B05D3-4D3D-4BE5-9B75-D7D8B24568D9}" destId="{60139F33-672F-418A-8EB0-7F09B7AFC3CC}" srcOrd="0" destOrd="0" presId="urn:microsoft.com/office/officeart/2008/layout/PictureStrips"/>
    <dgm:cxn modelId="{92E1A259-9D07-4922-B104-B1AE656948B9}" type="presParOf" srcId="{276B05D3-4D3D-4BE5-9B75-D7D8B24568D9}" destId="{0D2A1778-18CF-492B-A6C7-E12A55FFE72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6A899DE-C0BA-4B05-BFF2-A5C1BD568783}" type="doc">
      <dgm:prSet loTypeId="urn:microsoft.com/office/officeart/2008/layout/PictureStrips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AAE589C-79A5-4D51-8972-0BC14256D50C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Оказание помощи в ремонте и (или) переустройстве жилых помещений граждан участников и инвалидов Великой Отечественной войны 1941 - 1945 годов; тружеников тыла военных лет; лиц, награжденных знаком "Жителю блокадного Ленинграда"; бывших несовершеннолетних узников концлагерей; вдов погибших (умерших)  участников Великой Отечественной войны 1941 - 1945 годов, не вступивших в повторный брак   200 тыс. руб. ОБ. 200 тыс. руб. МБ Все средства переданы в виде межбюджетных трансфертов в сельские поселения.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C82A33-6F40-4375-91B3-280DFB4A2D7E}" type="parTrans" cxnId="{3882D281-FD3E-47C7-88FF-9A47DDB59EB0}">
      <dgm:prSet/>
      <dgm:spPr/>
      <dgm:t>
        <a:bodyPr/>
        <a:lstStyle/>
        <a:p>
          <a:endParaRPr lang="ru-RU" sz="1600"/>
        </a:p>
      </dgm:t>
    </dgm:pt>
    <dgm:pt modelId="{BFB6B78C-0F24-47AD-9A17-76C2B8A5DF3F}" type="sibTrans" cxnId="{3882D281-FD3E-47C7-88FF-9A47DDB59EB0}">
      <dgm:prSet/>
      <dgm:spPr/>
      <dgm:t>
        <a:bodyPr/>
        <a:lstStyle/>
        <a:p>
          <a:endParaRPr lang="ru-RU" sz="1600"/>
        </a:p>
      </dgm:t>
    </dgm:pt>
    <dgm:pt modelId="{56061000-5777-49CC-8EB4-3705121A1A9F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на предоставление социальных выплат на строительство (приобретение) жилья гражданам, проживающим в сельской местности, в том числе. молодым семьям и молодым специалистам. Социальную помощь </a:t>
          </a:r>
          <a:r>
            <a:rPr lang="ru-RU" sz="1800" b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получили 18 </a:t>
          </a:r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семей.  </a:t>
          </a:r>
        </a:p>
        <a:p>
          <a:pPr algn="ctr"/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10 773 тыс. руб.</a:t>
          </a:r>
          <a:endParaRPr lang="ru-RU" sz="18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B48F87-E8E7-42FC-91D7-68D4B5A8C2C3}" type="parTrans" cxnId="{66B6BFC7-AB09-4B29-984A-097818386DD9}">
      <dgm:prSet/>
      <dgm:spPr/>
      <dgm:t>
        <a:bodyPr/>
        <a:lstStyle/>
        <a:p>
          <a:endParaRPr lang="ru-RU" sz="1600"/>
        </a:p>
      </dgm:t>
    </dgm:pt>
    <dgm:pt modelId="{FC325A70-4729-4A63-A0DF-C02452F50C46}" type="sibTrans" cxnId="{66B6BFC7-AB09-4B29-984A-097818386DD9}">
      <dgm:prSet/>
      <dgm:spPr/>
      <dgm:t>
        <a:bodyPr/>
        <a:lstStyle/>
        <a:p>
          <a:endParaRPr lang="ru-RU" sz="1600"/>
        </a:p>
      </dgm:t>
    </dgm:pt>
    <dgm:pt modelId="{17BEAEB8-F5AD-4D2A-AC4A-3A7041240BAA}" type="pres">
      <dgm:prSet presAssocID="{36A899DE-C0BA-4B05-BFF2-A5C1BD56878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F9CC07-BD47-4DA4-AC1C-F84A34268123}" type="pres">
      <dgm:prSet presAssocID="{1AAE589C-79A5-4D51-8972-0BC14256D50C}" presName="composite" presStyleCnt="0"/>
      <dgm:spPr/>
    </dgm:pt>
    <dgm:pt modelId="{B8EAC538-D2A3-468C-8344-00CDA10C6D79}" type="pres">
      <dgm:prSet presAssocID="{1AAE589C-79A5-4D51-8972-0BC14256D50C}" presName="rect1" presStyleLbl="trAlignAcc1" presStyleIdx="0" presStyleCnt="2" custScaleX="151120" custScaleY="209907" custLinFactNeighborX="17272" custLinFactNeighborY="-333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D00418-24DC-495E-834E-9DAA23AC38E4}" type="pres">
      <dgm:prSet presAssocID="{1AAE589C-79A5-4D51-8972-0BC14256D50C}" presName="rect2" presStyleLbl="fgImgPlace1" presStyleIdx="0" presStyleCnt="2" custScaleX="144025" custScaleY="111792" custLinFactNeighborX="-91495" custLinFactNeighborY="2053"/>
      <dgm:spPr>
        <a:blipFill rotWithShape="1">
          <a:blip xmlns:r="http://schemas.openxmlformats.org/officeDocument/2006/relationships" r:embed="rId1"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B w="165100" h="254000"/>
        </a:sp3d>
      </dgm:spPr>
      <dgm:t>
        <a:bodyPr/>
        <a:lstStyle/>
        <a:p>
          <a:endParaRPr lang="ru-RU"/>
        </a:p>
      </dgm:t>
    </dgm:pt>
    <dgm:pt modelId="{8DFC963A-8B04-47EF-8DBD-C6DC3C0D7D56}" type="pres">
      <dgm:prSet presAssocID="{BFB6B78C-0F24-47AD-9A17-76C2B8A5DF3F}" presName="sibTrans" presStyleCnt="0"/>
      <dgm:spPr/>
    </dgm:pt>
    <dgm:pt modelId="{276B05D3-4D3D-4BE5-9B75-D7D8B24568D9}" type="pres">
      <dgm:prSet presAssocID="{56061000-5777-49CC-8EB4-3705121A1A9F}" presName="composite" presStyleCnt="0"/>
      <dgm:spPr/>
    </dgm:pt>
    <dgm:pt modelId="{60139F33-672F-418A-8EB0-7F09B7AFC3CC}" type="pres">
      <dgm:prSet presAssocID="{56061000-5777-49CC-8EB4-3705121A1A9F}" presName="rect1" presStyleLbl="trAlignAcc1" presStyleIdx="1" presStyleCnt="2" custScaleX="136029" custScaleY="137032" custLinFactNeighborX="17578" custLinFactNeighborY="-49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2A1778-18CF-492B-A6C7-E12A55FFE720}" type="pres">
      <dgm:prSet presAssocID="{56061000-5777-49CC-8EB4-3705121A1A9F}" presName="rect2" presStyleLbl="fgImgPlace1" presStyleIdx="1" presStyleCnt="2" custFlipHor="1" custScaleX="140600" custScaleY="88896" custLinFactX="-22844" custLinFactNeighborX="-100000" custLinFactNeighborY="-1880"/>
      <dgm:spPr>
        <a:blipFill rotWithShape="1">
          <a:blip xmlns:r="http://schemas.openxmlformats.org/officeDocument/2006/relationships" r:embed="rId2"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B w="165100" h="254000"/>
        </a:sp3d>
      </dgm:spPr>
      <dgm:t>
        <a:bodyPr/>
        <a:lstStyle/>
        <a:p>
          <a:endParaRPr lang="ru-RU"/>
        </a:p>
      </dgm:t>
    </dgm:pt>
  </dgm:ptLst>
  <dgm:cxnLst>
    <dgm:cxn modelId="{66B6BFC7-AB09-4B29-984A-097818386DD9}" srcId="{36A899DE-C0BA-4B05-BFF2-A5C1BD568783}" destId="{56061000-5777-49CC-8EB4-3705121A1A9F}" srcOrd="1" destOrd="0" parTransId="{CAB48F87-E8E7-42FC-91D7-68D4B5A8C2C3}" sibTransId="{FC325A70-4729-4A63-A0DF-C02452F50C46}"/>
    <dgm:cxn modelId="{BC5BCD34-6860-4C45-AFAB-3CF0D5892F7E}" type="presOf" srcId="{56061000-5777-49CC-8EB4-3705121A1A9F}" destId="{60139F33-672F-418A-8EB0-7F09B7AFC3CC}" srcOrd="0" destOrd="0" presId="urn:microsoft.com/office/officeart/2008/layout/PictureStrips"/>
    <dgm:cxn modelId="{85EF3664-1BEE-4622-A398-0313EAF1FA1F}" type="presOf" srcId="{1AAE589C-79A5-4D51-8972-0BC14256D50C}" destId="{B8EAC538-D2A3-468C-8344-00CDA10C6D79}" srcOrd="0" destOrd="0" presId="urn:microsoft.com/office/officeart/2008/layout/PictureStrips"/>
    <dgm:cxn modelId="{C92654AF-2CCA-4311-9964-E9AD8B56F58E}" type="presOf" srcId="{36A899DE-C0BA-4B05-BFF2-A5C1BD568783}" destId="{17BEAEB8-F5AD-4D2A-AC4A-3A7041240BAA}" srcOrd="0" destOrd="0" presId="urn:microsoft.com/office/officeart/2008/layout/PictureStrips"/>
    <dgm:cxn modelId="{3882D281-FD3E-47C7-88FF-9A47DDB59EB0}" srcId="{36A899DE-C0BA-4B05-BFF2-A5C1BD568783}" destId="{1AAE589C-79A5-4D51-8972-0BC14256D50C}" srcOrd="0" destOrd="0" parTransId="{B9C82A33-6F40-4375-91B3-280DFB4A2D7E}" sibTransId="{BFB6B78C-0F24-47AD-9A17-76C2B8A5DF3F}"/>
    <dgm:cxn modelId="{E630C2F3-870A-47F3-A6AE-A7B3BB95CB68}" type="presParOf" srcId="{17BEAEB8-F5AD-4D2A-AC4A-3A7041240BAA}" destId="{07F9CC07-BD47-4DA4-AC1C-F84A34268123}" srcOrd="0" destOrd="0" presId="urn:microsoft.com/office/officeart/2008/layout/PictureStrips"/>
    <dgm:cxn modelId="{3CD880F3-92AD-453C-845E-D5195046A57F}" type="presParOf" srcId="{07F9CC07-BD47-4DA4-AC1C-F84A34268123}" destId="{B8EAC538-D2A3-468C-8344-00CDA10C6D79}" srcOrd="0" destOrd="0" presId="urn:microsoft.com/office/officeart/2008/layout/PictureStrips"/>
    <dgm:cxn modelId="{0BB369CD-06D4-41D1-92B6-7940AE358B38}" type="presParOf" srcId="{07F9CC07-BD47-4DA4-AC1C-F84A34268123}" destId="{9CD00418-24DC-495E-834E-9DAA23AC38E4}" srcOrd="1" destOrd="0" presId="urn:microsoft.com/office/officeart/2008/layout/PictureStrips"/>
    <dgm:cxn modelId="{C1A687D2-5810-48DE-81A0-856383CCBDD5}" type="presParOf" srcId="{17BEAEB8-F5AD-4D2A-AC4A-3A7041240BAA}" destId="{8DFC963A-8B04-47EF-8DBD-C6DC3C0D7D56}" srcOrd="1" destOrd="0" presId="urn:microsoft.com/office/officeart/2008/layout/PictureStrips"/>
    <dgm:cxn modelId="{C561F5C5-5059-4BC6-9114-A1A15DF4C14A}" type="presParOf" srcId="{17BEAEB8-F5AD-4D2A-AC4A-3A7041240BAA}" destId="{276B05D3-4D3D-4BE5-9B75-D7D8B24568D9}" srcOrd="2" destOrd="0" presId="urn:microsoft.com/office/officeart/2008/layout/PictureStrips"/>
    <dgm:cxn modelId="{B0FC715C-8D69-42CD-B6CA-1472AF1DFF96}" type="presParOf" srcId="{276B05D3-4D3D-4BE5-9B75-D7D8B24568D9}" destId="{60139F33-672F-418A-8EB0-7F09B7AFC3CC}" srcOrd="0" destOrd="0" presId="urn:microsoft.com/office/officeart/2008/layout/PictureStrips"/>
    <dgm:cxn modelId="{8B2C31C0-5CD6-40F1-A1FE-4FBED46386E7}" type="presParOf" srcId="{276B05D3-4D3D-4BE5-9B75-D7D8B24568D9}" destId="{0D2A1778-18CF-492B-A6C7-E12A55FFE72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87BE54-C644-49AA-921E-284DA5D781F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6DF9105-E4A8-479F-A5A7-2EE952EFECE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</a:t>
          </a:r>
        </a:p>
        <a:p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409 435 т. р.</a:t>
          </a:r>
          <a:endParaRPr lang="ru-RU" sz="18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DB9AEC-4FEB-4551-907E-6A3CEA3E37F8}" type="parTrans" cxnId="{BB9961AC-EC9C-4D1C-BDA7-FDBBC76D082E}">
      <dgm:prSet/>
      <dgm:spPr/>
      <dgm:t>
        <a:bodyPr/>
        <a:lstStyle/>
        <a:p>
          <a:endParaRPr lang="ru-RU"/>
        </a:p>
      </dgm:t>
    </dgm:pt>
    <dgm:pt modelId="{F66175A5-1E68-44F6-9B33-C22DC597A393}" type="sibTrans" cxnId="{BB9961AC-EC9C-4D1C-BDA7-FDBBC76D082E}">
      <dgm:prSet/>
      <dgm:spPr/>
      <dgm:t>
        <a:bodyPr/>
        <a:lstStyle/>
        <a:p>
          <a:endParaRPr lang="ru-RU"/>
        </a:p>
      </dgm:t>
    </dgm:pt>
    <dgm:pt modelId="{BDD76FDE-5B9C-4402-AE2A-43CE8753390B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</a:t>
          </a:r>
        </a:p>
        <a:p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410 008 т. р.</a:t>
          </a:r>
          <a:endParaRPr lang="ru-RU" sz="18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27567F-CF9E-4728-867E-B8B3C180C9D6}" type="parTrans" cxnId="{F5D35FFE-B48E-4B61-B7AC-1C133C871CAE}">
      <dgm:prSet/>
      <dgm:spPr/>
      <dgm:t>
        <a:bodyPr/>
        <a:lstStyle/>
        <a:p>
          <a:endParaRPr lang="ru-RU"/>
        </a:p>
      </dgm:t>
    </dgm:pt>
    <dgm:pt modelId="{57464671-9D6B-433A-BFA6-608114EA08E3}" type="sibTrans" cxnId="{F5D35FFE-B48E-4B61-B7AC-1C133C871CAE}">
      <dgm:prSet/>
      <dgm:spPr/>
      <dgm:t>
        <a:bodyPr/>
        <a:lstStyle/>
        <a:p>
          <a:endParaRPr lang="ru-RU"/>
        </a:p>
      </dgm:t>
    </dgm:pt>
    <dgm:pt modelId="{57841FBC-91D6-41E1-B9A1-C6D26F285B9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</a:t>
          </a:r>
        </a:p>
        <a:p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43 766 т. р</a:t>
          </a:r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D1191D-A50B-4662-A65A-C946240A83B4}" type="parTrans" cxnId="{00353F57-B89B-4B6E-96AA-DB8435D10BA6}">
      <dgm:prSet/>
      <dgm:spPr/>
      <dgm:t>
        <a:bodyPr/>
        <a:lstStyle/>
        <a:p>
          <a:endParaRPr lang="ru-RU"/>
        </a:p>
      </dgm:t>
    </dgm:pt>
    <dgm:pt modelId="{C6D1749D-2CAC-4870-B1D0-57E969C4B597}" type="sibTrans" cxnId="{00353F57-B89B-4B6E-96AA-DB8435D10BA6}">
      <dgm:prSet/>
      <dgm:spPr/>
      <dgm:t>
        <a:bodyPr/>
        <a:lstStyle/>
        <a:p>
          <a:endParaRPr lang="ru-RU"/>
        </a:p>
      </dgm:t>
    </dgm:pt>
    <dgm:pt modelId="{967AF326-2AB7-40CD-9FC1-91BBF34CAF7C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 </a:t>
          </a:r>
        </a:p>
        <a:p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127 598 т. р.</a:t>
          </a:r>
          <a:endParaRPr lang="ru-RU" sz="18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F48F7C-730B-4A89-98B8-3433DEB8D13B}" type="parTrans" cxnId="{519029D7-FC4D-4358-ADC0-AB659B4E9F0A}">
      <dgm:prSet/>
      <dgm:spPr/>
      <dgm:t>
        <a:bodyPr/>
        <a:lstStyle/>
        <a:p>
          <a:endParaRPr lang="ru-RU"/>
        </a:p>
      </dgm:t>
    </dgm:pt>
    <dgm:pt modelId="{D5F643B2-6231-4982-9BFE-0AAA0841FB6F}" type="sibTrans" cxnId="{519029D7-FC4D-4358-ADC0-AB659B4E9F0A}">
      <dgm:prSet/>
      <dgm:spPr/>
      <dgm:t>
        <a:bodyPr/>
        <a:lstStyle/>
        <a:p>
          <a:endParaRPr lang="ru-RU"/>
        </a:p>
      </dgm:t>
    </dgm:pt>
    <dgm:pt modelId="{DAB0C468-840F-4D90-9384-4161C4F9DC3A}" type="pres">
      <dgm:prSet presAssocID="{FB87BE54-C644-49AA-921E-284DA5D781FC}" presName="Name0" presStyleCnt="0">
        <dgm:presLayoutVars>
          <dgm:dir val="rev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A6D6A5-899D-43C2-B725-7D3734959374}" type="pres">
      <dgm:prSet presAssocID="{967AF326-2AB7-40CD-9FC1-91BBF34CAF7C}" presName="linNode" presStyleCnt="0"/>
      <dgm:spPr/>
    </dgm:pt>
    <dgm:pt modelId="{CCE8DC65-6C07-4907-93D2-0D593CB1D503}" type="pres">
      <dgm:prSet presAssocID="{967AF326-2AB7-40CD-9FC1-91BBF34CAF7C}" presName="parentText" presStyleLbl="node1" presStyleIdx="0" presStyleCnt="4" custScaleX="202542" custScaleY="33441" custLinFactNeighborX="34874" custLinFactNeighborY="-134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04445C-F3DA-425A-A6F3-30E956F71956}" type="pres">
      <dgm:prSet presAssocID="{D5F643B2-6231-4982-9BFE-0AAA0841FB6F}" presName="sp" presStyleCnt="0"/>
      <dgm:spPr/>
    </dgm:pt>
    <dgm:pt modelId="{9AF50C05-072F-4133-823B-5004247A34CB}" type="pres">
      <dgm:prSet presAssocID="{46DF9105-E4A8-479F-A5A7-2EE952EFECEF}" presName="linNode" presStyleCnt="0"/>
      <dgm:spPr/>
    </dgm:pt>
    <dgm:pt modelId="{5E6BEC5E-32AF-420A-8A54-AE3AB00669CD}" type="pres">
      <dgm:prSet presAssocID="{46DF9105-E4A8-479F-A5A7-2EE952EFECEF}" presName="parentText" presStyleLbl="node1" presStyleIdx="1" presStyleCnt="4" custScaleX="204886" custScaleY="33631" custLinFactNeighborX="34270" custLinFactNeighborY="-253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7281AA-A2B8-40C5-A79B-4355106D6B53}" type="pres">
      <dgm:prSet presAssocID="{F66175A5-1E68-44F6-9B33-C22DC597A393}" presName="sp" presStyleCnt="0"/>
      <dgm:spPr/>
    </dgm:pt>
    <dgm:pt modelId="{FF9DFBA9-2AFF-4B96-8B38-ED9E16C4A4E0}" type="pres">
      <dgm:prSet presAssocID="{BDD76FDE-5B9C-4402-AE2A-43CE8753390B}" presName="linNode" presStyleCnt="0"/>
      <dgm:spPr/>
    </dgm:pt>
    <dgm:pt modelId="{5EC9994E-3363-461F-9E42-49D4FDC2796D}" type="pres">
      <dgm:prSet presAssocID="{BDD76FDE-5B9C-4402-AE2A-43CE8753390B}" presName="parentText" presStyleLbl="node1" presStyleIdx="2" presStyleCnt="4" custScaleX="204161" custScaleY="36091" custLinFactNeighborX="35952" custLinFactNeighborY="-270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7F77F7-A521-4CCE-BDAE-CCBB31CD9F4C}" type="pres">
      <dgm:prSet presAssocID="{57464671-9D6B-433A-BFA6-608114EA08E3}" presName="sp" presStyleCnt="0"/>
      <dgm:spPr/>
    </dgm:pt>
    <dgm:pt modelId="{C65982DC-2BF9-43A9-B676-67615ADB64B8}" type="pres">
      <dgm:prSet presAssocID="{57841FBC-91D6-41E1-B9A1-C6D26F285B9F}" presName="linNode" presStyleCnt="0"/>
      <dgm:spPr/>
    </dgm:pt>
    <dgm:pt modelId="{BAA8CE4B-01F4-4B60-80CF-CEFADD95DC5C}" type="pres">
      <dgm:prSet presAssocID="{57841FBC-91D6-41E1-B9A1-C6D26F285B9F}" presName="parentText" presStyleLbl="node1" presStyleIdx="3" presStyleCnt="4" custScaleX="204601" custScaleY="40050" custLinFactNeighborX="34490" custLinFactNeighborY="-381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353F57-B89B-4B6E-96AA-DB8435D10BA6}" srcId="{FB87BE54-C644-49AA-921E-284DA5D781FC}" destId="{57841FBC-91D6-41E1-B9A1-C6D26F285B9F}" srcOrd="3" destOrd="0" parTransId="{C7D1191D-A50B-4662-A65A-C946240A83B4}" sibTransId="{C6D1749D-2CAC-4870-B1D0-57E969C4B597}"/>
    <dgm:cxn modelId="{70A89BA0-DE47-4008-AE7A-24E7521F62EB}" type="presOf" srcId="{FB87BE54-C644-49AA-921E-284DA5D781FC}" destId="{DAB0C468-840F-4D90-9384-4161C4F9DC3A}" srcOrd="0" destOrd="0" presId="urn:microsoft.com/office/officeart/2005/8/layout/vList5"/>
    <dgm:cxn modelId="{519029D7-FC4D-4358-ADC0-AB659B4E9F0A}" srcId="{FB87BE54-C644-49AA-921E-284DA5D781FC}" destId="{967AF326-2AB7-40CD-9FC1-91BBF34CAF7C}" srcOrd="0" destOrd="0" parTransId="{34F48F7C-730B-4A89-98B8-3433DEB8D13B}" sibTransId="{D5F643B2-6231-4982-9BFE-0AAA0841FB6F}"/>
    <dgm:cxn modelId="{FFA0E4C6-8C1E-411D-A043-2755ADA63090}" type="presOf" srcId="{46DF9105-E4A8-479F-A5A7-2EE952EFECEF}" destId="{5E6BEC5E-32AF-420A-8A54-AE3AB00669CD}" srcOrd="0" destOrd="0" presId="urn:microsoft.com/office/officeart/2005/8/layout/vList5"/>
    <dgm:cxn modelId="{F5D35FFE-B48E-4B61-B7AC-1C133C871CAE}" srcId="{FB87BE54-C644-49AA-921E-284DA5D781FC}" destId="{BDD76FDE-5B9C-4402-AE2A-43CE8753390B}" srcOrd="2" destOrd="0" parTransId="{1227567F-CF9E-4728-867E-B8B3C180C9D6}" sibTransId="{57464671-9D6B-433A-BFA6-608114EA08E3}"/>
    <dgm:cxn modelId="{272742E8-A9A3-40D9-97D1-1F5A55A58A51}" type="presOf" srcId="{BDD76FDE-5B9C-4402-AE2A-43CE8753390B}" destId="{5EC9994E-3363-461F-9E42-49D4FDC2796D}" srcOrd="0" destOrd="0" presId="urn:microsoft.com/office/officeart/2005/8/layout/vList5"/>
    <dgm:cxn modelId="{73E9C79E-DAB9-43C7-A0DB-B17C76FEED34}" type="presOf" srcId="{57841FBC-91D6-41E1-B9A1-C6D26F285B9F}" destId="{BAA8CE4B-01F4-4B60-80CF-CEFADD95DC5C}" srcOrd="0" destOrd="0" presId="urn:microsoft.com/office/officeart/2005/8/layout/vList5"/>
    <dgm:cxn modelId="{BB9961AC-EC9C-4D1C-BDA7-FDBBC76D082E}" srcId="{FB87BE54-C644-49AA-921E-284DA5D781FC}" destId="{46DF9105-E4A8-479F-A5A7-2EE952EFECEF}" srcOrd="1" destOrd="0" parTransId="{CFDB9AEC-4FEB-4551-907E-6A3CEA3E37F8}" sibTransId="{F66175A5-1E68-44F6-9B33-C22DC597A393}"/>
    <dgm:cxn modelId="{7E47A366-F185-43BB-BE3E-28CDF020CBDF}" type="presOf" srcId="{967AF326-2AB7-40CD-9FC1-91BBF34CAF7C}" destId="{CCE8DC65-6C07-4907-93D2-0D593CB1D503}" srcOrd="0" destOrd="0" presId="urn:microsoft.com/office/officeart/2005/8/layout/vList5"/>
    <dgm:cxn modelId="{525FF013-59BA-4469-83FB-0A5828C3EA2C}" type="presParOf" srcId="{DAB0C468-840F-4D90-9384-4161C4F9DC3A}" destId="{00A6D6A5-899D-43C2-B725-7D3734959374}" srcOrd="0" destOrd="0" presId="urn:microsoft.com/office/officeart/2005/8/layout/vList5"/>
    <dgm:cxn modelId="{E698180A-B378-4B90-AE80-D7B861664E0E}" type="presParOf" srcId="{00A6D6A5-899D-43C2-B725-7D3734959374}" destId="{CCE8DC65-6C07-4907-93D2-0D593CB1D503}" srcOrd="0" destOrd="0" presId="urn:microsoft.com/office/officeart/2005/8/layout/vList5"/>
    <dgm:cxn modelId="{04779117-E648-4B1A-943A-7456C6144A36}" type="presParOf" srcId="{DAB0C468-840F-4D90-9384-4161C4F9DC3A}" destId="{6204445C-F3DA-425A-A6F3-30E956F71956}" srcOrd="1" destOrd="0" presId="urn:microsoft.com/office/officeart/2005/8/layout/vList5"/>
    <dgm:cxn modelId="{667B2387-FB54-4EE8-BBAB-2256AAD66556}" type="presParOf" srcId="{DAB0C468-840F-4D90-9384-4161C4F9DC3A}" destId="{9AF50C05-072F-4133-823B-5004247A34CB}" srcOrd="2" destOrd="0" presId="urn:microsoft.com/office/officeart/2005/8/layout/vList5"/>
    <dgm:cxn modelId="{04CA4247-6746-4863-A1BB-9A0FD3BA479C}" type="presParOf" srcId="{9AF50C05-072F-4133-823B-5004247A34CB}" destId="{5E6BEC5E-32AF-420A-8A54-AE3AB00669CD}" srcOrd="0" destOrd="0" presId="urn:microsoft.com/office/officeart/2005/8/layout/vList5"/>
    <dgm:cxn modelId="{9D5EFD9A-6AD0-4187-960A-596C9F9FED3C}" type="presParOf" srcId="{DAB0C468-840F-4D90-9384-4161C4F9DC3A}" destId="{697281AA-A2B8-40C5-A79B-4355106D6B53}" srcOrd="3" destOrd="0" presId="urn:microsoft.com/office/officeart/2005/8/layout/vList5"/>
    <dgm:cxn modelId="{EDF7D498-4E33-49BC-9DFC-B7E46AAE114B}" type="presParOf" srcId="{DAB0C468-840F-4D90-9384-4161C4F9DC3A}" destId="{FF9DFBA9-2AFF-4B96-8B38-ED9E16C4A4E0}" srcOrd="4" destOrd="0" presId="urn:microsoft.com/office/officeart/2005/8/layout/vList5"/>
    <dgm:cxn modelId="{0C47129E-34BA-4DB1-9171-F329C1421498}" type="presParOf" srcId="{FF9DFBA9-2AFF-4B96-8B38-ED9E16C4A4E0}" destId="{5EC9994E-3363-461F-9E42-49D4FDC2796D}" srcOrd="0" destOrd="0" presId="urn:microsoft.com/office/officeart/2005/8/layout/vList5"/>
    <dgm:cxn modelId="{BCE38A7D-C8EE-4088-9AFC-7407E531F514}" type="presParOf" srcId="{DAB0C468-840F-4D90-9384-4161C4F9DC3A}" destId="{BC7F77F7-A521-4CCE-BDAE-CCBB31CD9F4C}" srcOrd="5" destOrd="0" presId="urn:microsoft.com/office/officeart/2005/8/layout/vList5"/>
    <dgm:cxn modelId="{2C2E242A-82B1-49F4-9E93-8DE1000D5977}" type="presParOf" srcId="{DAB0C468-840F-4D90-9384-4161C4F9DC3A}" destId="{C65982DC-2BF9-43A9-B676-67615ADB64B8}" srcOrd="6" destOrd="0" presId="urn:microsoft.com/office/officeart/2005/8/layout/vList5"/>
    <dgm:cxn modelId="{9C4F0357-11AF-41D6-8F25-113814C3BDE4}" type="presParOf" srcId="{C65982DC-2BF9-43A9-B676-67615ADB64B8}" destId="{BAA8CE4B-01F4-4B60-80CF-CEFADD95DC5C}" srcOrd="0" destOrd="0" presId="urn:microsoft.com/office/officeart/2005/8/layout/vList5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3B589C-F15B-40C2-BA0C-2D826816CEDD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7E209C7-D7D9-4397-857A-1090AF9EBD60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4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год</a:t>
          </a:r>
          <a:endParaRPr lang="ru-RU" sz="24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A77379-31B0-4D0F-9B7F-8A420BBFADF2}" type="parTrans" cxnId="{13B9935B-6D6E-4525-84FE-51B5C51E55B3}">
      <dgm:prSet/>
      <dgm:spPr/>
      <dgm:t>
        <a:bodyPr/>
        <a:lstStyle/>
        <a:p>
          <a:endParaRPr lang="ru-RU"/>
        </a:p>
      </dgm:t>
    </dgm:pt>
    <dgm:pt modelId="{4886C673-BFA2-42E8-8F6F-ED634B13DDE5}" type="sibTrans" cxnId="{13B9935B-6D6E-4525-84FE-51B5C51E55B3}">
      <dgm:prSet/>
      <dgm:spPr/>
      <dgm:t>
        <a:bodyPr/>
        <a:lstStyle/>
        <a:p>
          <a:endParaRPr lang="ru-RU"/>
        </a:p>
      </dgm:t>
    </dgm:pt>
    <dgm:pt modelId="{69EC13D5-B921-463A-8D6D-03BED8F85B00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4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102 231 </a:t>
          </a:r>
          <a:r>
            <a:rPr lang="ru-RU" sz="2400" dirty="0" smtClean="0">
              <a:ln w="1905"/>
              <a:solidFill>
                <a:srgbClr val="0039A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itchFamily="18" charset="0"/>
            </a:rPr>
            <a:t>тыс. руб.</a:t>
          </a:r>
          <a:endParaRPr lang="ru-RU" sz="24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09E713-DA71-44B9-A57C-9CD8FE4F4938}" type="parTrans" cxnId="{BFE36BF2-E074-4018-A786-6E1CBC29A8D7}">
      <dgm:prSet/>
      <dgm:spPr/>
      <dgm:t>
        <a:bodyPr/>
        <a:lstStyle/>
        <a:p>
          <a:endParaRPr lang="ru-RU"/>
        </a:p>
      </dgm:t>
    </dgm:pt>
    <dgm:pt modelId="{73B1272E-401F-4B7E-8D0E-0F7460B315AD}" type="sibTrans" cxnId="{BFE36BF2-E074-4018-A786-6E1CBC29A8D7}">
      <dgm:prSet/>
      <dgm:spPr/>
      <dgm:t>
        <a:bodyPr/>
        <a:lstStyle/>
        <a:p>
          <a:endParaRPr lang="ru-RU"/>
        </a:p>
      </dgm:t>
    </dgm:pt>
    <dgm:pt modelId="{F54B84FE-CCD4-4AD9-9563-39316F28BC7E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4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</a:t>
          </a:r>
          <a:endParaRPr lang="ru-RU" sz="24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4487BF-8CDE-4E72-90D6-2EB462413B3D}" type="parTrans" cxnId="{06C8CF28-D0EE-4E48-AC1C-2CC604840C42}">
      <dgm:prSet/>
      <dgm:spPr/>
      <dgm:t>
        <a:bodyPr/>
        <a:lstStyle/>
        <a:p>
          <a:endParaRPr lang="ru-RU"/>
        </a:p>
      </dgm:t>
    </dgm:pt>
    <dgm:pt modelId="{CC5352CE-3032-46DA-AC46-E67BC17B925A}" type="sibTrans" cxnId="{06C8CF28-D0EE-4E48-AC1C-2CC604840C42}">
      <dgm:prSet/>
      <dgm:spPr/>
      <dgm:t>
        <a:bodyPr/>
        <a:lstStyle/>
        <a:p>
          <a:endParaRPr lang="ru-RU"/>
        </a:p>
      </dgm:t>
    </dgm:pt>
    <dgm:pt modelId="{2C5467F6-9D84-4F52-B63C-3619EC5607B2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4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114 862 </a:t>
          </a:r>
          <a:r>
            <a:rPr lang="ru-RU" sz="2000" dirty="0" smtClean="0">
              <a:ln w="1905"/>
              <a:solidFill>
                <a:srgbClr val="0039A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itchFamily="18" charset="0"/>
            </a:rPr>
            <a:t>тыс. руб.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116856-4D1F-491B-ADA7-4B888E0839A5}" type="parTrans" cxnId="{B6CFD1F5-1E4B-4C14-94B2-CF8FD0DAE9C7}">
      <dgm:prSet/>
      <dgm:spPr/>
      <dgm:t>
        <a:bodyPr/>
        <a:lstStyle/>
        <a:p>
          <a:endParaRPr lang="ru-RU"/>
        </a:p>
      </dgm:t>
    </dgm:pt>
    <dgm:pt modelId="{EDB14845-E04F-42BD-947A-A7F8A5E341F9}" type="sibTrans" cxnId="{B6CFD1F5-1E4B-4C14-94B2-CF8FD0DAE9C7}">
      <dgm:prSet/>
      <dgm:spPr/>
      <dgm:t>
        <a:bodyPr/>
        <a:lstStyle/>
        <a:p>
          <a:endParaRPr lang="ru-RU"/>
        </a:p>
      </dgm:t>
    </dgm:pt>
    <dgm:pt modelId="{6701EF49-13A6-4FA6-893D-35BF832FF356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4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  <a:endParaRPr lang="ru-RU" sz="24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710C17-B338-4D44-AF66-C0F108106FA9}" type="parTrans" cxnId="{E467428B-DB13-43C9-A2FB-37257835B0B8}">
      <dgm:prSet/>
      <dgm:spPr/>
      <dgm:t>
        <a:bodyPr/>
        <a:lstStyle/>
        <a:p>
          <a:endParaRPr lang="ru-RU"/>
        </a:p>
      </dgm:t>
    </dgm:pt>
    <dgm:pt modelId="{37E765F8-FBC8-4735-ACCC-5795CD017005}" type="sibTrans" cxnId="{E467428B-DB13-43C9-A2FB-37257835B0B8}">
      <dgm:prSet/>
      <dgm:spPr/>
      <dgm:t>
        <a:bodyPr/>
        <a:lstStyle/>
        <a:p>
          <a:endParaRPr lang="ru-RU"/>
        </a:p>
      </dgm:t>
    </dgm:pt>
    <dgm:pt modelId="{F9AC821B-C1A3-431E-966F-2C7367536A0D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4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113 170 тыс. руб.</a:t>
          </a:r>
          <a:endParaRPr lang="ru-RU" sz="24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00D7A5-60F5-4436-8655-A6EF3E724383}" type="parTrans" cxnId="{E79C8D16-B80A-4C77-8C41-0A34501ED0DA}">
      <dgm:prSet/>
      <dgm:spPr/>
      <dgm:t>
        <a:bodyPr/>
        <a:lstStyle/>
        <a:p>
          <a:endParaRPr lang="ru-RU"/>
        </a:p>
      </dgm:t>
    </dgm:pt>
    <dgm:pt modelId="{548DD3FF-D92B-4051-9B28-5426E99A5A9D}" type="sibTrans" cxnId="{E79C8D16-B80A-4C77-8C41-0A34501ED0DA}">
      <dgm:prSet/>
      <dgm:spPr/>
      <dgm:t>
        <a:bodyPr/>
        <a:lstStyle/>
        <a:p>
          <a:endParaRPr lang="ru-RU"/>
        </a:p>
      </dgm:t>
    </dgm:pt>
    <dgm:pt modelId="{308B3E65-5910-46D0-8995-BC147BDECD85}" type="pres">
      <dgm:prSet presAssocID="{3D3B589C-F15B-40C2-BA0C-2D826816CEDD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2D93C39-0CF4-4D2F-AF3C-B2B6468118CC}" type="pres">
      <dgm:prSet presAssocID="{A7E209C7-D7D9-4397-857A-1090AF9EBD60}" presName="horFlow" presStyleCnt="0"/>
      <dgm:spPr/>
    </dgm:pt>
    <dgm:pt modelId="{E5E98981-3846-4AAA-AE6B-8DA6FBDD8E3F}" type="pres">
      <dgm:prSet presAssocID="{A7E209C7-D7D9-4397-857A-1090AF9EBD60}" presName="bigChev" presStyleLbl="node1" presStyleIdx="0" presStyleCnt="3"/>
      <dgm:spPr/>
      <dgm:t>
        <a:bodyPr/>
        <a:lstStyle/>
        <a:p>
          <a:endParaRPr lang="ru-RU"/>
        </a:p>
      </dgm:t>
    </dgm:pt>
    <dgm:pt modelId="{BFD31D20-BB58-4980-85F6-B7FF719C691D}" type="pres">
      <dgm:prSet presAssocID="{1D09E713-DA71-44B9-A57C-9CD8FE4F4938}" presName="parTrans" presStyleCnt="0"/>
      <dgm:spPr/>
    </dgm:pt>
    <dgm:pt modelId="{9C8462A6-299B-47CF-9320-685F5E9E08AC}" type="pres">
      <dgm:prSet presAssocID="{69EC13D5-B921-463A-8D6D-03BED8F85B00}" presName="node" presStyleLbl="alignAccFollowNode1" presStyleIdx="0" presStyleCnt="3" custScaleX="2081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899FEB-B881-4F53-A58B-62AF50F7AA9E}" type="pres">
      <dgm:prSet presAssocID="{A7E209C7-D7D9-4397-857A-1090AF9EBD60}" presName="vSp" presStyleCnt="0"/>
      <dgm:spPr/>
    </dgm:pt>
    <dgm:pt modelId="{6738CD6E-D1E4-4694-98A1-99CFC4655214}" type="pres">
      <dgm:prSet presAssocID="{F54B84FE-CCD4-4AD9-9563-39316F28BC7E}" presName="horFlow" presStyleCnt="0"/>
      <dgm:spPr/>
    </dgm:pt>
    <dgm:pt modelId="{399BB3BE-F625-4B23-958C-CBF0A11E6D12}" type="pres">
      <dgm:prSet presAssocID="{F54B84FE-CCD4-4AD9-9563-39316F28BC7E}" presName="bigChev" presStyleLbl="node1" presStyleIdx="1" presStyleCnt="3"/>
      <dgm:spPr/>
      <dgm:t>
        <a:bodyPr/>
        <a:lstStyle/>
        <a:p>
          <a:endParaRPr lang="ru-RU"/>
        </a:p>
      </dgm:t>
    </dgm:pt>
    <dgm:pt modelId="{88853C28-1F4E-4267-AA6D-4D5E89E08E9C}" type="pres">
      <dgm:prSet presAssocID="{F4116856-4D1F-491B-ADA7-4B888E0839A5}" presName="parTrans" presStyleCnt="0"/>
      <dgm:spPr/>
    </dgm:pt>
    <dgm:pt modelId="{2DE080EE-F80D-4228-A6C6-40FF27B97B14}" type="pres">
      <dgm:prSet presAssocID="{2C5467F6-9D84-4F52-B63C-3619EC5607B2}" presName="node" presStyleLbl="alignAccFollowNode1" presStyleIdx="1" presStyleCnt="3" custScaleX="2095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6FE11C-639C-44FC-9C21-6495A2ECE10C}" type="pres">
      <dgm:prSet presAssocID="{F54B84FE-CCD4-4AD9-9563-39316F28BC7E}" presName="vSp" presStyleCnt="0"/>
      <dgm:spPr/>
    </dgm:pt>
    <dgm:pt modelId="{9AE61CDB-FE5A-468C-8B47-22D7C8F3BB14}" type="pres">
      <dgm:prSet presAssocID="{6701EF49-13A6-4FA6-893D-35BF832FF356}" presName="horFlow" presStyleCnt="0"/>
      <dgm:spPr/>
    </dgm:pt>
    <dgm:pt modelId="{18545FE3-D8E3-4C87-9A6E-104F9526EF1A}" type="pres">
      <dgm:prSet presAssocID="{6701EF49-13A6-4FA6-893D-35BF832FF356}" presName="bigChev" presStyleLbl="node1" presStyleIdx="2" presStyleCnt="3"/>
      <dgm:spPr/>
      <dgm:t>
        <a:bodyPr/>
        <a:lstStyle/>
        <a:p>
          <a:endParaRPr lang="ru-RU"/>
        </a:p>
      </dgm:t>
    </dgm:pt>
    <dgm:pt modelId="{BA5FC2C1-E31C-4F51-B7A7-E79ACE1537E5}" type="pres">
      <dgm:prSet presAssocID="{1F00D7A5-60F5-4436-8655-A6EF3E724383}" presName="parTrans" presStyleCnt="0"/>
      <dgm:spPr/>
    </dgm:pt>
    <dgm:pt modelId="{7F0995BB-BDEC-465C-BE88-2B075BE97044}" type="pres">
      <dgm:prSet presAssocID="{F9AC821B-C1A3-431E-966F-2C7367536A0D}" presName="node" presStyleLbl="alignAccFollowNode1" presStyleIdx="2" presStyleCnt="3" custScaleX="2071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CFD1F5-1E4B-4C14-94B2-CF8FD0DAE9C7}" srcId="{F54B84FE-CCD4-4AD9-9563-39316F28BC7E}" destId="{2C5467F6-9D84-4F52-B63C-3619EC5607B2}" srcOrd="0" destOrd="0" parTransId="{F4116856-4D1F-491B-ADA7-4B888E0839A5}" sibTransId="{EDB14845-E04F-42BD-947A-A7F8A5E341F9}"/>
    <dgm:cxn modelId="{13B9935B-6D6E-4525-84FE-51B5C51E55B3}" srcId="{3D3B589C-F15B-40C2-BA0C-2D826816CEDD}" destId="{A7E209C7-D7D9-4397-857A-1090AF9EBD60}" srcOrd="0" destOrd="0" parTransId="{E9A77379-31B0-4D0F-9B7F-8A420BBFADF2}" sibTransId="{4886C673-BFA2-42E8-8F6F-ED634B13DDE5}"/>
    <dgm:cxn modelId="{BFE36BF2-E074-4018-A786-6E1CBC29A8D7}" srcId="{A7E209C7-D7D9-4397-857A-1090AF9EBD60}" destId="{69EC13D5-B921-463A-8D6D-03BED8F85B00}" srcOrd="0" destOrd="0" parTransId="{1D09E713-DA71-44B9-A57C-9CD8FE4F4938}" sibTransId="{73B1272E-401F-4B7E-8D0E-0F7460B315AD}"/>
    <dgm:cxn modelId="{E79C8D16-B80A-4C77-8C41-0A34501ED0DA}" srcId="{6701EF49-13A6-4FA6-893D-35BF832FF356}" destId="{F9AC821B-C1A3-431E-966F-2C7367536A0D}" srcOrd="0" destOrd="0" parTransId="{1F00D7A5-60F5-4436-8655-A6EF3E724383}" sibTransId="{548DD3FF-D92B-4051-9B28-5426E99A5A9D}"/>
    <dgm:cxn modelId="{0AE26AC7-816E-49A1-9904-03B585E050B7}" type="presOf" srcId="{F54B84FE-CCD4-4AD9-9563-39316F28BC7E}" destId="{399BB3BE-F625-4B23-958C-CBF0A11E6D12}" srcOrd="0" destOrd="0" presId="urn:microsoft.com/office/officeart/2005/8/layout/lProcess3"/>
    <dgm:cxn modelId="{2C3982FE-2322-418B-8706-1DE1A5961264}" type="presOf" srcId="{6701EF49-13A6-4FA6-893D-35BF832FF356}" destId="{18545FE3-D8E3-4C87-9A6E-104F9526EF1A}" srcOrd="0" destOrd="0" presId="urn:microsoft.com/office/officeart/2005/8/layout/lProcess3"/>
    <dgm:cxn modelId="{06C8CF28-D0EE-4E48-AC1C-2CC604840C42}" srcId="{3D3B589C-F15B-40C2-BA0C-2D826816CEDD}" destId="{F54B84FE-CCD4-4AD9-9563-39316F28BC7E}" srcOrd="1" destOrd="0" parTransId="{284487BF-8CDE-4E72-90D6-2EB462413B3D}" sibTransId="{CC5352CE-3032-46DA-AC46-E67BC17B925A}"/>
    <dgm:cxn modelId="{E467428B-DB13-43C9-A2FB-37257835B0B8}" srcId="{3D3B589C-F15B-40C2-BA0C-2D826816CEDD}" destId="{6701EF49-13A6-4FA6-893D-35BF832FF356}" srcOrd="2" destOrd="0" parTransId="{A9710C17-B338-4D44-AF66-C0F108106FA9}" sibTransId="{37E765F8-FBC8-4735-ACCC-5795CD017005}"/>
    <dgm:cxn modelId="{3029DFE0-AB77-4122-B544-E0B3E93ACA15}" type="presOf" srcId="{3D3B589C-F15B-40C2-BA0C-2D826816CEDD}" destId="{308B3E65-5910-46D0-8995-BC147BDECD85}" srcOrd="0" destOrd="0" presId="urn:microsoft.com/office/officeart/2005/8/layout/lProcess3"/>
    <dgm:cxn modelId="{18E09DAE-D173-4A1F-B1C4-AF2EFFB431F5}" type="presOf" srcId="{A7E209C7-D7D9-4397-857A-1090AF9EBD60}" destId="{E5E98981-3846-4AAA-AE6B-8DA6FBDD8E3F}" srcOrd="0" destOrd="0" presId="urn:microsoft.com/office/officeart/2005/8/layout/lProcess3"/>
    <dgm:cxn modelId="{62F8F1C8-0DE3-4855-86DB-7C3B3C1C39A9}" type="presOf" srcId="{69EC13D5-B921-463A-8D6D-03BED8F85B00}" destId="{9C8462A6-299B-47CF-9320-685F5E9E08AC}" srcOrd="0" destOrd="0" presId="urn:microsoft.com/office/officeart/2005/8/layout/lProcess3"/>
    <dgm:cxn modelId="{7DC0CC4E-7DD4-4DD3-A2F6-414D196FAEAC}" type="presOf" srcId="{F9AC821B-C1A3-431E-966F-2C7367536A0D}" destId="{7F0995BB-BDEC-465C-BE88-2B075BE97044}" srcOrd="0" destOrd="0" presId="urn:microsoft.com/office/officeart/2005/8/layout/lProcess3"/>
    <dgm:cxn modelId="{4D04EE15-7BC0-460E-B3CB-021C3D36009B}" type="presOf" srcId="{2C5467F6-9D84-4F52-B63C-3619EC5607B2}" destId="{2DE080EE-F80D-4228-A6C6-40FF27B97B14}" srcOrd="0" destOrd="0" presId="urn:microsoft.com/office/officeart/2005/8/layout/lProcess3"/>
    <dgm:cxn modelId="{5A3A784E-15B2-43F5-9618-9E9FC150B66D}" type="presParOf" srcId="{308B3E65-5910-46D0-8995-BC147BDECD85}" destId="{82D93C39-0CF4-4D2F-AF3C-B2B6468118CC}" srcOrd="0" destOrd="0" presId="urn:microsoft.com/office/officeart/2005/8/layout/lProcess3"/>
    <dgm:cxn modelId="{23B283E5-E2C4-40F0-9233-6A79C6C6B8F0}" type="presParOf" srcId="{82D93C39-0CF4-4D2F-AF3C-B2B6468118CC}" destId="{E5E98981-3846-4AAA-AE6B-8DA6FBDD8E3F}" srcOrd="0" destOrd="0" presId="urn:microsoft.com/office/officeart/2005/8/layout/lProcess3"/>
    <dgm:cxn modelId="{C88711BD-BC51-407D-9DFD-E90116595135}" type="presParOf" srcId="{82D93C39-0CF4-4D2F-AF3C-B2B6468118CC}" destId="{BFD31D20-BB58-4980-85F6-B7FF719C691D}" srcOrd="1" destOrd="0" presId="urn:microsoft.com/office/officeart/2005/8/layout/lProcess3"/>
    <dgm:cxn modelId="{E0F7D552-70D2-4812-B064-245AC03C026F}" type="presParOf" srcId="{82D93C39-0CF4-4D2F-AF3C-B2B6468118CC}" destId="{9C8462A6-299B-47CF-9320-685F5E9E08AC}" srcOrd="2" destOrd="0" presId="urn:microsoft.com/office/officeart/2005/8/layout/lProcess3"/>
    <dgm:cxn modelId="{5BC8AE9A-FE8A-481D-B5CD-833E957EC04E}" type="presParOf" srcId="{308B3E65-5910-46D0-8995-BC147BDECD85}" destId="{79899FEB-B881-4F53-A58B-62AF50F7AA9E}" srcOrd="1" destOrd="0" presId="urn:microsoft.com/office/officeart/2005/8/layout/lProcess3"/>
    <dgm:cxn modelId="{EC818F92-B764-4E95-9B5F-AD6DD6CD97B7}" type="presParOf" srcId="{308B3E65-5910-46D0-8995-BC147BDECD85}" destId="{6738CD6E-D1E4-4694-98A1-99CFC4655214}" srcOrd="2" destOrd="0" presId="urn:microsoft.com/office/officeart/2005/8/layout/lProcess3"/>
    <dgm:cxn modelId="{6B2B25B4-B23B-4D27-A338-930FFE5E02A6}" type="presParOf" srcId="{6738CD6E-D1E4-4694-98A1-99CFC4655214}" destId="{399BB3BE-F625-4B23-958C-CBF0A11E6D12}" srcOrd="0" destOrd="0" presId="urn:microsoft.com/office/officeart/2005/8/layout/lProcess3"/>
    <dgm:cxn modelId="{32995384-7F8D-48DA-AEA7-C8F38E4D3A15}" type="presParOf" srcId="{6738CD6E-D1E4-4694-98A1-99CFC4655214}" destId="{88853C28-1F4E-4267-AA6D-4D5E89E08E9C}" srcOrd="1" destOrd="0" presId="urn:microsoft.com/office/officeart/2005/8/layout/lProcess3"/>
    <dgm:cxn modelId="{F9372015-F536-4881-BA73-A46356B4D11D}" type="presParOf" srcId="{6738CD6E-D1E4-4694-98A1-99CFC4655214}" destId="{2DE080EE-F80D-4228-A6C6-40FF27B97B14}" srcOrd="2" destOrd="0" presId="urn:microsoft.com/office/officeart/2005/8/layout/lProcess3"/>
    <dgm:cxn modelId="{22AB0F72-1694-45C7-BA39-CBB7D9E2E4EC}" type="presParOf" srcId="{308B3E65-5910-46D0-8995-BC147BDECD85}" destId="{D46FE11C-639C-44FC-9C21-6495A2ECE10C}" srcOrd="3" destOrd="0" presId="urn:microsoft.com/office/officeart/2005/8/layout/lProcess3"/>
    <dgm:cxn modelId="{F0892E62-3F1B-4934-ACA0-D89349DA8E1E}" type="presParOf" srcId="{308B3E65-5910-46D0-8995-BC147BDECD85}" destId="{9AE61CDB-FE5A-468C-8B47-22D7C8F3BB14}" srcOrd="4" destOrd="0" presId="urn:microsoft.com/office/officeart/2005/8/layout/lProcess3"/>
    <dgm:cxn modelId="{BC6ECE2F-9EAF-449A-A468-04EC14D94337}" type="presParOf" srcId="{9AE61CDB-FE5A-468C-8B47-22D7C8F3BB14}" destId="{18545FE3-D8E3-4C87-9A6E-104F9526EF1A}" srcOrd="0" destOrd="0" presId="urn:microsoft.com/office/officeart/2005/8/layout/lProcess3"/>
    <dgm:cxn modelId="{9522B894-E620-4F1A-9029-727B184E84DF}" type="presParOf" srcId="{9AE61CDB-FE5A-468C-8B47-22D7C8F3BB14}" destId="{BA5FC2C1-E31C-4F51-B7A7-E79ACE1537E5}" srcOrd="1" destOrd="0" presId="urn:microsoft.com/office/officeart/2005/8/layout/lProcess3"/>
    <dgm:cxn modelId="{EF43F53F-7758-430B-9F68-201B09A7E5E7}" type="presParOf" srcId="{9AE61CDB-FE5A-468C-8B47-22D7C8F3BB14}" destId="{7F0995BB-BDEC-465C-BE88-2B075BE97044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17E7383-7F76-4081-9E49-77448F87C2BB}" type="doc">
      <dgm:prSet loTypeId="urn:microsoft.com/office/officeart/2005/8/layout/chevron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08EE282-943F-45EE-9DFB-F12E6F4F16B9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год</a:t>
          </a:r>
        </a:p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90 586 т. р.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F2E1A1-4A64-48F7-9DB3-B221AF0CA352}" type="parTrans" cxnId="{C27832BB-D86C-4CF4-812C-51A0C597A545}">
      <dgm:prSet/>
      <dgm:spPr/>
      <dgm:t>
        <a:bodyPr/>
        <a:lstStyle/>
        <a:p>
          <a:endParaRPr lang="ru-RU"/>
        </a:p>
      </dgm:t>
    </dgm:pt>
    <dgm:pt modelId="{2CA9138D-BB74-4027-B386-A9D99CFB8483}" type="sibTrans" cxnId="{C27832BB-D86C-4CF4-812C-51A0C597A545}">
      <dgm:prSet/>
      <dgm:spPr/>
      <dgm:t>
        <a:bodyPr/>
        <a:lstStyle/>
        <a:p>
          <a:endParaRPr lang="ru-RU"/>
        </a:p>
      </dgm:t>
    </dgm:pt>
    <dgm:pt modelId="{85EF7803-86A0-4F07-AA6D-9D542333DD66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доп. норматив             40,42 %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8F4C09-7F96-4DFD-8666-28AA0D1F07D8}" type="parTrans" cxnId="{79414468-26BC-4F3D-998C-E3A6560AABB2}">
      <dgm:prSet/>
      <dgm:spPr/>
      <dgm:t>
        <a:bodyPr/>
        <a:lstStyle/>
        <a:p>
          <a:endParaRPr lang="ru-RU"/>
        </a:p>
      </dgm:t>
    </dgm:pt>
    <dgm:pt modelId="{80D25011-6403-4AEF-B126-EC88D94A2EA0}" type="sibTrans" cxnId="{79414468-26BC-4F3D-998C-E3A6560AABB2}">
      <dgm:prSet/>
      <dgm:spPr/>
      <dgm:t>
        <a:bodyPr/>
        <a:lstStyle/>
        <a:p>
          <a:endParaRPr lang="ru-RU"/>
        </a:p>
      </dgm:t>
    </dgm:pt>
    <dgm:pt modelId="{BABF881B-F86D-461E-9110-83C8BC40D740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Зачисление налога        в РБ 55,42 %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21126D-1744-4AAB-A572-2C2FF5611F76}" type="parTrans" cxnId="{1819E5A2-32FC-4FAD-8763-9446FD5D091A}">
      <dgm:prSet/>
      <dgm:spPr/>
      <dgm:t>
        <a:bodyPr/>
        <a:lstStyle/>
        <a:p>
          <a:endParaRPr lang="ru-RU"/>
        </a:p>
      </dgm:t>
    </dgm:pt>
    <dgm:pt modelId="{EE45A91A-BCF0-454C-A133-37E81E78C7FF}" type="sibTrans" cxnId="{1819E5A2-32FC-4FAD-8763-9446FD5D091A}">
      <dgm:prSet/>
      <dgm:spPr/>
      <dgm:t>
        <a:bodyPr/>
        <a:lstStyle/>
        <a:p>
          <a:endParaRPr lang="ru-RU"/>
        </a:p>
      </dgm:t>
    </dgm:pt>
    <dgm:pt modelId="{C76CF996-5824-4681-AFD2-0DE5903DC6BC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 34,58 %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F1D6BE-9CD3-4CC4-A974-1361AEA51EF3}" type="parTrans" cxnId="{28D8340C-A6FA-434D-8D93-FEAD22C9E495}">
      <dgm:prSet/>
      <dgm:spPr/>
      <dgm:t>
        <a:bodyPr/>
        <a:lstStyle/>
        <a:p>
          <a:endParaRPr lang="ru-RU"/>
        </a:p>
      </dgm:t>
    </dgm:pt>
    <dgm:pt modelId="{F79F916E-F5BB-44D2-BA56-88C7FE5AED0F}" type="sibTrans" cxnId="{28D8340C-A6FA-434D-8D93-FEAD22C9E495}">
      <dgm:prSet/>
      <dgm:spPr/>
      <dgm:t>
        <a:bodyPr/>
        <a:lstStyle/>
        <a:p>
          <a:endParaRPr lang="ru-RU"/>
        </a:p>
      </dgm:t>
    </dgm:pt>
    <dgm:pt modelId="{A8843B65-7A62-43A9-9A31-86C700ACAAE4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 </a:t>
          </a:r>
        </a:p>
        <a:p>
          <a:pPr algn="ctr"/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102 771  т. р.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5536DD-82FC-4BD3-96A4-AA7DCDB16D48}" type="parTrans" cxnId="{3424D22B-0F19-44E4-B360-34BCC1511ADB}">
      <dgm:prSet/>
      <dgm:spPr/>
      <dgm:t>
        <a:bodyPr/>
        <a:lstStyle/>
        <a:p>
          <a:endParaRPr lang="ru-RU"/>
        </a:p>
      </dgm:t>
    </dgm:pt>
    <dgm:pt modelId="{B84EF41A-E740-4418-A5FA-CE8ABBE609B4}" type="sibTrans" cxnId="{3424D22B-0F19-44E4-B360-34BCC1511ADB}">
      <dgm:prSet/>
      <dgm:spPr/>
      <dgm:t>
        <a:bodyPr/>
        <a:lstStyle/>
        <a:p>
          <a:endParaRPr lang="ru-RU"/>
        </a:p>
      </dgm:t>
    </dgm:pt>
    <dgm:pt modelId="{FDD579B0-CAAA-4366-B3F4-4D0C7C820D13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доп. норматив          43,06 %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24712C-F3DD-4167-8AD0-80514651F216}" type="parTrans" cxnId="{8F8882A7-BEB4-4CA1-91DF-34B8CE074162}">
      <dgm:prSet/>
      <dgm:spPr/>
      <dgm:t>
        <a:bodyPr/>
        <a:lstStyle/>
        <a:p>
          <a:endParaRPr lang="ru-RU"/>
        </a:p>
      </dgm:t>
    </dgm:pt>
    <dgm:pt modelId="{A0242571-61B5-4DA4-BB9D-D6607304F488}" type="sibTrans" cxnId="{8F8882A7-BEB4-4CA1-91DF-34B8CE074162}">
      <dgm:prSet/>
      <dgm:spPr/>
      <dgm:t>
        <a:bodyPr/>
        <a:lstStyle/>
        <a:p>
          <a:endParaRPr lang="ru-RU"/>
        </a:p>
      </dgm:t>
    </dgm:pt>
    <dgm:pt modelId="{18E924D7-3C2B-4342-B340-0E205788029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Зачисление налога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7A5841-251C-4F44-BF23-E3C6FF6A868E}" type="parTrans" cxnId="{34160DE2-54F6-44C8-8E72-BC61942EC264}">
      <dgm:prSet/>
      <dgm:spPr/>
      <dgm:t>
        <a:bodyPr/>
        <a:lstStyle/>
        <a:p>
          <a:endParaRPr lang="ru-RU"/>
        </a:p>
      </dgm:t>
    </dgm:pt>
    <dgm:pt modelId="{62357EA1-A1E1-49B8-AACB-859D221851CC}" type="sibTrans" cxnId="{34160DE2-54F6-44C8-8E72-BC61942EC264}">
      <dgm:prSet/>
      <dgm:spPr/>
      <dgm:t>
        <a:bodyPr/>
        <a:lstStyle/>
        <a:p>
          <a:endParaRPr lang="ru-RU"/>
        </a:p>
      </dgm:t>
    </dgm:pt>
    <dgm:pt modelId="{30444C8C-5D62-450A-B6B4-31162FD39C28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 31,94 %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1B121C-45A8-4E02-B92E-7A6B5F1FDCE8}" type="parTrans" cxnId="{EAF12651-6F8E-4589-8391-7C3C9088927A}">
      <dgm:prSet/>
      <dgm:spPr/>
      <dgm:t>
        <a:bodyPr/>
        <a:lstStyle/>
        <a:p>
          <a:endParaRPr lang="ru-RU"/>
        </a:p>
      </dgm:t>
    </dgm:pt>
    <dgm:pt modelId="{01E17828-B699-4530-B097-456F5A19CC24}" type="sibTrans" cxnId="{EAF12651-6F8E-4589-8391-7C3C9088927A}">
      <dgm:prSet/>
      <dgm:spPr/>
      <dgm:t>
        <a:bodyPr/>
        <a:lstStyle/>
        <a:p>
          <a:endParaRPr lang="ru-RU"/>
        </a:p>
      </dgm:t>
    </dgm:pt>
    <dgm:pt modelId="{9BD4BA92-51DD-4C2D-9BFC-CFF675709CE2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 </a:t>
          </a:r>
        </a:p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100 483 т. р.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209F18-7F65-445B-B61A-C9C882DF3354}" type="parTrans" cxnId="{26480EFD-CD34-4815-A8D1-66CEAF56520F}">
      <dgm:prSet/>
      <dgm:spPr/>
      <dgm:t>
        <a:bodyPr/>
        <a:lstStyle/>
        <a:p>
          <a:endParaRPr lang="ru-RU"/>
        </a:p>
      </dgm:t>
    </dgm:pt>
    <dgm:pt modelId="{77D8833E-808B-44FB-A7AB-5FD854EC8B99}" type="sibTrans" cxnId="{26480EFD-CD34-4815-A8D1-66CEAF56520F}">
      <dgm:prSet/>
      <dgm:spPr/>
      <dgm:t>
        <a:bodyPr/>
        <a:lstStyle/>
        <a:p>
          <a:endParaRPr lang="ru-RU"/>
        </a:p>
      </dgm:t>
    </dgm:pt>
    <dgm:pt modelId="{9010DCE9-5D9D-43C0-95D5-5FCEEDEDF10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доп. норматив          40,65 %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3E1DC9-597C-4FB3-888A-788ED60068BF}" type="parTrans" cxnId="{0FC4ADA2-D23A-4FBB-B7A1-94D1DDA21861}">
      <dgm:prSet/>
      <dgm:spPr/>
      <dgm:t>
        <a:bodyPr/>
        <a:lstStyle/>
        <a:p>
          <a:endParaRPr lang="ru-RU"/>
        </a:p>
      </dgm:t>
    </dgm:pt>
    <dgm:pt modelId="{40C7EEC2-DF54-4EE7-B368-FE144D7A7BD5}" type="sibTrans" cxnId="{0FC4ADA2-D23A-4FBB-B7A1-94D1DDA21861}">
      <dgm:prSet/>
      <dgm:spPr/>
      <dgm:t>
        <a:bodyPr/>
        <a:lstStyle/>
        <a:p>
          <a:endParaRPr lang="ru-RU"/>
        </a:p>
      </dgm:t>
    </dgm:pt>
    <dgm:pt modelId="{65336B10-CB34-471F-B5B0-94936C967455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Зачисление налога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3DCF4B-D0CF-433E-920D-7ED8BE068F40}" type="parTrans" cxnId="{0431FC52-C08F-4961-A9F8-A02AABE00C3B}">
      <dgm:prSet/>
      <dgm:spPr/>
      <dgm:t>
        <a:bodyPr/>
        <a:lstStyle/>
        <a:p>
          <a:endParaRPr lang="ru-RU"/>
        </a:p>
      </dgm:t>
    </dgm:pt>
    <dgm:pt modelId="{4654FA21-EE54-4A6C-94CD-CDA1AA4508E5}" type="sibTrans" cxnId="{0431FC52-C08F-4961-A9F8-A02AABE00C3B}">
      <dgm:prSet/>
      <dgm:spPr/>
      <dgm:t>
        <a:bodyPr/>
        <a:lstStyle/>
        <a:p>
          <a:endParaRPr lang="ru-RU"/>
        </a:p>
      </dgm:t>
    </dgm:pt>
    <dgm:pt modelId="{20E8ED75-D141-4EC9-AC03-2844ECD6DD8B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РБ 58,06 %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A270F6-35EA-4F9E-859D-6862D3CF3D95}" type="parTrans" cxnId="{60F87D37-FDDF-4949-AB03-4A4D6BD344AE}">
      <dgm:prSet/>
      <dgm:spPr/>
      <dgm:t>
        <a:bodyPr/>
        <a:lstStyle/>
        <a:p>
          <a:endParaRPr lang="ru-RU"/>
        </a:p>
      </dgm:t>
    </dgm:pt>
    <dgm:pt modelId="{89E65E12-DB0A-470E-819B-41C107B5A860}" type="sibTrans" cxnId="{60F87D37-FDDF-4949-AB03-4A4D6BD344AE}">
      <dgm:prSet/>
      <dgm:spPr/>
      <dgm:t>
        <a:bodyPr/>
        <a:lstStyle/>
        <a:p>
          <a:endParaRPr lang="ru-RU"/>
        </a:p>
      </dgm:t>
    </dgm:pt>
    <dgm:pt modelId="{61A290ED-742B-47F6-946D-D9D0F0169E9A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 РБ 55,65 %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E3B4F1-ABE0-4166-ADFA-10A1F4927593}" type="parTrans" cxnId="{C9C2E0AB-B31D-4A6B-8DBC-4A03B7C3C1E6}">
      <dgm:prSet/>
      <dgm:spPr/>
      <dgm:t>
        <a:bodyPr/>
        <a:lstStyle/>
        <a:p>
          <a:endParaRPr lang="ru-RU"/>
        </a:p>
      </dgm:t>
    </dgm:pt>
    <dgm:pt modelId="{A127DA04-3501-40CA-B2E7-6A76D80A1A2D}" type="sibTrans" cxnId="{C9C2E0AB-B31D-4A6B-8DBC-4A03B7C3C1E6}">
      <dgm:prSet/>
      <dgm:spPr/>
      <dgm:t>
        <a:bodyPr/>
        <a:lstStyle/>
        <a:p>
          <a:endParaRPr lang="ru-RU"/>
        </a:p>
      </dgm:t>
    </dgm:pt>
    <dgm:pt modelId="{261C831B-8D55-4DA9-B518-9C546D296589}">
      <dgm:prSet phldrT="[Текст]" custScaleX="113704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 34,35 %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2353C6-8A59-4B5C-B715-718EFFC5F9CD}" type="parTrans" cxnId="{90A74625-3883-4628-BCEF-99B96F92BC24}">
      <dgm:prSet/>
      <dgm:spPr/>
      <dgm:t>
        <a:bodyPr/>
        <a:lstStyle/>
        <a:p>
          <a:endParaRPr lang="ru-RU"/>
        </a:p>
      </dgm:t>
    </dgm:pt>
    <dgm:pt modelId="{A24FB0D0-A165-4864-AB3A-A57F0DD9EC03}" type="sibTrans" cxnId="{90A74625-3883-4628-BCEF-99B96F92BC24}">
      <dgm:prSet/>
      <dgm:spPr/>
      <dgm:t>
        <a:bodyPr/>
        <a:lstStyle/>
        <a:p>
          <a:endParaRPr lang="ru-RU"/>
        </a:p>
      </dgm:t>
    </dgm:pt>
    <dgm:pt modelId="{1F0854E4-95C3-41EB-9080-601F376B0DD8}" type="pres">
      <dgm:prSet presAssocID="{317E7383-7F76-4081-9E49-77448F87C2B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6FC56A-718B-4ADF-80F0-010974CA3305}" type="pres">
      <dgm:prSet presAssocID="{408EE282-943F-45EE-9DFB-F12E6F4F16B9}" presName="composite" presStyleCnt="0"/>
      <dgm:spPr/>
    </dgm:pt>
    <dgm:pt modelId="{8563F10C-0655-4BD3-96E3-C8BC8ADA6428}" type="pres">
      <dgm:prSet presAssocID="{408EE282-943F-45EE-9DFB-F12E6F4F16B9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D116F9-A110-4786-9268-0D1B7C4A9ABB}" type="pres">
      <dgm:prSet presAssocID="{408EE282-943F-45EE-9DFB-F12E6F4F16B9}" presName="desTx" presStyleLbl="revTx" presStyleIdx="0" presStyleCnt="3" custScaleX="118142" custLinFactNeighborX="-156" custLinFactNeighborY="1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BEFB0A-9E53-4223-B8F8-B47679815A8F}" type="pres">
      <dgm:prSet presAssocID="{2CA9138D-BB74-4027-B386-A9D99CFB8483}" presName="space" presStyleCnt="0"/>
      <dgm:spPr/>
    </dgm:pt>
    <dgm:pt modelId="{C8DF7518-EFF3-4752-A9B9-0BEA334A72C0}" type="pres">
      <dgm:prSet presAssocID="{A8843B65-7A62-43A9-9A31-86C700ACAAE4}" presName="composite" presStyleCnt="0"/>
      <dgm:spPr/>
    </dgm:pt>
    <dgm:pt modelId="{783CC537-852A-4B11-9461-FBFE188E0516}" type="pres">
      <dgm:prSet presAssocID="{A8843B65-7A62-43A9-9A31-86C700ACAAE4}" presName="parTx" presStyleLbl="node1" presStyleIdx="1" presStyleCnt="3" custLinFactNeighborX="2310" custLinFactNeighborY="-22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D9E354-C625-475B-AFE4-1B99616DE875}" type="pres">
      <dgm:prSet presAssocID="{A8843B65-7A62-43A9-9A31-86C700ACAAE4}" presName="desTx" presStyleLbl="revTx" presStyleIdx="1" presStyleCnt="3" custScaleX="1137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84B6E1-9BFC-4368-8BA2-3B413CAF56AA}" type="pres">
      <dgm:prSet presAssocID="{B84EF41A-E740-4418-A5FA-CE8ABBE609B4}" presName="space" presStyleCnt="0"/>
      <dgm:spPr/>
    </dgm:pt>
    <dgm:pt modelId="{D488D0F6-E629-42D1-BC0A-4467DE7EAA67}" type="pres">
      <dgm:prSet presAssocID="{9BD4BA92-51DD-4C2D-9BFC-CFF675709CE2}" presName="composite" presStyleCnt="0"/>
      <dgm:spPr/>
    </dgm:pt>
    <dgm:pt modelId="{A5D58414-164A-401A-9F39-DA469AAB6550}" type="pres">
      <dgm:prSet presAssocID="{9BD4BA92-51DD-4C2D-9BFC-CFF675709CE2}" presName="par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4EEEF0-FDA0-439C-9BCB-76C5052F2E1F}" type="pres">
      <dgm:prSet presAssocID="{9BD4BA92-51DD-4C2D-9BFC-CFF675709CE2}" presName="desTx" presStyleLbl="revTx" presStyleIdx="2" presStyleCnt="3" custScaleX="118142" custLinFactNeighborX="7818" custLinFactNeighborY="-23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31FC52-C08F-4961-A9F8-A02AABE00C3B}" srcId="{9BD4BA92-51DD-4C2D-9BFC-CFF675709CE2}" destId="{65336B10-CB34-471F-B5B0-94936C967455}" srcOrd="1" destOrd="0" parTransId="{373DCF4B-D0CF-433E-920D-7ED8BE068F40}" sibTransId="{4654FA21-EE54-4A6C-94CD-CDA1AA4508E5}"/>
    <dgm:cxn modelId="{EAF12651-6F8E-4589-8391-7C3C9088927A}" srcId="{A8843B65-7A62-43A9-9A31-86C700ACAAE4}" destId="{30444C8C-5D62-450A-B6B4-31162FD39C28}" srcOrd="3" destOrd="0" parTransId="{B41B121C-45A8-4E02-B92E-7A6B5F1FDCE8}" sibTransId="{01E17828-B699-4530-B097-456F5A19CC24}"/>
    <dgm:cxn modelId="{34160DE2-54F6-44C8-8E72-BC61942EC264}" srcId="{A8843B65-7A62-43A9-9A31-86C700ACAAE4}" destId="{18E924D7-3C2B-4342-B340-0E205788029F}" srcOrd="1" destOrd="0" parTransId="{E57A5841-251C-4F44-BF23-E3C6FF6A868E}" sibTransId="{62357EA1-A1E1-49B8-AACB-859D221851CC}"/>
    <dgm:cxn modelId="{5FDCABE1-69C5-46C3-BE34-36E96F129B46}" type="presOf" srcId="{FDD579B0-CAAA-4366-B3F4-4D0C7C820D13}" destId="{82D9E354-C625-475B-AFE4-1B99616DE875}" srcOrd="0" destOrd="0" presId="urn:microsoft.com/office/officeart/2005/8/layout/chevron1"/>
    <dgm:cxn modelId="{C27832BB-D86C-4CF4-812C-51A0C597A545}" srcId="{317E7383-7F76-4081-9E49-77448F87C2BB}" destId="{408EE282-943F-45EE-9DFB-F12E6F4F16B9}" srcOrd="0" destOrd="0" parTransId="{26F2E1A1-4A64-48F7-9DB3-B221AF0CA352}" sibTransId="{2CA9138D-BB74-4027-B386-A9D99CFB8483}"/>
    <dgm:cxn modelId="{F8BEC372-37E4-4C43-AB56-3E4654DD2BB0}" type="presOf" srcId="{9BD4BA92-51DD-4C2D-9BFC-CFF675709CE2}" destId="{A5D58414-164A-401A-9F39-DA469AAB6550}" srcOrd="0" destOrd="0" presId="urn:microsoft.com/office/officeart/2005/8/layout/chevron1"/>
    <dgm:cxn modelId="{3D09AA98-0BB5-4A07-9029-34F499F38C88}" type="presOf" srcId="{18E924D7-3C2B-4342-B340-0E205788029F}" destId="{82D9E354-C625-475B-AFE4-1B99616DE875}" srcOrd="0" destOrd="1" presId="urn:microsoft.com/office/officeart/2005/8/layout/chevron1"/>
    <dgm:cxn modelId="{F3C1D7E7-4A61-4B86-9768-23064822A9D4}" type="presOf" srcId="{261C831B-8D55-4DA9-B518-9C546D296589}" destId="{CC4EEEF0-FDA0-439C-9BCB-76C5052F2E1F}" srcOrd="0" destOrd="3" presId="urn:microsoft.com/office/officeart/2005/8/layout/chevron1"/>
    <dgm:cxn modelId="{6FA8336E-2D72-4B17-8299-591663DB9CA9}" type="presOf" srcId="{BABF881B-F86D-461E-9110-83C8BC40D740}" destId="{66D116F9-A110-4786-9268-0D1B7C4A9ABB}" srcOrd="0" destOrd="1" presId="urn:microsoft.com/office/officeart/2005/8/layout/chevron1"/>
    <dgm:cxn modelId="{0FC4ADA2-D23A-4FBB-B7A1-94D1DDA21861}" srcId="{9BD4BA92-51DD-4C2D-9BFC-CFF675709CE2}" destId="{9010DCE9-5D9D-43C0-95D5-5FCEEDEDF10F}" srcOrd="0" destOrd="0" parTransId="{DA3E1DC9-597C-4FB3-888A-788ED60068BF}" sibTransId="{40C7EEC2-DF54-4EE7-B368-FE144D7A7BD5}"/>
    <dgm:cxn modelId="{C9C2E0AB-B31D-4A6B-8DBC-4A03B7C3C1E6}" srcId="{9BD4BA92-51DD-4C2D-9BFC-CFF675709CE2}" destId="{61A290ED-742B-47F6-946D-D9D0F0169E9A}" srcOrd="2" destOrd="0" parTransId="{BEE3B4F1-ABE0-4166-ADFA-10A1F4927593}" sibTransId="{A127DA04-3501-40CA-B2E7-6A76D80A1A2D}"/>
    <dgm:cxn modelId="{90A74625-3883-4628-BCEF-99B96F92BC24}" srcId="{9BD4BA92-51DD-4C2D-9BFC-CFF675709CE2}" destId="{261C831B-8D55-4DA9-B518-9C546D296589}" srcOrd="3" destOrd="0" parTransId="{152353C6-8A59-4B5C-B715-718EFFC5F9CD}" sibTransId="{A24FB0D0-A165-4864-AB3A-A57F0DD9EC03}"/>
    <dgm:cxn modelId="{E2A3B446-4FF9-4729-BA2E-C8FAD9228ECC}" type="presOf" srcId="{C76CF996-5824-4681-AFD2-0DE5903DC6BC}" destId="{66D116F9-A110-4786-9268-0D1B7C4A9ABB}" srcOrd="0" destOrd="2" presId="urn:microsoft.com/office/officeart/2005/8/layout/chevron1"/>
    <dgm:cxn modelId="{E3BFB309-16FF-439A-82D7-C830F4EAC8E2}" type="presOf" srcId="{317E7383-7F76-4081-9E49-77448F87C2BB}" destId="{1F0854E4-95C3-41EB-9080-601F376B0DD8}" srcOrd="0" destOrd="0" presId="urn:microsoft.com/office/officeart/2005/8/layout/chevron1"/>
    <dgm:cxn modelId="{E71EE8E8-1FAD-4AFE-B083-0B9470E41243}" type="presOf" srcId="{9010DCE9-5D9D-43C0-95D5-5FCEEDEDF10F}" destId="{CC4EEEF0-FDA0-439C-9BCB-76C5052F2E1F}" srcOrd="0" destOrd="0" presId="urn:microsoft.com/office/officeart/2005/8/layout/chevron1"/>
    <dgm:cxn modelId="{7890E707-986A-4EBA-AE7A-2389D7C18F9B}" type="presOf" srcId="{61A290ED-742B-47F6-946D-D9D0F0169E9A}" destId="{CC4EEEF0-FDA0-439C-9BCB-76C5052F2E1F}" srcOrd="0" destOrd="2" presId="urn:microsoft.com/office/officeart/2005/8/layout/chevron1"/>
    <dgm:cxn modelId="{28D8340C-A6FA-434D-8D93-FEAD22C9E495}" srcId="{408EE282-943F-45EE-9DFB-F12E6F4F16B9}" destId="{C76CF996-5824-4681-AFD2-0DE5903DC6BC}" srcOrd="2" destOrd="0" parTransId="{11F1D6BE-9CD3-4CC4-A974-1361AEA51EF3}" sibTransId="{F79F916E-F5BB-44D2-BA56-88C7FE5AED0F}"/>
    <dgm:cxn modelId="{D9FA16C9-9CBF-4619-8612-1D57CE68621B}" type="presOf" srcId="{65336B10-CB34-471F-B5B0-94936C967455}" destId="{CC4EEEF0-FDA0-439C-9BCB-76C5052F2E1F}" srcOrd="0" destOrd="1" presId="urn:microsoft.com/office/officeart/2005/8/layout/chevron1"/>
    <dgm:cxn modelId="{AD055B41-8A74-45E2-A0B1-61E79C0E6B93}" type="presOf" srcId="{A8843B65-7A62-43A9-9A31-86C700ACAAE4}" destId="{783CC537-852A-4B11-9461-FBFE188E0516}" srcOrd="0" destOrd="0" presId="urn:microsoft.com/office/officeart/2005/8/layout/chevron1"/>
    <dgm:cxn modelId="{19292D16-79CF-4126-B1A2-C0F49C33FBB4}" type="presOf" srcId="{30444C8C-5D62-450A-B6B4-31162FD39C28}" destId="{82D9E354-C625-475B-AFE4-1B99616DE875}" srcOrd="0" destOrd="3" presId="urn:microsoft.com/office/officeart/2005/8/layout/chevron1"/>
    <dgm:cxn modelId="{2682854B-6F3E-4916-8503-986AD6A978C0}" type="presOf" srcId="{408EE282-943F-45EE-9DFB-F12E6F4F16B9}" destId="{8563F10C-0655-4BD3-96E3-C8BC8ADA6428}" srcOrd="0" destOrd="0" presId="urn:microsoft.com/office/officeart/2005/8/layout/chevron1"/>
    <dgm:cxn modelId="{56B647AB-1806-4139-8168-B140E4FDC400}" type="presOf" srcId="{85EF7803-86A0-4F07-AA6D-9D542333DD66}" destId="{66D116F9-A110-4786-9268-0D1B7C4A9ABB}" srcOrd="0" destOrd="0" presId="urn:microsoft.com/office/officeart/2005/8/layout/chevron1"/>
    <dgm:cxn modelId="{60F87D37-FDDF-4949-AB03-4A4D6BD344AE}" srcId="{A8843B65-7A62-43A9-9A31-86C700ACAAE4}" destId="{20E8ED75-D141-4EC9-AC03-2844ECD6DD8B}" srcOrd="2" destOrd="0" parTransId="{7AA270F6-35EA-4F9E-859D-6862D3CF3D95}" sibTransId="{89E65E12-DB0A-470E-819B-41C107B5A860}"/>
    <dgm:cxn modelId="{79414468-26BC-4F3D-998C-E3A6560AABB2}" srcId="{408EE282-943F-45EE-9DFB-F12E6F4F16B9}" destId="{85EF7803-86A0-4F07-AA6D-9D542333DD66}" srcOrd="0" destOrd="0" parTransId="{238F4C09-7F96-4DFD-8666-28AA0D1F07D8}" sibTransId="{80D25011-6403-4AEF-B126-EC88D94A2EA0}"/>
    <dgm:cxn modelId="{26480EFD-CD34-4815-A8D1-66CEAF56520F}" srcId="{317E7383-7F76-4081-9E49-77448F87C2BB}" destId="{9BD4BA92-51DD-4C2D-9BFC-CFF675709CE2}" srcOrd="2" destOrd="0" parTransId="{62209F18-7F65-445B-B61A-C9C882DF3354}" sibTransId="{77D8833E-808B-44FB-A7AB-5FD854EC8B99}"/>
    <dgm:cxn modelId="{8F8882A7-BEB4-4CA1-91DF-34B8CE074162}" srcId="{A8843B65-7A62-43A9-9A31-86C700ACAAE4}" destId="{FDD579B0-CAAA-4366-B3F4-4D0C7C820D13}" srcOrd="0" destOrd="0" parTransId="{6A24712C-F3DD-4167-8AD0-80514651F216}" sibTransId="{A0242571-61B5-4DA4-BB9D-D6607304F488}"/>
    <dgm:cxn modelId="{3424D22B-0F19-44E4-B360-34BCC1511ADB}" srcId="{317E7383-7F76-4081-9E49-77448F87C2BB}" destId="{A8843B65-7A62-43A9-9A31-86C700ACAAE4}" srcOrd="1" destOrd="0" parTransId="{FF5536DD-82FC-4BD3-96A4-AA7DCDB16D48}" sibTransId="{B84EF41A-E740-4418-A5FA-CE8ABBE609B4}"/>
    <dgm:cxn modelId="{1819E5A2-32FC-4FAD-8763-9446FD5D091A}" srcId="{408EE282-943F-45EE-9DFB-F12E6F4F16B9}" destId="{BABF881B-F86D-461E-9110-83C8BC40D740}" srcOrd="1" destOrd="0" parTransId="{1221126D-1744-4AAB-A572-2C2FF5611F76}" sibTransId="{EE45A91A-BCF0-454C-A133-37E81E78C7FF}"/>
    <dgm:cxn modelId="{FD975325-DB5B-4FC6-B4C5-F14A3DEF61B4}" type="presOf" srcId="{20E8ED75-D141-4EC9-AC03-2844ECD6DD8B}" destId="{82D9E354-C625-475B-AFE4-1B99616DE875}" srcOrd="0" destOrd="2" presId="urn:microsoft.com/office/officeart/2005/8/layout/chevron1"/>
    <dgm:cxn modelId="{E58B60A0-DA32-4649-8BFC-91CC0CBF4BBF}" type="presParOf" srcId="{1F0854E4-95C3-41EB-9080-601F376B0DD8}" destId="{526FC56A-718B-4ADF-80F0-010974CA3305}" srcOrd="0" destOrd="0" presId="urn:microsoft.com/office/officeart/2005/8/layout/chevron1"/>
    <dgm:cxn modelId="{37A67382-4CAF-4E38-8C20-61E5570E80B3}" type="presParOf" srcId="{526FC56A-718B-4ADF-80F0-010974CA3305}" destId="{8563F10C-0655-4BD3-96E3-C8BC8ADA6428}" srcOrd="0" destOrd="0" presId="urn:microsoft.com/office/officeart/2005/8/layout/chevron1"/>
    <dgm:cxn modelId="{52F1F1F4-EF90-49C7-8324-870D2BEFABF1}" type="presParOf" srcId="{526FC56A-718B-4ADF-80F0-010974CA3305}" destId="{66D116F9-A110-4786-9268-0D1B7C4A9ABB}" srcOrd="1" destOrd="0" presId="urn:microsoft.com/office/officeart/2005/8/layout/chevron1"/>
    <dgm:cxn modelId="{7A6B0A92-E507-4F95-B4FE-AB4B74D8BF0A}" type="presParOf" srcId="{1F0854E4-95C3-41EB-9080-601F376B0DD8}" destId="{2DBEFB0A-9E53-4223-B8F8-B47679815A8F}" srcOrd="1" destOrd="0" presId="urn:microsoft.com/office/officeart/2005/8/layout/chevron1"/>
    <dgm:cxn modelId="{C13CBA36-B490-49C9-B6D1-455035B0642B}" type="presParOf" srcId="{1F0854E4-95C3-41EB-9080-601F376B0DD8}" destId="{C8DF7518-EFF3-4752-A9B9-0BEA334A72C0}" srcOrd="2" destOrd="0" presId="urn:microsoft.com/office/officeart/2005/8/layout/chevron1"/>
    <dgm:cxn modelId="{55DF9BA3-3641-42E3-B112-A9B2B20F9B50}" type="presParOf" srcId="{C8DF7518-EFF3-4752-A9B9-0BEA334A72C0}" destId="{783CC537-852A-4B11-9461-FBFE188E0516}" srcOrd="0" destOrd="0" presId="urn:microsoft.com/office/officeart/2005/8/layout/chevron1"/>
    <dgm:cxn modelId="{6533DEBA-F428-4EC0-B16A-B3488E1D33C3}" type="presParOf" srcId="{C8DF7518-EFF3-4752-A9B9-0BEA334A72C0}" destId="{82D9E354-C625-475B-AFE4-1B99616DE875}" srcOrd="1" destOrd="0" presId="urn:microsoft.com/office/officeart/2005/8/layout/chevron1"/>
    <dgm:cxn modelId="{BD9D1FF4-C616-4B8E-BF15-984382F14B37}" type="presParOf" srcId="{1F0854E4-95C3-41EB-9080-601F376B0DD8}" destId="{3A84B6E1-9BFC-4368-8BA2-3B413CAF56AA}" srcOrd="3" destOrd="0" presId="urn:microsoft.com/office/officeart/2005/8/layout/chevron1"/>
    <dgm:cxn modelId="{C8701922-A871-4ED4-ADEA-AB96101C7F38}" type="presParOf" srcId="{1F0854E4-95C3-41EB-9080-601F376B0DD8}" destId="{D488D0F6-E629-42D1-BC0A-4467DE7EAA67}" srcOrd="4" destOrd="0" presId="urn:microsoft.com/office/officeart/2005/8/layout/chevron1"/>
    <dgm:cxn modelId="{18CDA0CA-55F3-4E66-9715-9A3641FD31DF}" type="presParOf" srcId="{D488D0F6-E629-42D1-BC0A-4467DE7EAA67}" destId="{A5D58414-164A-401A-9F39-DA469AAB6550}" srcOrd="0" destOrd="0" presId="urn:microsoft.com/office/officeart/2005/8/layout/chevron1"/>
    <dgm:cxn modelId="{E0BA8881-F1E2-4DA3-A95F-F7A4DFF8EBEF}" type="presParOf" srcId="{D488D0F6-E629-42D1-BC0A-4467DE7EAA67}" destId="{CC4EEEF0-FDA0-439C-9BCB-76C5052F2E1F}" srcOrd="1" destOrd="0" presId="urn:microsoft.com/office/officeart/2005/8/layout/chevron1"/>
  </dgm:cxnLst>
  <dgm:bg/>
  <dgm:whole>
    <a:ln w="9525" cap="flat" cmpd="sng" algn="ctr">
      <a:solidFill>
        <a:schemeClr val="bg1"/>
      </a:solidFill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17E7383-7F76-4081-9E49-77448F87C2BB}" type="doc">
      <dgm:prSet loTypeId="urn:microsoft.com/office/officeart/2005/8/layout/chevron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205BDF-C8B7-4349-B35B-1424B5B71CF9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год</a:t>
          </a:r>
        </a:p>
        <a:p>
          <a:r>
            <a:rPr lang="ru-RU" sz="1800" b="1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1 482,7  т. р.</a:t>
          </a:r>
          <a:endParaRPr lang="ru-RU" sz="18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99781D-E424-49E1-9116-3E7632316A9A}" type="parTrans" cxnId="{0F447FDA-AE7E-4ADE-AEF9-131912C109D4}">
      <dgm:prSet/>
      <dgm:spPr/>
      <dgm:t>
        <a:bodyPr/>
        <a:lstStyle/>
        <a:p>
          <a:endParaRPr lang="ru-RU"/>
        </a:p>
      </dgm:t>
    </dgm:pt>
    <dgm:pt modelId="{28F221EE-3E13-437F-9600-E8C785B03510}" type="sibTrans" cxnId="{0F447FDA-AE7E-4ADE-AEF9-131912C109D4}">
      <dgm:prSet/>
      <dgm:spPr/>
      <dgm:t>
        <a:bodyPr/>
        <a:lstStyle/>
        <a:p>
          <a:endParaRPr lang="ru-RU"/>
        </a:p>
      </dgm:t>
    </dgm:pt>
    <dgm:pt modelId="{B8814DBC-64EA-48FB-A79B-21182468E3C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 </a:t>
          </a:r>
        </a:p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1 647, 5 т. р.</a:t>
          </a:r>
          <a:endParaRPr lang="ru-RU" sz="1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B35BC6-96BD-45D7-A7C3-B92AC7636F0A}" type="parTrans" cxnId="{0849BDE0-4F64-4BBF-AD96-AC86D66A66D2}">
      <dgm:prSet/>
      <dgm:spPr/>
      <dgm:t>
        <a:bodyPr/>
        <a:lstStyle/>
        <a:p>
          <a:endParaRPr lang="ru-RU"/>
        </a:p>
      </dgm:t>
    </dgm:pt>
    <dgm:pt modelId="{2167BCEA-9BB5-4733-B20F-7FFC4DD6AFC2}" type="sibTrans" cxnId="{0849BDE0-4F64-4BBF-AD96-AC86D66A66D2}">
      <dgm:prSet/>
      <dgm:spPr/>
      <dgm:t>
        <a:bodyPr/>
        <a:lstStyle/>
        <a:p>
          <a:endParaRPr lang="ru-RU"/>
        </a:p>
      </dgm:t>
    </dgm:pt>
    <dgm:pt modelId="{B3DE6972-52FF-4D39-8300-9115DBD9759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 </a:t>
          </a:r>
        </a:p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1 547,7 т. р.</a:t>
          </a:r>
          <a:endParaRPr lang="ru-RU" sz="1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3E8002-3B75-45FF-AAFB-1CF8B6C7B20E}" type="parTrans" cxnId="{04C76BBB-7FF8-4704-8314-5C56E0EB11A3}">
      <dgm:prSet/>
      <dgm:spPr/>
      <dgm:t>
        <a:bodyPr/>
        <a:lstStyle/>
        <a:p>
          <a:endParaRPr lang="ru-RU"/>
        </a:p>
      </dgm:t>
    </dgm:pt>
    <dgm:pt modelId="{F99B5C90-D023-4025-B906-1404D6BB6E14}" type="sibTrans" cxnId="{04C76BBB-7FF8-4704-8314-5C56E0EB11A3}">
      <dgm:prSet/>
      <dgm:spPr/>
      <dgm:t>
        <a:bodyPr/>
        <a:lstStyle/>
        <a:p>
          <a:endParaRPr lang="ru-RU"/>
        </a:p>
      </dgm:t>
    </dgm:pt>
    <dgm:pt modelId="{1F0854E4-95C3-41EB-9080-601F376B0DD8}" type="pres">
      <dgm:prSet presAssocID="{317E7383-7F76-4081-9E49-77448F87C2B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C750E2-D125-492D-BB75-24E7048AB464}" type="pres">
      <dgm:prSet presAssocID="{36205BDF-C8B7-4349-B35B-1424B5B71CF9}" presName="parTxOnly" presStyleLbl="node1" presStyleIdx="0" presStyleCnt="3" custLinFactY="-51398" custLinFactNeighborX="-1742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9BC9DD-60D7-465B-ABC8-52C64B2F0C1F}" type="pres">
      <dgm:prSet presAssocID="{28F221EE-3E13-437F-9600-E8C785B03510}" presName="parTxOnlySpace" presStyleCnt="0"/>
      <dgm:spPr/>
    </dgm:pt>
    <dgm:pt modelId="{855C1CDE-7FFA-46D3-9FB2-0BF009A63AEF}" type="pres">
      <dgm:prSet presAssocID="{B8814DBC-64EA-48FB-A79B-21182468E3CF}" presName="parTxOnly" presStyleLbl="node1" presStyleIdx="1" presStyleCnt="3" custLinFactNeighborX="34259" custLinFactNeighborY="-744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DBB95E-32F9-43B6-9F8E-532AD553344A}" type="pres">
      <dgm:prSet presAssocID="{2167BCEA-9BB5-4733-B20F-7FFC4DD6AFC2}" presName="parTxOnlySpace" presStyleCnt="0"/>
      <dgm:spPr/>
    </dgm:pt>
    <dgm:pt modelId="{D84EB72B-AF93-4DBA-81A2-C9FAB55FA775}" type="pres">
      <dgm:prSet presAssocID="{B3DE6972-52FF-4D39-8300-9115DBD9759F}" presName="parTxOnly" presStyleLbl="node1" presStyleIdx="2" presStyleCnt="3" custLinFactNeighborX="34259" custLinFactNeighborY="-744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5FBEEB3-2F1E-4F20-9A1D-8096B7EC7AAF}" type="presOf" srcId="{317E7383-7F76-4081-9E49-77448F87C2BB}" destId="{1F0854E4-95C3-41EB-9080-601F376B0DD8}" srcOrd="0" destOrd="0" presId="urn:microsoft.com/office/officeart/2005/8/layout/chevron1"/>
    <dgm:cxn modelId="{04C76BBB-7FF8-4704-8314-5C56E0EB11A3}" srcId="{317E7383-7F76-4081-9E49-77448F87C2BB}" destId="{B3DE6972-52FF-4D39-8300-9115DBD9759F}" srcOrd="2" destOrd="0" parTransId="{813E8002-3B75-45FF-AAFB-1CF8B6C7B20E}" sibTransId="{F99B5C90-D023-4025-B906-1404D6BB6E14}"/>
    <dgm:cxn modelId="{0849BDE0-4F64-4BBF-AD96-AC86D66A66D2}" srcId="{317E7383-7F76-4081-9E49-77448F87C2BB}" destId="{B8814DBC-64EA-48FB-A79B-21182468E3CF}" srcOrd="1" destOrd="0" parTransId="{FEB35BC6-96BD-45D7-A7C3-B92AC7636F0A}" sibTransId="{2167BCEA-9BB5-4733-B20F-7FFC4DD6AFC2}"/>
    <dgm:cxn modelId="{0F447FDA-AE7E-4ADE-AEF9-131912C109D4}" srcId="{317E7383-7F76-4081-9E49-77448F87C2BB}" destId="{36205BDF-C8B7-4349-B35B-1424B5B71CF9}" srcOrd="0" destOrd="0" parTransId="{9899781D-E424-49E1-9116-3E7632316A9A}" sibTransId="{28F221EE-3E13-437F-9600-E8C785B03510}"/>
    <dgm:cxn modelId="{2D04FD6D-46E7-40F2-969C-931077458876}" type="presOf" srcId="{B3DE6972-52FF-4D39-8300-9115DBD9759F}" destId="{D84EB72B-AF93-4DBA-81A2-C9FAB55FA775}" srcOrd="0" destOrd="0" presId="urn:microsoft.com/office/officeart/2005/8/layout/chevron1"/>
    <dgm:cxn modelId="{D253F6AC-6915-4AA9-AEA5-C6F4A5FC18EE}" type="presOf" srcId="{B8814DBC-64EA-48FB-A79B-21182468E3CF}" destId="{855C1CDE-7FFA-46D3-9FB2-0BF009A63AEF}" srcOrd="0" destOrd="0" presId="urn:microsoft.com/office/officeart/2005/8/layout/chevron1"/>
    <dgm:cxn modelId="{ADE6CF59-B3B2-4BAB-91C1-BC2CB6FBF086}" type="presOf" srcId="{36205BDF-C8B7-4349-B35B-1424B5B71CF9}" destId="{2EC750E2-D125-492D-BB75-24E7048AB464}" srcOrd="0" destOrd="0" presId="urn:microsoft.com/office/officeart/2005/8/layout/chevron1"/>
    <dgm:cxn modelId="{06F6FA79-FBF7-4659-AAEC-826DD6411814}" type="presParOf" srcId="{1F0854E4-95C3-41EB-9080-601F376B0DD8}" destId="{2EC750E2-D125-492D-BB75-24E7048AB464}" srcOrd="0" destOrd="0" presId="urn:microsoft.com/office/officeart/2005/8/layout/chevron1"/>
    <dgm:cxn modelId="{AF01A3E9-FB9E-45F9-BB97-C15308A00C04}" type="presParOf" srcId="{1F0854E4-95C3-41EB-9080-601F376B0DD8}" destId="{E89BC9DD-60D7-465B-ABC8-52C64B2F0C1F}" srcOrd="1" destOrd="0" presId="urn:microsoft.com/office/officeart/2005/8/layout/chevron1"/>
    <dgm:cxn modelId="{29FB57DF-5315-4A4E-B29F-5770AB4B8EED}" type="presParOf" srcId="{1F0854E4-95C3-41EB-9080-601F376B0DD8}" destId="{855C1CDE-7FFA-46D3-9FB2-0BF009A63AEF}" srcOrd="2" destOrd="0" presId="urn:microsoft.com/office/officeart/2005/8/layout/chevron1"/>
    <dgm:cxn modelId="{B6C559A8-64BC-4E7B-A781-F55A62C365DC}" type="presParOf" srcId="{1F0854E4-95C3-41EB-9080-601F376B0DD8}" destId="{71DBB95E-32F9-43B6-9F8E-532AD553344A}" srcOrd="3" destOrd="0" presId="urn:microsoft.com/office/officeart/2005/8/layout/chevron1"/>
    <dgm:cxn modelId="{6E2EEC51-3D6D-4C65-8147-77AEC40339ED}" type="presParOf" srcId="{1F0854E4-95C3-41EB-9080-601F376B0DD8}" destId="{D84EB72B-AF93-4DBA-81A2-C9FAB55FA77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D3B589C-F15B-40C2-BA0C-2D826816CED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19F3D29-40F7-4FF8-B95F-1E96AEC5F002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год</a:t>
          </a:r>
          <a:endParaRPr lang="ru-RU" sz="20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5DBFD4-5F0D-411C-92B4-274C59A110EE}" type="parTrans" cxnId="{A90D1B2B-8BD7-499D-A064-C44592462C28}">
      <dgm:prSet/>
      <dgm:spPr/>
      <dgm:t>
        <a:bodyPr/>
        <a:lstStyle/>
        <a:p>
          <a:endParaRPr lang="ru-RU"/>
        </a:p>
      </dgm:t>
    </dgm:pt>
    <dgm:pt modelId="{0FED88E7-1AD0-4856-AB55-4E8D051192A8}" type="sibTrans" cxnId="{A90D1B2B-8BD7-499D-A064-C44592462C28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3A2491E9-AE0D-4CCE-9451-1B5A346505E8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26,6                </a:t>
          </a:r>
          <a:r>
            <a:rPr lang="ru-RU" sz="2000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тыс. руб.</a:t>
          </a:r>
          <a:endParaRPr lang="ru-RU" sz="20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254D00-7F65-4E43-A656-2ABE6D23C6A0}" type="parTrans" cxnId="{5642C281-81D9-4684-8856-BDA2DFBC7373}">
      <dgm:prSet/>
      <dgm:spPr/>
      <dgm:t>
        <a:bodyPr/>
        <a:lstStyle/>
        <a:p>
          <a:endParaRPr lang="ru-RU"/>
        </a:p>
      </dgm:t>
    </dgm:pt>
    <dgm:pt modelId="{B2CA25F9-6F15-4CE5-AAA4-DF2C3048C51B}" type="sibTrans" cxnId="{5642C281-81D9-4684-8856-BDA2DFBC7373}">
      <dgm:prSet/>
      <dgm:spPr/>
      <dgm:t>
        <a:bodyPr/>
        <a:lstStyle/>
        <a:p>
          <a:endParaRPr lang="ru-RU"/>
        </a:p>
      </dgm:t>
    </dgm:pt>
    <dgm:pt modelId="{A7E209C7-D7D9-4397-857A-1090AF9EBD60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2019год</a:t>
          </a:r>
          <a:endParaRPr lang="ru-RU" sz="20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A77379-31B0-4D0F-9B7F-8A420BBFADF2}" type="parTrans" cxnId="{13B9935B-6D6E-4525-84FE-51B5C51E55B3}">
      <dgm:prSet/>
      <dgm:spPr/>
      <dgm:t>
        <a:bodyPr/>
        <a:lstStyle/>
        <a:p>
          <a:endParaRPr lang="ru-RU"/>
        </a:p>
      </dgm:t>
    </dgm:pt>
    <dgm:pt modelId="{4886C673-BFA2-42E8-8F6F-ED634B13DDE5}" type="sibTrans" cxnId="{13B9935B-6D6E-4525-84FE-51B5C51E55B3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69EC13D5-B921-463A-8D6D-03BED8F85B00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22,4                </a:t>
          </a:r>
          <a:r>
            <a:rPr lang="ru-RU" sz="2000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тыс. руб.</a:t>
          </a:r>
          <a:endParaRPr lang="ru-RU" sz="20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09E713-DA71-44B9-A57C-9CD8FE4F4938}" type="parTrans" cxnId="{BFE36BF2-E074-4018-A786-6E1CBC29A8D7}">
      <dgm:prSet/>
      <dgm:spPr/>
      <dgm:t>
        <a:bodyPr/>
        <a:lstStyle/>
        <a:p>
          <a:endParaRPr lang="ru-RU"/>
        </a:p>
      </dgm:t>
    </dgm:pt>
    <dgm:pt modelId="{73B1272E-401F-4B7E-8D0E-0F7460B315AD}" type="sibTrans" cxnId="{BFE36BF2-E074-4018-A786-6E1CBC29A8D7}">
      <dgm:prSet/>
      <dgm:spPr/>
      <dgm:t>
        <a:bodyPr/>
        <a:lstStyle/>
        <a:p>
          <a:endParaRPr lang="ru-RU"/>
        </a:p>
      </dgm:t>
    </dgm:pt>
    <dgm:pt modelId="{F54B84FE-CCD4-4AD9-9563-39316F28BC7E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  <a:endParaRPr lang="ru-RU" sz="20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4487BF-8CDE-4E72-90D6-2EB462413B3D}" type="parTrans" cxnId="{06C8CF28-D0EE-4E48-AC1C-2CC604840C42}">
      <dgm:prSet/>
      <dgm:spPr/>
      <dgm:t>
        <a:bodyPr/>
        <a:lstStyle/>
        <a:p>
          <a:endParaRPr lang="ru-RU"/>
        </a:p>
      </dgm:t>
    </dgm:pt>
    <dgm:pt modelId="{CC5352CE-3032-46DA-AC46-E67BC17B925A}" type="sibTrans" cxnId="{06C8CF28-D0EE-4E48-AC1C-2CC604840C42}">
      <dgm:prSet/>
      <dgm:spPr/>
      <dgm:t>
        <a:bodyPr/>
        <a:lstStyle/>
        <a:p>
          <a:endParaRPr lang="ru-RU"/>
        </a:p>
      </dgm:t>
    </dgm:pt>
    <dgm:pt modelId="{2C5467F6-9D84-4F52-B63C-3619EC5607B2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19,6                  </a:t>
          </a:r>
          <a:r>
            <a:rPr lang="ru-RU" sz="2000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тыс. руб.</a:t>
          </a:r>
          <a:endParaRPr lang="ru-RU" sz="20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116856-4D1F-491B-ADA7-4B888E0839A5}" type="parTrans" cxnId="{B6CFD1F5-1E4B-4C14-94B2-CF8FD0DAE9C7}">
      <dgm:prSet/>
      <dgm:spPr/>
      <dgm:t>
        <a:bodyPr/>
        <a:lstStyle/>
        <a:p>
          <a:endParaRPr lang="ru-RU"/>
        </a:p>
      </dgm:t>
    </dgm:pt>
    <dgm:pt modelId="{EDB14845-E04F-42BD-947A-A7F8A5E341F9}" type="sibTrans" cxnId="{B6CFD1F5-1E4B-4C14-94B2-CF8FD0DAE9C7}">
      <dgm:prSet/>
      <dgm:spPr/>
      <dgm:t>
        <a:bodyPr/>
        <a:lstStyle/>
        <a:p>
          <a:endParaRPr lang="ru-RU"/>
        </a:p>
      </dgm:t>
    </dgm:pt>
    <dgm:pt modelId="{2982916E-767D-45D7-BF99-A187641B012E}" type="pres">
      <dgm:prSet presAssocID="{3D3B589C-F15B-40C2-BA0C-2D826816CED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9AF5CB-9CF8-4F53-BDE0-F8CB308F3DA9}" type="pres">
      <dgm:prSet presAssocID="{D19F3D29-40F7-4FF8-B95F-1E96AEC5F00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487C66-4915-45A7-8679-DECDF560F545}" type="pres">
      <dgm:prSet presAssocID="{0FED88E7-1AD0-4856-AB55-4E8D051192A8}" presName="sibTrans" presStyleLbl="sibTrans2D1" presStyleIdx="0" presStyleCnt="2"/>
      <dgm:spPr/>
      <dgm:t>
        <a:bodyPr/>
        <a:lstStyle/>
        <a:p>
          <a:endParaRPr lang="ru-RU"/>
        </a:p>
      </dgm:t>
    </dgm:pt>
    <dgm:pt modelId="{8F55E3DD-48FB-4575-AC39-3F6DECFEBE9C}" type="pres">
      <dgm:prSet presAssocID="{0FED88E7-1AD0-4856-AB55-4E8D051192A8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49E5FB5A-C26F-46F4-9B18-07EFE1258F47}" type="pres">
      <dgm:prSet presAssocID="{A7E209C7-D7D9-4397-857A-1090AF9EBD6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357DA7-FEDD-4745-B007-A4575FA453EC}" type="pres">
      <dgm:prSet presAssocID="{4886C673-BFA2-42E8-8F6F-ED634B13DDE5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C1EDB67-F3C8-4F7D-A697-6B7DBC99E297}" type="pres">
      <dgm:prSet presAssocID="{4886C673-BFA2-42E8-8F6F-ED634B13DDE5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022CE2DE-EB10-417A-A138-4FE101276A2D}" type="pres">
      <dgm:prSet presAssocID="{F54B84FE-CCD4-4AD9-9563-39316F28BC7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2107CA-9712-4D22-AD96-C3DA7F834F78}" type="presOf" srcId="{F54B84FE-CCD4-4AD9-9563-39316F28BC7E}" destId="{022CE2DE-EB10-417A-A138-4FE101276A2D}" srcOrd="0" destOrd="0" presId="urn:microsoft.com/office/officeart/2005/8/layout/process1"/>
    <dgm:cxn modelId="{103BF692-2B70-44B6-BAC6-725B28E222AA}" type="presOf" srcId="{4886C673-BFA2-42E8-8F6F-ED634B13DDE5}" destId="{6C1EDB67-F3C8-4F7D-A697-6B7DBC99E297}" srcOrd="1" destOrd="0" presId="urn:microsoft.com/office/officeart/2005/8/layout/process1"/>
    <dgm:cxn modelId="{3F9C2ED7-828D-4C1B-AE65-CAB9672C977E}" type="presOf" srcId="{4886C673-BFA2-42E8-8F6F-ED634B13DDE5}" destId="{32357DA7-FEDD-4745-B007-A4575FA453EC}" srcOrd="0" destOrd="0" presId="urn:microsoft.com/office/officeart/2005/8/layout/process1"/>
    <dgm:cxn modelId="{B6CFD1F5-1E4B-4C14-94B2-CF8FD0DAE9C7}" srcId="{F54B84FE-CCD4-4AD9-9563-39316F28BC7E}" destId="{2C5467F6-9D84-4F52-B63C-3619EC5607B2}" srcOrd="0" destOrd="0" parTransId="{F4116856-4D1F-491B-ADA7-4B888E0839A5}" sibTransId="{EDB14845-E04F-42BD-947A-A7F8A5E341F9}"/>
    <dgm:cxn modelId="{2BFAE865-26E0-47EA-81C9-74E252064EAA}" type="presOf" srcId="{A7E209C7-D7D9-4397-857A-1090AF9EBD60}" destId="{49E5FB5A-C26F-46F4-9B18-07EFE1258F47}" srcOrd="0" destOrd="0" presId="urn:microsoft.com/office/officeart/2005/8/layout/process1"/>
    <dgm:cxn modelId="{13B9935B-6D6E-4525-84FE-51B5C51E55B3}" srcId="{3D3B589C-F15B-40C2-BA0C-2D826816CEDD}" destId="{A7E209C7-D7D9-4397-857A-1090AF9EBD60}" srcOrd="1" destOrd="0" parTransId="{E9A77379-31B0-4D0F-9B7F-8A420BBFADF2}" sibTransId="{4886C673-BFA2-42E8-8F6F-ED634B13DDE5}"/>
    <dgm:cxn modelId="{BFE36BF2-E074-4018-A786-6E1CBC29A8D7}" srcId="{A7E209C7-D7D9-4397-857A-1090AF9EBD60}" destId="{69EC13D5-B921-463A-8D6D-03BED8F85B00}" srcOrd="0" destOrd="0" parTransId="{1D09E713-DA71-44B9-A57C-9CD8FE4F4938}" sibTransId="{73B1272E-401F-4B7E-8D0E-0F7460B315AD}"/>
    <dgm:cxn modelId="{56A0F188-4641-4B5E-8686-EDA88367CB06}" type="presOf" srcId="{3A2491E9-AE0D-4CCE-9451-1B5A346505E8}" destId="{559AF5CB-9CF8-4F53-BDE0-F8CB308F3DA9}" srcOrd="0" destOrd="1" presId="urn:microsoft.com/office/officeart/2005/8/layout/process1"/>
    <dgm:cxn modelId="{8F92C6F9-7884-4860-9F77-EE7FBB9A794B}" type="presOf" srcId="{0FED88E7-1AD0-4856-AB55-4E8D051192A8}" destId="{A5487C66-4915-45A7-8679-DECDF560F545}" srcOrd="0" destOrd="0" presId="urn:microsoft.com/office/officeart/2005/8/layout/process1"/>
    <dgm:cxn modelId="{0DFAFB59-6720-41A5-ACB0-91BC3FEA6454}" type="presOf" srcId="{2C5467F6-9D84-4F52-B63C-3619EC5607B2}" destId="{022CE2DE-EB10-417A-A138-4FE101276A2D}" srcOrd="0" destOrd="1" presId="urn:microsoft.com/office/officeart/2005/8/layout/process1"/>
    <dgm:cxn modelId="{6BFF4BA5-9BF7-488F-807B-35D4570496EA}" type="presOf" srcId="{3D3B589C-F15B-40C2-BA0C-2D826816CEDD}" destId="{2982916E-767D-45D7-BF99-A187641B012E}" srcOrd="0" destOrd="0" presId="urn:microsoft.com/office/officeart/2005/8/layout/process1"/>
    <dgm:cxn modelId="{5642C281-81D9-4684-8856-BDA2DFBC7373}" srcId="{D19F3D29-40F7-4FF8-B95F-1E96AEC5F002}" destId="{3A2491E9-AE0D-4CCE-9451-1B5A346505E8}" srcOrd="0" destOrd="0" parTransId="{7E254D00-7F65-4E43-A656-2ABE6D23C6A0}" sibTransId="{B2CA25F9-6F15-4CE5-AAA4-DF2C3048C51B}"/>
    <dgm:cxn modelId="{DDF59C4A-F0DC-499E-B81F-8FC1289A32CA}" type="presOf" srcId="{69EC13D5-B921-463A-8D6D-03BED8F85B00}" destId="{49E5FB5A-C26F-46F4-9B18-07EFE1258F47}" srcOrd="0" destOrd="1" presId="urn:microsoft.com/office/officeart/2005/8/layout/process1"/>
    <dgm:cxn modelId="{A90D1B2B-8BD7-499D-A064-C44592462C28}" srcId="{3D3B589C-F15B-40C2-BA0C-2D826816CEDD}" destId="{D19F3D29-40F7-4FF8-B95F-1E96AEC5F002}" srcOrd="0" destOrd="0" parTransId="{535DBFD4-5F0D-411C-92B4-274C59A110EE}" sibTransId="{0FED88E7-1AD0-4856-AB55-4E8D051192A8}"/>
    <dgm:cxn modelId="{06C8CF28-D0EE-4E48-AC1C-2CC604840C42}" srcId="{3D3B589C-F15B-40C2-BA0C-2D826816CEDD}" destId="{F54B84FE-CCD4-4AD9-9563-39316F28BC7E}" srcOrd="2" destOrd="0" parTransId="{284487BF-8CDE-4E72-90D6-2EB462413B3D}" sibTransId="{CC5352CE-3032-46DA-AC46-E67BC17B925A}"/>
    <dgm:cxn modelId="{A980A2B2-4CF1-4C5E-BA8F-392E672174DA}" type="presOf" srcId="{D19F3D29-40F7-4FF8-B95F-1E96AEC5F002}" destId="{559AF5CB-9CF8-4F53-BDE0-F8CB308F3DA9}" srcOrd="0" destOrd="0" presId="urn:microsoft.com/office/officeart/2005/8/layout/process1"/>
    <dgm:cxn modelId="{F5919E70-AC95-4CE5-B00A-70BCF9F54FBB}" type="presOf" srcId="{0FED88E7-1AD0-4856-AB55-4E8D051192A8}" destId="{8F55E3DD-48FB-4575-AC39-3F6DECFEBE9C}" srcOrd="1" destOrd="0" presId="urn:microsoft.com/office/officeart/2005/8/layout/process1"/>
    <dgm:cxn modelId="{4B5655E5-1630-406A-BF1C-87C420095B95}" type="presParOf" srcId="{2982916E-767D-45D7-BF99-A187641B012E}" destId="{559AF5CB-9CF8-4F53-BDE0-F8CB308F3DA9}" srcOrd="0" destOrd="0" presId="urn:microsoft.com/office/officeart/2005/8/layout/process1"/>
    <dgm:cxn modelId="{AEEB422F-6842-4B61-ACA4-2EFBBAAE6B07}" type="presParOf" srcId="{2982916E-767D-45D7-BF99-A187641B012E}" destId="{A5487C66-4915-45A7-8679-DECDF560F545}" srcOrd="1" destOrd="0" presId="urn:microsoft.com/office/officeart/2005/8/layout/process1"/>
    <dgm:cxn modelId="{38ECE559-6ACE-49E6-88AD-0BDA5C5D213A}" type="presParOf" srcId="{A5487C66-4915-45A7-8679-DECDF560F545}" destId="{8F55E3DD-48FB-4575-AC39-3F6DECFEBE9C}" srcOrd="0" destOrd="0" presId="urn:microsoft.com/office/officeart/2005/8/layout/process1"/>
    <dgm:cxn modelId="{C5737C40-EF26-44C8-869F-B2DECC0E4282}" type="presParOf" srcId="{2982916E-767D-45D7-BF99-A187641B012E}" destId="{49E5FB5A-C26F-46F4-9B18-07EFE1258F47}" srcOrd="2" destOrd="0" presId="urn:microsoft.com/office/officeart/2005/8/layout/process1"/>
    <dgm:cxn modelId="{E8E09168-1D73-4D01-A36C-9177386510B1}" type="presParOf" srcId="{2982916E-767D-45D7-BF99-A187641B012E}" destId="{32357DA7-FEDD-4745-B007-A4575FA453EC}" srcOrd="3" destOrd="0" presId="urn:microsoft.com/office/officeart/2005/8/layout/process1"/>
    <dgm:cxn modelId="{E1613130-A28A-4315-A9BD-D78C7DE578C2}" type="presParOf" srcId="{32357DA7-FEDD-4745-B007-A4575FA453EC}" destId="{6C1EDB67-F3C8-4F7D-A697-6B7DBC99E297}" srcOrd="0" destOrd="0" presId="urn:microsoft.com/office/officeart/2005/8/layout/process1"/>
    <dgm:cxn modelId="{EA831426-8DE0-4B20-8803-E5C5DB793DC2}" type="presParOf" srcId="{2982916E-767D-45D7-BF99-A187641B012E}" destId="{022CE2DE-EB10-417A-A138-4FE101276A2D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8F96CE4-BD90-461D-A67F-B44303E11300}" type="doc">
      <dgm:prSet loTypeId="urn:microsoft.com/office/officeart/2005/8/layout/vList3#2" loCatId="list" qsTypeId="urn:microsoft.com/office/officeart/2005/8/quickstyle/simple1" qsCatId="simple" csTypeId="urn:microsoft.com/office/officeart/2005/8/colors/accent1_2" csCatId="accent1" phldr="1"/>
      <dgm:spPr/>
    </dgm:pt>
    <dgm:pt modelId="{7A34A9F5-F747-408C-B19D-B0E8432A2C62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Поддержка малых форм хозяйствования (субсидии ЛПХ на содержание и техническое оснащение)                6 374,5 т .р.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6C5E60A4-7A97-4898-B81F-482C23376E69}" type="parTrans" cxnId="{EE148E0C-5ACA-44FA-9004-539A71F9E832}">
      <dgm:prSet/>
      <dgm:spPr/>
      <dgm:t>
        <a:bodyPr/>
        <a:lstStyle/>
        <a:p>
          <a:endParaRPr lang="ru-RU"/>
        </a:p>
      </dgm:t>
    </dgm:pt>
    <dgm:pt modelId="{B0A27AE6-2503-4A2C-A4A9-0C521515CA6D}" type="sibTrans" cxnId="{EE148E0C-5ACA-44FA-9004-539A71F9E832}">
      <dgm:prSet/>
      <dgm:spPr/>
      <dgm:t>
        <a:bodyPr/>
        <a:lstStyle/>
        <a:p>
          <a:endParaRPr lang="ru-RU"/>
        </a:p>
      </dgm:t>
    </dgm:pt>
    <dgm:pt modelId="{F845E445-61C8-4E90-858F-E5930B2C6D68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Осуществление управленческих функций </a:t>
          </a:r>
        </a:p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3 626,4 т.р.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57C61A72-4859-4FCC-BA5D-8B578CC4D558}" type="parTrans" cxnId="{11DDEE5E-EB87-434E-AA98-ABD21A5697CD}">
      <dgm:prSet/>
      <dgm:spPr/>
      <dgm:t>
        <a:bodyPr/>
        <a:lstStyle/>
        <a:p>
          <a:endParaRPr lang="ru-RU"/>
        </a:p>
      </dgm:t>
    </dgm:pt>
    <dgm:pt modelId="{360C3B46-E6CE-41DD-8C9D-13B9691FF0ED}" type="sibTrans" cxnId="{11DDEE5E-EB87-434E-AA98-ABD21A5697CD}">
      <dgm:prSet/>
      <dgm:spPr/>
      <dgm:t>
        <a:bodyPr/>
        <a:lstStyle/>
        <a:p>
          <a:endParaRPr lang="ru-RU"/>
        </a:p>
      </dgm:t>
    </dgm:pt>
    <dgm:pt modelId="{B41F66E2-9A73-4DE4-B1B4-F4852182140A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Предоставление субсидий на повышение продуктивности в молочном скотоводстве                           69 661,4 т. р.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98FCD489-15CF-49E2-8123-040A12D0B352}" type="parTrans" cxnId="{20C02B59-73CF-4756-B2ED-A5728CAA7474}">
      <dgm:prSet/>
      <dgm:spPr/>
      <dgm:t>
        <a:bodyPr/>
        <a:lstStyle/>
        <a:p>
          <a:endParaRPr lang="ru-RU"/>
        </a:p>
      </dgm:t>
    </dgm:pt>
    <dgm:pt modelId="{6553ABCE-A7CE-4480-B6F5-36ACC60B8443}" type="sibTrans" cxnId="{20C02B59-73CF-4756-B2ED-A5728CAA7474}">
      <dgm:prSet/>
      <dgm:spPr/>
      <dgm:t>
        <a:bodyPr/>
        <a:lstStyle/>
        <a:p>
          <a:endParaRPr lang="ru-RU"/>
        </a:p>
      </dgm:t>
    </dgm:pt>
    <dgm:pt modelId="{083FA2CD-6B71-4C3D-9728-A60E59692F35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Субсидия на возмещение части процентной ставки по кредитам 2 444,6 т. р.</a:t>
          </a:r>
        </a:p>
      </dgm:t>
    </dgm:pt>
    <dgm:pt modelId="{EC1DD263-F305-4ACB-BC9F-EE43249AF748}" type="parTrans" cxnId="{9C857E9B-F53A-4967-ABED-B76AB6A87461}">
      <dgm:prSet/>
      <dgm:spPr/>
      <dgm:t>
        <a:bodyPr/>
        <a:lstStyle/>
        <a:p>
          <a:endParaRPr lang="ru-RU"/>
        </a:p>
      </dgm:t>
    </dgm:pt>
    <dgm:pt modelId="{641DFADD-FB8D-467D-AF17-F0D93A1011D2}" type="sibTrans" cxnId="{9C857E9B-F53A-4967-ABED-B76AB6A87461}">
      <dgm:prSet/>
      <dgm:spPr/>
      <dgm:t>
        <a:bodyPr/>
        <a:lstStyle/>
        <a:p>
          <a:endParaRPr lang="ru-RU"/>
        </a:p>
      </dgm:t>
    </dgm:pt>
    <dgm:pt modelId="{FD188D85-F38F-4BBD-B400-8889FC2DA1AB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Осуществление отдельных государственных полномочий по    регулированию численности безнадзорных животных        891,5 т. р.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4B312034-792E-44E5-A5E8-63EF73C6D8C0}" type="parTrans" cxnId="{3BF34B11-491D-4AC5-A08D-51483A8A39B7}">
      <dgm:prSet/>
      <dgm:spPr/>
      <dgm:t>
        <a:bodyPr/>
        <a:lstStyle/>
        <a:p>
          <a:endParaRPr lang="ru-RU"/>
        </a:p>
      </dgm:t>
    </dgm:pt>
    <dgm:pt modelId="{B72DDF24-0984-4385-A995-9900043EE316}" type="sibTrans" cxnId="{3BF34B11-491D-4AC5-A08D-51483A8A39B7}">
      <dgm:prSet/>
      <dgm:spPr/>
      <dgm:t>
        <a:bodyPr/>
        <a:lstStyle/>
        <a:p>
          <a:endParaRPr lang="ru-RU"/>
        </a:p>
      </dgm:t>
    </dgm:pt>
    <dgm:pt modelId="{22747CD7-067F-4E4C-A414-1181D3817090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Искусственное осеменение коров 120 т. руб.</a:t>
          </a:r>
        </a:p>
      </dgm:t>
    </dgm:pt>
    <dgm:pt modelId="{35477781-CCA7-4EB0-93B6-585123B7DC76}" type="parTrans" cxnId="{15E55315-5E3F-4369-BDD3-B4421EB4BD34}">
      <dgm:prSet/>
      <dgm:spPr/>
      <dgm:t>
        <a:bodyPr/>
        <a:lstStyle/>
        <a:p>
          <a:endParaRPr lang="ru-RU"/>
        </a:p>
      </dgm:t>
    </dgm:pt>
    <dgm:pt modelId="{951F6E31-87B6-47D6-AAD3-173112F44E14}" type="sibTrans" cxnId="{15E55315-5E3F-4369-BDD3-B4421EB4BD34}">
      <dgm:prSet/>
      <dgm:spPr/>
      <dgm:t>
        <a:bodyPr/>
        <a:lstStyle/>
        <a:p>
          <a:endParaRPr lang="ru-RU"/>
        </a:p>
      </dgm:t>
    </dgm:pt>
    <dgm:pt modelId="{27467B7F-0490-4D60-9E77-0454D4E9BA21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Проведение конкурса на лучшее предприятие среди малого и среднего сельского бизнеса  (премирование работников АПК по итогам года) 304,9 т. руб.</a:t>
          </a:r>
        </a:p>
      </dgm:t>
    </dgm:pt>
    <dgm:pt modelId="{93DA97FE-390F-466F-9889-9952FADDE153}" type="parTrans" cxnId="{1D2BD723-4486-4B2C-AE0B-A98F5E9892EE}">
      <dgm:prSet/>
      <dgm:spPr/>
      <dgm:t>
        <a:bodyPr/>
        <a:lstStyle/>
        <a:p>
          <a:endParaRPr lang="ru-RU"/>
        </a:p>
      </dgm:t>
    </dgm:pt>
    <dgm:pt modelId="{A09FE5A2-A010-40B4-B60E-D7F9CB5FF387}" type="sibTrans" cxnId="{1D2BD723-4486-4B2C-AE0B-A98F5E9892EE}">
      <dgm:prSet/>
      <dgm:spPr/>
      <dgm:t>
        <a:bodyPr/>
        <a:lstStyle/>
        <a:p>
          <a:endParaRPr lang="ru-RU"/>
        </a:p>
      </dgm:t>
    </dgm:pt>
    <dgm:pt modelId="{E87CAF15-B674-4281-BE64-0C33ED4800DC}" type="pres">
      <dgm:prSet presAssocID="{B8F96CE4-BD90-461D-A67F-B44303E11300}" presName="linearFlow" presStyleCnt="0">
        <dgm:presLayoutVars>
          <dgm:dir/>
          <dgm:resizeHandles val="exact"/>
        </dgm:presLayoutVars>
      </dgm:prSet>
      <dgm:spPr/>
    </dgm:pt>
    <dgm:pt modelId="{9DE10DF8-A221-478B-B6AF-22C583ED91CC}" type="pres">
      <dgm:prSet presAssocID="{7A34A9F5-F747-408C-B19D-B0E8432A2C62}" presName="composite" presStyleCnt="0"/>
      <dgm:spPr/>
    </dgm:pt>
    <dgm:pt modelId="{09C07B77-D80B-409D-8363-8D78E22D1DA2}" type="pres">
      <dgm:prSet presAssocID="{7A34A9F5-F747-408C-B19D-B0E8432A2C62}" presName="imgShp" presStyleLbl="fgImgPlace1" presStyleIdx="0" presStyleCnt="7" custLinFactX="9108" custLinFactNeighborX="100000" custLinFactNeighborY="682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rgbClr val="007033"/>
          </a:solidFill>
        </a:ln>
      </dgm:spPr>
      <dgm:t>
        <a:bodyPr/>
        <a:lstStyle/>
        <a:p>
          <a:endParaRPr lang="ru-RU"/>
        </a:p>
      </dgm:t>
    </dgm:pt>
    <dgm:pt modelId="{ED38B9DE-B845-429B-B76A-65961F2E6151}" type="pres">
      <dgm:prSet presAssocID="{7A34A9F5-F747-408C-B19D-B0E8432A2C62}" presName="txShp" presStyleLbl="node1" presStyleIdx="0" presStyleCnt="7" custScaleX="106032" custLinFactNeighborX="17909" custLinFactNeighborY="120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49D8A4-1357-4A37-9982-438C67098D6F}" type="pres">
      <dgm:prSet presAssocID="{B0A27AE6-2503-4A2C-A4A9-0C521515CA6D}" presName="spacing" presStyleCnt="0"/>
      <dgm:spPr/>
    </dgm:pt>
    <dgm:pt modelId="{3195C770-110B-402D-83C3-7289B98945F3}" type="pres">
      <dgm:prSet presAssocID="{F845E445-61C8-4E90-858F-E5930B2C6D68}" presName="composite" presStyleCnt="0"/>
      <dgm:spPr/>
    </dgm:pt>
    <dgm:pt modelId="{0BCB88D4-777D-4761-AAF8-CE11168E3532}" type="pres">
      <dgm:prSet presAssocID="{F845E445-61C8-4E90-858F-E5930B2C6D68}" presName="imgShp" presStyleLbl="fgImgPlace1" presStyleIdx="1" presStyleCnt="7" custLinFactNeighborX="78209" custLinFactNeighborY="-19636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rgbClr val="007033"/>
          </a:solidFill>
        </a:ln>
        <a:scene3d>
          <a:camera prst="orthographicFront"/>
          <a:lightRig rig="threePt" dir="t"/>
        </a:scene3d>
        <a:sp3d>
          <a:bevelT/>
        </a:sp3d>
      </dgm:spPr>
    </dgm:pt>
    <dgm:pt modelId="{0CF7850D-1B97-4B55-8ADD-F3FD5E88FC0B}" type="pres">
      <dgm:prSet presAssocID="{F845E445-61C8-4E90-858F-E5930B2C6D68}" presName="txShp" presStyleLbl="node1" presStyleIdx="1" presStyleCnt="7" custScaleX="103952" custLinFactNeighborX="18491" custLinFactNeighborY="-60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A4F70F-DE88-4716-BD31-17D8349F29ED}" type="pres">
      <dgm:prSet presAssocID="{360C3B46-E6CE-41DD-8C9D-13B9691FF0ED}" presName="spacing" presStyleCnt="0"/>
      <dgm:spPr/>
    </dgm:pt>
    <dgm:pt modelId="{6E5A85B9-9369-40A5-AFA5-B63F6E4CA5C3}" type="pres">
      <dgm:prSet presAssocID="{B41F66E2-9A73-4DE4-B1B4-F4852182140A}" presName="composite" presStyleCnt="0"/>
      <dgm:spPr/>
    </dgm:pt>
    <dgm:pt modelId="{50200D12-CAB4-4606-B222-8328811FBF8E}" type="pres">
      <dgm:prSet presAssocID="{B41F66E2-9A73-4DE4-B1B4-F4852182140A}" presName="imgShp" presStyleLbl="fgImgPlace1" presStyleIdx="2" presStyleCnt="7" custLinFactNeighborX="75729" custLinFactNeighborY="-26208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rgbClr val="007033"/>
          </a:solidFill>
        </a:ln>
        <a:scene3d>
          <a:camera prst="orthographicFront"/>
          <a:lightRig rig="threePt" dir="t"/>
        </a:scene3d>
        <a:sp3d>
          <a:bevelT/>
        </a:sp3d>
      </dgm:spPr>
    </dgm:pt>
    <dgm:pt modelId="{A9F6457E-EBDE-4B35-A896-04180D3E7E3C}" type="pres">
      <dgm:prSet presAssocID="{B41F66E2-9A73-4DE4-B1B4-F4852182140A}" presName="txShp" presStyleLbl="node1" presStyleIdx="2" presStyleCnt="7" custScaleX="108216" custLinFactNeighborX="18491" custLinFactNeighborY="-114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AC3C66-81D2-4FC2-8C0F-0711CAA1F709}" type="pres">
      <dgm:prSet presAssocID="{6553ABCE-A7CE-4480-B6F5-36ACC60B8443}" presName="spacing" presStyleCnt="0"/>
      <dgm:spPr/>
    </dgm:pt>
    <dgm:pt modelId="{0247BB25-E074-4D19-BCA7-88BFBE7EB8FE}" type="pres">
      <dgm:prSet presAssocID="{083FA2CD-6B71-4C3D-9728-A60E59692F35}" presName="composite" presStyleCnt="0"/>
      <dgm:spPr/>
    </dgm:pt>
    <dgm:pt modelId="{11DBB67F-77E8-4EBC-A4DC-2CAEB97C0A52}" type="pres">
      <dgm:prSet presAssocID="{083FA2CD-6B71-4C3D-9728-A60E59692F35}" presName="imgShp" presStyleLbl="fgImgPlace1" presStyleIdx="3" presStyleCnt="7" custLinFactNeighborX="22061" custLinFactNeighborY="99920"/>
      <dgm:spPr>
        <a:blipFill rotWithShape="1">
          <a:blip xmlns:r="http://schemas.openxmlformats.org/officeDocument/2006/relationships" r:embed="rId4"/>
          <a:stretch>
            <a:fillRect/>
          </a:stretch>
        </a:blipFill>
        <a:ln>
          <a:solidFill>
            <a:srgbClr val="007033"/>
          </a:solidFill>
        </a:ln>
      </dgm:spPr>
    </dgm:pt>
    <dgm:pt modelId="{42C154B1-7726-4057-9246-D7748BB4D8EB}" type="pres">
      <dgm:prSet presAssocID="{083FA2CD-6B71-4C3D-9728-A60E59692F35}" presName="txShp" presStyleLbl="node1" presStyleIdx="3" presStyleCnt="7" custScaleX="123656" custLinFactNeighborX="12266" custLinFactNeighborY="999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341A70-57D5-49C0-A5BA-46FBBCBF5591}" type="pres">
      <dgm:prSet presAssocID="{641DFADD-FB8D-467D-AF17-F0D93A1011D2}" presName="spacing" presStyleCnt="0"/>
      <dgm:spPr/>
    </dgm:pt>
    <dgm:pt modelId="{B21AFB03-504A-4407-8314-8A95E72EFCE8}" type="pres">
      <dgm:prSet presAssocID="{27467B7F-0490-4D60-9E77-0454D4E9BA21}" presName="composite" presStyleCnt="0"/>
      <dgm:spPr/>
    </dgm:pt>
    <dgm:pt modelId="{E428B850-F46E-419E-A0C9-67B136088A7E}" type="pres">
      <dgm:prSet presAssocID="{27467B7F-0490-4D60-9E77-0454D4E9BA21}" presName="imgShp" presStyleLbl="fgImgPlace1" presStyleIdx="4" presStyleCnt="7" custScaleX="107185" custScaleY="100041" custLinFactY="-54300" custLinFactNeighborX="36935" custLinFactNeighborY="-1000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015D0B2-8B3B-4B79-97C4-6B6FFAE5B15F}" type="pres">
      <dgm:prSet presAssocID="{27467B7F-0490-4D60-9E77-0454D4E9BA21}" presName="txShp" presStyleLbl="node1" presStyleIdx="4" presStyleCnt="7" custScaleX="113102" custLinFactY="-43856" custLinFactNeighborX="1760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C15925-E933-432C-8B80-CE63B81F4924}" type="pres">
      <dgm:prSet presAssocID="{A09FE5A2-A010-40B4-B60E-D7F9CB5FF387}" presName="spacing" presStyleCnt="0"/>
      <dgm:spPr/>
    </dgm:pt>
    <dgm:pt modelId="{E30C8CDC-004C-4FFA-BCFC-8E8BC03F8C6D}" type="pres">
      <dgm:prSet presAssocID="{22747CD7-067F-4E4C-A414-1181D3817090}" presName="composite" presStyleCnt="0"/>
      <dgm:spPr/>
    </dgm:pt>
    <dgm:pt modelId="{A73598EE-79DB-44C7-8BD7-388493209AD2}" type="pres">
      <dgm:prSet presAssocID="{22747CD7-067F-4E4C-A414-1181D3817090}" presName="imgShp" presStyleLbl="fgImgPlace1" presStyleIdx="5" presStyleCnt="7" custScaleX="113783" custScaleY="102170" custLinFactY="22215" custLinFactNeighborX="9512" custLinFactNeighborY="100000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0F92F061-D92A-4C40-97DA-90BB93D229BE}" type="pres">
      <dgm:prSet presAssocID="{22747CD7-067F-4E4C-A414-1181D3817090}" presName="txShp" presStyleLbl="node1" presStyleIdx="5" presStyleCnt="7" custScaleX="122524" custLinFactY="22827" custLinFactNeighborX="1439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82E3CE-DF53-4C78-9A4B-FC7C3B82CF24}" type="pres">
      <dgm:prSet presAssocID="{951F6E31-87B6-47D6-AAD3-173112F44E14}" presName="spacing" presStyleCnt="0"/>
      <dgm:spPr/>
    </dgm:pt>
    <dgm:pt modelId="{05F66E43-327A-4E7D-957E-C306B1262158}" type="pres">
      <dgm:prSet presAssocID="{FD188D85-F38F-4BBD-B400-8889FC2DA1AB}" presName="composite" presStyleCnt="0"/>
      <dgm:spPr/>
    </dgm:pt>
    <dgm:pt modelId="{8BCA570F-CC61-4383-8B4B-EFB391858FD1}" type="pres">
      <dgm:prSet presAssocID="{FD188D85-F38F-4BBD-B400-8889FC2DA1AB}" presName="imgShp" presStyleLbl="fgImgPlace1" presStyleIdx="6" presStyleCnt="7" custScaleX="117544" custLinFactY="-53856" custLinFactNeighborX="4522" custLinFactNeighborY="-100000"/>
      <dgm:spPr>
        <a:blipFill rotWithShape="1">
          <a:blip xmlns:r="http://schemas.openxmlformats.org/officeDocument/2006/relationships" r:embed="rId6"/>
          <a:stretch>
            <a:fillRect/>
          </a:stretch>
        </a:blipFill>
        <a:ln>
          <a:solidFill>
            <a:srgbClr val="007033"/>
          </a:solidFill>
        </a:ln>
      </dgm:spPr>
    </dgm:pt>
    <dgm:pt modelId="{9B621D1B-B26C-4FB1-B46F-8CC46A82A4B4}" type="pres">
      <dgm:prSet presAssocID="{FD188D85-F38F-4BBD-B400-8889FC2DA1AB}" presName="txShp" presStyleLbl="node1" presStyleIdx="6" presStyleCnt="7" custScaleX="120057" custLinFactY="-40458" custLinFactNeighborX="1586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F34B11-491D-4AC5-A08D-51483A8A39B7}" srcId="{B8F96CE4-BD90-461D-A67F-B44303E11300}" destId="{FD188D85-F38F-4BBD-B400-8889FC2DA1AB}" srcOrd="6" destOrd="0" parTransId="{4B312034-792E-44E5-A5E8-63EF73C6D8C0}" sibTransId="{B72DDF24-0984-4385-A995-9900043EE316}"/>
    <dgm:cxn modelId="{31B77B40-34FC-499D-95FF-5DBF8E767B07}" type="presOf" srcId="{F845E445-61C8-4E90-858F-E5930B2C6D68}" destId="{0CF7850D-1B97-4B55-8ADD-F3FD5E88FC0B}" srcOrd="0" destOrd="0" presId="urn:microsoft.com/office/officeart/2005/8/layout/vList3#2"/>
    <dgm:cxn modelId="{1D2BD723-4486-4B2C-AE0B-A98F5E9892EE}" srcId="{B8F96CE4-BD90-461D-A67F-B44303E11300}" destId="{27467B7F-0490-4D60-9E77-0454D4E9BA21}" srcOrd="4" destOrd="0" parTransId="{93DA97FE-390F-466F-9889-9952FADDE153}" sibTransId="{A09FE5A2-A010-40B4-B60E-D7F9CB5FF387}"/>
    <dgm:cxn modelId="{EB5DFB5C-B92C-42E1-A064-0CDD3B9D988E}" type="presOf" srcId="{27467B7F-0490-4D60-9E77-0454D4E9BA21}" destId="{6015D0B2-8B3B-4B79-97C4-6B6FFAE5B15F}" srcOrd="0" destOrd="0" presId="urn:microsoft.com/office/officeart/2005/8/layout/vList3#2"/>
    <dgm:cxn modelId="{15E55315-5E3F-4369-BDD3-B4421EB4BD34}" srcId="{B8F96CE4-BD90-461D-A67F-B44303E11300}" destId="{22747CD7-067F-4E4C-A414-1181D3817090}" srcOrd="5" destOrd="0" parTransId="{35477781-CCA7-4EB0-93B6-585123B7DC76}" sibTransId="{951F6E31-87B6-47D6-AAD3-173112F44E14}"/>
    <dgm:cxn modelId="{EE148E0C-5ACA-44FA-9004-539A71F9E832}" srcId="{B8F96CE4-BD90-461D-A67F-B44303E11300}" destId="{7A34A9F5-F747-408C-B19D-B0E8432A2C62}" srcOrd="0" destOrd="0" parTransId="{6C5E60A4-7A97-4898-B81F-482C23376E69}" sibTransId="{B0A27AE6-2503-4A2C-A4A9-0C521515CA6D}"/>
    <dgm:cxn modelId="{E65E4230-6913-4A35-ABD2-89F6D30B4B3D}" type="presOf" srcId="{FD188D85-F38F-4BBD-B400-8889FC2DA1AB}" destId="{9B621D1B-B26C-4FB1-B46F-8CC46A82A4B4}" srcOrd="0" destOrd="0" presId="urn:microsoft.com/office/officeart/2005/8/layout/vList3#2"/>
    <dgm:cxn modelId="{9C857E9B-F53A-4967-ABED-B76AB6A87461}" srcId="{B8F96CE4-BD90-461D-A67F-B44303E11300}" destId="{083FA2CD-6B71-4C3D-9728-A60E59692F35}" srcOrd="3" destOrd="0" parTransId="{EC1DD263-F305-4ACB-BC9F-EE43249AF748}" sibTransId="{641DFADD-FB8D-467D-AF17-F0D93A1011D2}"/>
    <dgm:cxn modelId="{20C02B59-73CF-4756-B2ED-A5728CAA7474}" srcId="{B8F96CE4-BD90-461D-A67F-B44303E11300}" destId="{B41F66E2-9A73-4DE4-B1B4-F4852182140A}" srcOrd="2" destOrd="0" parTransId="{98FCD489-15CF-49E2-8123-040A12D0B352}" sibTransId="{6553ABCE-A7CE-4480-B6F5-36ACC60B8443}"/>
    <dgm:cxn modelId="{C6E4D1B8-FAC3-4080-A153-6D306F3C4AFE}" type="presOf" srcId="{7A34A9F5-F747-408C-B19D-B0E8432A2C62}" destId="{ED38B9DE-B845-429B-B76A-65961F2E6151}" srcOrd="0" destOrd="0" presId="urn:microsoft.com/office/officeart/2005/8/layout/vList3#2"/>
    <dgm:cxn modelId="{11DDEE5E-EB87-434E-AA98-ABD21A5697CD}" srcId="{B8F96CE4-BD90-461D-A67F-B44303E11300}" destId="{F845E445-61C8-4E90-858F-E5930B2C6D68}" srcOrd="1" destOrd="0" parTransId="{57C61A72-4859-4FCC-BA5D-8B578CC4D558}" sibTransId="{360C3B46-E6CE-41DD-8C9D-13B9691FF0ED}"/>
    <dgm:cxn modelId="{CD0357F5-4096-4907-A028-7D4A100D5E45}" type="presOf" srcId="{083FA2CD-6B71-4C3D-9728-A60E59692F35}" destId="{42C154B1-7726-4057-9246-D7748BB4D8EB}" srcOrd="0" destOrd="0" presId="urn:microsoft.com/office/officeart/2005/8/layout/vList3#2"/>
    <dgm:cxn modelId="{2793BF47-31F1-4771-80A0-D791AE4463F5}" type="presOf" srcId="{22747CD7-067F-4E4C-A414-1181D3817090}" destId="{0F92F061-D92A-4C40-97DA-90BB93D229BE}" srcOrd="0" destOrd="0" presId="urn:microsoft.com/office/officeart/2005/8/layout/vList3#2"/>
    <dgm:cxn modelId="{3A2F35A2-A48C-4E61-879F-EA6A96C6F3A7}" type="presOf" srcId="{B41F66E2-9A73-4DE4-B1B4-F4852182140A}" destId="{A9F6457E-EBDE-4B35-A896-04180D3E7E3C}" srcOrd="0" destOrd="0" presId="urn:microsoft.com/office/officeart/2005/8/layout/vList3#2"/>
    <dgm:cxn modelId="{CE284549-071B-44F9-A7EE-B15B505E4FC8}" type="presOf" srcId="{B8F96CE4-BD90-461D-A67F-B44303E11300}" destId="{E87CAF15-B674-4281-BE64-0C33ED4800DC}" srcOrd="0" destOrd="0" presId="urn:microsoft.com/office/officeart/2005/8/layout/vList3#2"/>
    <dgm:cxn modelId="{B2384599-B536-4E9A-8F82-C9D8634F7730}" type="presParOf" srcId="{E87CAF15-B674-4281-BE64-0C33ED4800DC}" destId="{9DE10DF8-A221-478B-B6AF-22C583ED91CC}" srcOrd="0" destOrd="0" presId="urn:microsoft.com/office/officeart/2005/8/layout/vList3#2"/>
    <dgm:cxn modelId="{BBD107E0-F275-4B9D-96A5-3B8AB3EF7F2A}" type="presParOf" srcId="{9DE10DF8-A221-478B-B6AF-22C583ED91CC}" destId="{09C07B77-D80B-409D-8363-8D78E22D1DA2}" srcOrd="0" destOrd="0" presId="urn:microsoft.com/office/officeart/2005/8/layout/vList3#2"/>
    <dgm:cxn modelId="{ABE8445E-D00E-492D-9DB8-0DC6CAE7D680}" type="presParOf" srcId="{9DE10DF8-A221-478B-B6AF-22C583ED91CC}" destId="{ED38B9DE-B845-429B-B76A-65961F2E6151}" srcOrd="1" destOrd="0" presId="urn:microsoft.com/office/officeart/2005/8/layout/vList3#2"/>
    <dgm:cxn modelId="{79C5BA5C-1A51-4E2C-BBB6-B70A28341F15}" type="presParOf" srcId="{E87CAF15-B674-4281-BE64-0C33ED4800DC}" destId="{0649D8A4-1357-4A37-9982-438C67098D6F}" srcOrd="1" destOrd="0" presId="urn:microsoft.com/office/officeart/2005/8/layout/vList3#2"/>
    <dgm:cxn modelId="{E71A1A5B-5C6E-4390-AEE5-5A3552E52E6A}" type="presParOf" srcId="{E87CAF15-B674-4281-BE64-0C33ED4800DC}" destId="{3195C770-110B-402D-83C3-7289B98945F3}" srcOrd="2" destOrd="0" presId="urn:microsoft.com/office/officeart/2005/8/layout/vList3#2"/>
    <dgm:cxn modelId="{4DF40304-84CD-4BEB-862A-55597758F706}" type="presParOf" srcId="{3195C770-110B-402D-83C3-7289B98945F3}" destId="{0BCB88D4-777D-4761-AAF8-CE11168E3532}" srcOrd="0" destOrd="0" presId="urn:microsoft.com/office/officeart/2005/8/layout/vList3#2"/>
    <dgm:cxn modelId="{C99472F2-1B0C-4FB6-BF28-BBC262248FF2}" type="presParOf" srcId="{3195C770-110B-402D-83C3-7289B98945F3}" destId="{0CF7850D-1B97-4B55-8ADD-F3FD5E88FC0B}" srcOrd="1" destOrd="0" presId="urn:microsoft.com/office/officeart/2005/8/layout/vList3#2"/>
    <dgm:cxn modelId="{26D44169-F5C7-43A1-BC02-0C525F2A6A11}" type="presParOf" srcId="{E87CAF15-B674-4281-BE64-0C33ED4800DC}" destId="{0BA4F70F-DE88-4716-BD31-17D8349F29ED}" srcOrd="3" destOrd="0" presId="urn:microsoft.com/office/officeart/2005/8/layout/vList3#2"/>
    <dgm:cxn modelId="{8DB6FFC1-09AA-47C2-ADFC-3D1271F34E68}" type="presParOf" srcId="{E87CAF15-B674-4281-BE64-0C33ED4800DC}" destId="{6E5A85B9-9369-40A5-AFA5-B63F6E4CA5C3}" srcOrd="4" destOrd="0" presId="urn:microsoft.com/office/officeart/2005/8/layout/vList3#2"/>
    <dgm:cxn modelId="{80505777-BAB8-48F8-AC8A-AE66E6ED1EA8}" type="presParOf" srcId="{6E5A85B9-9369-40A5-AFA5-B63F6E4CA5C3}" destId="{50200D12-CAB4-4606-B222-8328811FBF8E}" srcOrd="0" destOrd="0" presId="urn:microsoft.com/office/officeart/2005/8/layout/vList3#2"/>
    <dgm:cxn modelId="{19AB9DD5-BA49-4D2F-930C-464198CC67CB}" type="presParOf" srcId="{6E5A85B9-9369-40A5-AFA5-B63F6E4CA5C3}" destId="{A9F6457E-EBDE-4B35-A896-04180D3E7E3C}" srcOrd="1" destOrd="0" presId="urn:microsoft.com/office/officeart/2005/8/layout/vList3#2"/>
    <dgm:cxn modelId="{0707A16E-48CC-473B-88EC-DE9CCD7E060F}" type="presParOf" srcId="{E87CAF15-B674-4281-BE64-0C33ED4800DC}" destId="{B2AC3C66-81D2-4FC2-8C0F-0711CAA1F709}" srcOrd="5" destOrd="0" presId="urn:microsoft.com/office/officeart/2005/8/layout/vList3#2"/>
    <dgm:cxn modelId="{E1EC07FC-8D71-45D4-A61C-F4A1E6221F46}" type="presParOf" srcId="{E87CAF15-B674-4281-BE64-0C33ED4800DC}" destId="{0247BB25-E074-4D19-BCA7-88BFBE7EB8FE}" srcOrd="6" destOrd="0" presId="urn:microsoft.com/office/officeart/2005/8/layout/vList3#2"/>
    <dgm:cxn modelId="{B57E1751-11D5-438E-9ACE-60601D6FEAFA}" type="presParOf" srcId="{0247BB25-E074-4D19-BCA7-88BFBE7EB8FE}" destId="{11DBB67F-77E8-4EBC-A4DC-2CAEB97C0A52}" srcOrd="0" destOrd="0" presId="urn:microsoft.com/office/officeart/2005/8/layout/vList3#2"/>
    <dgm:cxn modelId="{E43CD125-1DA5-429A-93B9-01B00E7C3DC6}" type="presParOf" srcId="{0247BB25-E074-4D19-BCA7-88BFBE7EB8FE}" destId="{42C154B1-7726-4057-9246-D7748BB4D8EB}" srcOrd="1" destOrd="0" presId="urn:microsoft.com/office/officeart/2005/8/layout/vList3#2"/>
    <dgm:cxn modelId="{9E44A034-2E35-4F54-A7CD-4FBC5C463AB1}" type="presParOf" srcId="{E87CAF15-B674-4281-BE64-0C33ED4800DC}" destId="{F4341A70-57D5-49C0-A5BA-46FBBCBF5591}" srcOrd="7" destOrd="0" presId="urn:microsoft.com/office/officeart/2005/8/layout/vList3#2"/>
    <dgm:cxn modelId="{59F8DA16-BDA4-4A51-8FB6-239995D31B80}" type="presParOf" srcId="{E87CAF15-B674-4281-BE64-0C33ED4800DC}" destId="{B21AFB03-504A-4407-8314-8A95E72EFCE8}" srcOrd="8" destOrd="0" presId="urn:microsoft.com/office/officeart/2005/8/layout/vList3#2"/>
    <dgm:cxn modelId="{38B65D56-BDCB-4EB4-98BC-461F75253530}" type="presParOf" srcId="{B21AFB03-504A-4407-8314-8A95E72EFCE8}" destId="{E428B850-F46E-419E-A0C9-67B136088A7E}" srcOrd="0" destOrd="0" presId="urn:microsoft.com/office/officeart/2005/8/layout/vList3#2"/>
    <dgm:cxn modelId="{A2B81180-B8AF-4447-BFB7-28FD52FA6895}" type="presParOf" srcId="{B21AFB03-504A-4407-8314-8A95E72EFCE8}" destId="{6015D0B2-8B3B-4B79-97C4-6B6FFAE5B15F}" srcOrd="1" destOrd="0" presId="urn:microsoft.com/office/officeart/2005/8/layout/vList3#2"/>
    <dgm:cxn modelId="{688F6547-71CF-46A7-BFFC-944D24B4CFF3}" type="presParOf" srcId="{E87CAF15-B674-4281-BE64-0C33ED4800DC}" destId="{FDC15925-E933-432C-8B80-CE63B81F4924}" srcOrd="9" destOrd="0" presId="urn:microsoft.com/office/officeart/2005/8/layout/vList3#2"/>
    <dgm:cxn modelId="{72DE08EF-8CF2-492D-BE34-070FE1DAB521}" type="presParOf" srcId="{E87CAF15-B674-4281-BE64-0C33ED4800DC}" destId="{E30C8CDC-004C-4FFA-BCFC-8E8BC03F8C6D}" srcOrd="10" destOrd="0" presId="urn:microsoft.com/office/officeart/2005/8/layout/vList3#2"/>
    <dgm:cxn modelId="{C725D4FC-DEDD-4A7D-9EE3-0A8B677236B7}" type="presParOf" srcId="{E30C8CDC-004C-4FFA-BCFC-8E8BC03F8C6D}" destId="{A73598EE-79DB-44C7-8BD7-388493209AD2}" srcOrd="0" destOrd="0" presId="urn:microsoft.com/office/officeart/2005/8/layout/vList3#2"/>
    <dgm:cxn modelId="{81E788B8-D854-484E-BE9A-07D5350ECE86}" type="presParOf" srcId="{E30C8CDC-004C-4FFA-BCFC-8E8BC03F8C6D}" destId="{0F92F061-D92A-4C40-97DA-90BB93D229BE}" srcOrd="1" destOrd="0" presId="urn:microsoft.com/office/officeart/2005/8/layout/vList3#2"/>
    <dgm:cxn modelId="{ABDE795C-94C3-4259-928B-7F08FB24C0A6}" type="presParOf" srcId="{E87CAF15-B674-4281-BE64-0C33ED4800DC}" destId="{F482E3CE-DF53-4C78-9A4B-FC7C3B82CF24}" srcOrd="11" destOrd="0" presId="urn:microsoft.com/office/officeart/2005/8/layout/vList3#2"/>
    <dgm:cxn modelId="{24B220B1-1E50-4884-89DB-8E2105B31F50}" type="presParOf" srcId="{E87CAF15-B674-4281-BE64-0C33ED4800DC}" destId="{05F66E43-327A-4E7D-957E-C306B1262158}" srcOrd="12" destOrd="0" presId="urn:microsoft.com/office/officeart/2005/8/layout/vList3#2"/>
    <dgm:cxn modelId="{8EAFA012-BDBF-4DAA-8C1B-CA4D24313F5D}" type="presParOf" srcId="{05F66E43-327A-4E7D-957E-C306B1262158}" destId="{8BCA570F-CC61-4383-8B4B-EFB391858FD1}" srcOrd="0" destOrd="0" presId="urn:microsoft.com/office/officeart/2005/8/layout/vList3#2"/>
    <dgm:cxn modelId="{7AB9E081-A974-451F-A3C8-295BB1C371FF}" type="presParOf" srcId="{05F66E43-327A-4E7D-957E-C306B1262158}" destId="{9B621D1B-B26C-4FB1-B46F-8CC46A82A4B4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F5B877E-9B83-42B6-82CD-16A7CF543F4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C8F524C-0F78-48FF-90F4-AA45624FD79B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Коммунальное хозяйство </a:t>
          </a:r>
        </a:p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95 222,5 тыс. руб.</a:t>
          </a:r>
        </a:p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97,5 % </a:t>
          </a:r>
        </a:p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 </a:t>
          </a:r>
          <a:endParaRPr lang="ru-RU" sz="18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9B2330EE-F298-445F-99B1-28FFC2BF9633}" type="parTrans" cxnId="{E7E79B52-DA8C-488F-B9D8-0E9FB8E103E6}">
      <dgm:prSet/>
      <dgm:spPr/>
      <dgm:t>
        <a:bodyPr/>
        <a:lstStyle/>
        <a:p>
          <a:endParaRPr lang="ru-RU" sz="1600" b="1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FF982BBF-24B9-4871-B541-C98DE672F751}" type="sibTrans" cxnId="{E7E79B52-DA8C-488F-B9D8-0E9FB8E103E6}">
      <dgm:prSet/>
      <dgm:spPr/>
      <dgm:t>
        <a:bodyPr/>
        <a:lstStyle/>
        <a:p>
          <a:endParaRPr lang="ru-RU" sz="1600" b="1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7A339450-4FC9-46B8-876E-A75CC1DABBBD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Благоустройство</a:t>
          </a:r>
        </a:p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14 035,4 т. руб.</a:t>
          </a:r>
        </a:p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(99,9 %)</a:t>
          </a:r>
        </a:p>
      </dgm:t>
    </dgm:pt>
    <dgm:pt modelId="{4728A196-4FE8-4854-96AA-B3CFDAAE38B5}" type="parTrans" cxnId="{0BA29395-67F1-4561-9AAD-1FA9BE88F918}">
      <dgm:prSet/>
      <dgm:spPr/>
      <dgm:t>
        <a:bodyPr/>
        <a:lstStyle/>
        <a:p>
          <a:endParaRPr lang="ru-RU" sz="1600" b="1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20001977-A755-4500-8917-CF1E4382CFA9}" type="sibTrans" cxnId="{0BA29395-67F1-4561-9AAD-1FA9BE88F918}">
      <dgm:prSet/>
      <dgm:spPr/>
      <dgm:t>
        <a:bodyPr/>
        <a:lstStyle/>
        <a:p>
          <a:endParaRPr lang="ru-RU" sz="1600" b="1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DD71648D-48FA-40ED-9264-41D41421180D}" type="pres">
      <dgm:prSet presAssocID="{0F5B877E-9B83-42B6-82CD-16A7CF543F4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45B5BB-4394-408E-9FEB-10AA97B69F38}" type="pres">
      <dgm:prSet presAssocID="{7C8F524C-0F78-48FF-90F4-AA45624FD79B}" presName="parentText" presStyleLbl="node1" presStyleIdx="0" presStyleCnt="2" custScaleY="136411" custLinFactNeighborY="-9966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91A681-5E04-4222-ADC6-034CE192F1A2}" type="pres">
      <dgm:prSet presAssocID="{FF982BBF-24B9-4871-B541-C98DE672F751}" presName="spacer" presStyleCnt="0"/>
      <dgm:spPr/>
    </dgm:pt>
    <dgm:pt modelId="{02AA5948-5AA7-406D-A414-CEF700703D1F}" type="pres">
      <dgm:prSet presAssocID="{7A339450-4FC9-46B8-876E-A75CC1DABBBD}" presName="parentText" presStyleLbl="node1" presStyleIdx="1" presStyleCnt="2" custScaleY="101687" custLinFactNeighborX="238" custLinFactNeighborY="-377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A29395-67F1-4561-9AAD-1FA9BE88F918}" srcId="{0F5B877E-9B83-42B6-82CD-16A7CF543F42}" destId="{7A339450-4FC9-46B8-876E-A75CC1DABBBD}" srcOrd="1" destOrd="0" parTransId="{4728A196-4FE8-4854-96AA-B3CFDAAE38B5}" sibTransId="{20001977-A755-4500-8917-CF1E4382CFA9}"/>
    <dgm:cxn modelId="{EBF30AD5-B0B4-4245-866B-B5CAC139823D}" type="presOf" srcId="{0F5B877E-9B83-42B6-82CD-16A7CF543F42}" destId="{DD71648D-48FA-40ED-9264-41D41421180D}" srcOrd="0" destOrd="0" presId="urn:microsoft.com/office/officeart/2005/8/layout/vList2"/>
    <dgm:cxn modelId="{886EBB6D-48F9-4DC9-9B27-F031EA0FB43D}" type="presOf" srcId="{7A339450-4FC9-46B8-876E-A75CC1DABBBD}" destId="{02AA5948-5AA7-406D-A414-CEF700703D1F}" srcOrd="0" destOrd="0" presId="urn:microsoft.com/office/officeart/2005/8/layout/vList2"/>
    <dgm:cxn modelId="{E7E79B52-DA8C-488F-B9D8-0E9FB8E103E6}" srcId="{0F5B877E-9B83-42B6-82CD-16A7CF543F42}" destId="{7C8F524C-0F78-48FF-90F4-AA45624FD79B}" srcOrd="0" destOrd="0" parTransId="{9B2330EE-F298-445F-99B1-28FFC2BF9633}" sibTransId="{FF982BBF-24B9-4871-B541-C98DE672F751}"/>
    <dgm:cxn modelId="{0EA1387C-69AD-4375-8D10-323AD1F0BDD3}" type="presOf" srcId="{7C8F524C-0F78-48FF-90F4-AA45624FD79B}" destId="{3E45B5BB-4394-408E-9FEB-10AA97B69F38}" srcOrd="0" destOrd="0" presId="urn:microsoft.com/office/officeart/2005/8/layout/vList2"/>
    <dgm:cxn modelId="{D867ECB2-A2A0-490A-9D3F-4A4F405815C0}" type="presParOf" srcId="{DD71648D-48FA-40ED-9264-41D41421180D}" destId="{3E45B5BB-4394-408E-9FEB-10AA97B69F38}" srcOrd="0" destOrd="0" presId="urn:microsoft.com/office/officeart/2005/8/layout/vList2"/>
    <dgm:cxn modelId="{73FC0A6F-7750-4241-9202-CEA87A059557}" type="presParOf" srcId="{DD71648D-48FA-40ED-9264-41D41421180D}" destId="{7C91A681-5E04-4222-ADC6-034CE192F1A2}" srcOrd="1" destOrd="0" presId="urn:microsoft.com/office/officeart/2005/8/layout/vList2"/>
    <dgm:cxn modelId="{BAF4F28A-17E3-4F58-BE14-F1673E16B698}" type="presParOf" srcId="{DD71648D-48FA-40ED-9264-41D41421180D}" destId="{02AA5948-5AA7-406D-A414-CEF700703D1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A513C41-3DD5-44F2-99E7-A3B763ACD97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62445D2-FC70-4051-A179-BD1D838815B2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Субсидии на обеспечение комплексного развития сельских территорий (Реконструкция сетей водопровода по улицам Тельмана, Фрунзе, 1-ое Мая, Ленина, Пушкина и улице Дзержинского с подключением от станции водоподготовки в с. </a:t>
          </a:r>
          <a:r>
            <a:rPr lang="ru-RU" sz="1600" b="1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Уртам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Кожевниковского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района Томской области)  19 320,2 </a:t>
          </a:r>
          <a:r>
            <a:rPr lang="ru-RU" sz="1600" b="1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. ;1 863,5 МБ</a:t>
          </a:r>
        </a:p>
        <a:p>
          <a:pPr algn="ctr"/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97495F6B-C0A7-466E-988D-F1B6B4C8102E}" type="parTrans" cxnId="{61D1BE64-1F58-4444-8F74-C843AC4643A8}">
      <dgm:prSet/>
      <dgm:spPr/>
      <dgm:t>
        <a:bodyPr/>
        <a:lstStyle/>
        <a:p>
          <a:endParaRPr lang="ru-RU"/>
        </a:p>
      </dgm:t>
    </dgm:pt>
    <dgm:pt modelId="{B8B25E56-936C-4B4F-A1BC-648140C0631A}" type="sibTrans" cxnId="{61D1BE64-1F58-4444-8F74-C843AC4643A8}">
      <dgm:prSet/>
      <dgm:spPr/>
      <dgm:t>
        <a:bodyPr/>
        <a:lstStyle/>
        <a:p>
          <a:endParaRPr lang="ru-RU"/>
        </a:p>
      </dgm:t>
    </dgm:pt>
    <dgm:pt modelId="{015F54B8-40D4-43F7-87B8-B5D6ED0F883C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Реконструкции очистных сооружений с.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Кожевниково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65 876,9 тыс. руб.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87DCD2DA-3201-434C-BDBC-78F617A846B0}" type="parTrans" cxnId="{059DC039-5F99-4137-8780-EA499B318A5C}">
      <dgm:prSet/>
      <dgm:spPr/>
      <dgm:t>
        <a:bodyPr/>
        <a:lstStyle/>
        <a:p>
          <a:endParaRPr lang="ru-RU"/>
        </a:p>
      </dgm:t>
    </dgm:pt>
    <dgm:pt modelId="{26D88CC7-62B7-4DE7-9537-81C06BDCC1E1}" type="sibTrans" cxnId="{059DC039-5F99-4137-8780-EA499B318A5C}">
      <dgm:prSet/>
      <dgm:spPr/>
      <dgm:t>
        <a:bodyPr/>
        <a:lstStyle/>
        <a:p>
          <a:endParaRPr lang="ru-RU"/>
        </a:p>
      </dgm:t>
    </dgm:pt>
    <dgm:pt modelId="{F5B4288C-E369-44F6-A207-7EB7184D9C10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Разработка ПСД на газоснабжение микрорайона малоэтажной застройки «Коммунальный» в с. </a:t>
          </a:r>
          <a:r>
            <a:rPr lang="ru-RU" sz="1600" b="1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Кожевниково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1 213 000,0 тыс. руб.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8105AAE0-B31C-45B7-A48A-504642225585}" type="parTrans" cxnId="{8543A189-C6BE-422B-9DF8-134BB6C7DFA1}">
      <dgm:prSet/>
      <dgm:spPr/>
      <dgm:t>
        <a:bodyPr/>
        <a:lstStyle/>
        <a:p>
          <a:endParaRPr lang="ru-RU"/>
        </a:p>
      </dgm:t>
    </dgm:pt>
    <dgm:pt modelId="{C89BAE45-B55C-4804-8774-C051EE0CCEF3}" type="sibTrans" cxnId="{8543A189-C6BE-422B-9DF8-134BB6C7DFA1}">
      <dgm:prSet/>
      <dgm:spPr/>
      <dgm:t>
        <a:bodyPr/>
        <a:lstStyle/>
        <a:p>
          <a:endParaRPr lang="ru-RU"/>
        </a:p>
      </dgm:t>
    </dgm:pt>
    <dgm:pt modelId="{6DB9CA2E-8078-492B-9E43-2A314E9FC46F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3 588,0 тыс. рублей  на   капитальный ремонт участков теплотрассы по ул. Титова 244 и пер. Первомайский 354 м (от Котельной №1 ул. Гагарина,14-6) с.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Кожевниково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2814201A-D45C-453C-84EF-CF33838231C1}" type="parTrans" cxnId="{3860B12C-D057-4EE3-992B-7C6D25AB7A1C}">
      <dgm:prSet/>
      <dgm:spPr/>
      <dgm:t>
        <a:bodyPr/>
        <a:lstStyle/>
        <a:p>
          <a:endParaRPr lang="ru-RU"/>
        </a:p>
      </dgm:t>
    </dgm:pt>
    <dgm:pt modelId="{779ED9CC-16B1-4D22-9FD5-47F9F7141F83}" type="sibTrans" cxnId="{3860B12C-D057-4EE3-992B-7C6D25AB7A1C}">
      <dgm:prSet/>
      <dgm:spPr/>
      <dgm:t>
        <a:bodyPr/>
        <a:lstStyle/>
        <a:p>
          <a:endParaRPr lang="ru-RU"/>
        </a:p>
      </dgm:t>
    </dgm:pt>
    <dgm:pt modelId="{9E4BF32B-9F86-4FFC-9132-4A2453CBEC05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Возмещение затрат по содержанию «комплекса водоочистки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Гейзер-ТМ 1,5» 553,5 тыс. руб.</a:t>
          </a:r>
        </a:p>
      </dgm:t>
    </dgm:pt>
    <dgm:pt modelId="{D8FFE77D-717E-419F-864E-113EE19A0091}" type="parTrans" cxnId="{5EAAE403-B93D-43E8-AF1B-36952CE04D82}">
      <dgm:prSet/>
      <dgm:spPr/>
      <dgm:t>
        <a:bodyPr/>
        <a:lstStyle/>
        <a:p>
          <a:endParaRPr lang="ru-RU"/>
        </a:p>
      </dgm:t>
    </dgm:pt>
    <dgm:pt modelId="{2C25B41C-3445-4F42-AC1D-94BB7FE9DD97}" type="sibTrans" cxnId="{5EAAE403-B93D-43E8-AF1B-36952CE04D82}">
      <dgm:prSet/>
      <dgm:spPr/>
      <dgm:t>
        <a:bodyPr/>
        <a:lstStyle/>
        <a:p>
          <a:endParaRPr lang="ru-RU"/>
        </a:p>
      </dgm:t>
    </dgm:pt>
    <dgm:pt modelId="{9C2A2C1B-82CE-4753-AA7A-345A8E6AC140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Капитальный ремонт котельной </a:t>
          </a:r>
          <a:r>
            <a:rPr lang="ru-RU" sz="1600" b="1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с.Малиновка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, ул. Школьная 13, стр.1  1 362,9 тыс. руб.</a:t>
          </a:r>
        </a:p>
      </dgm:t>
    </dgm:pt>
    <dgm:pt modelId="{38D4250E-B1CD-4FDA-B3CE-08B03D346EC2}" type="parTrans" cxnId="{7D2B60B5-FF98-4B90-BFD6-7577F9BFB732}">
      <dgm:prSet/>
      <dgm:spPr/>
      <dgm:t>
        <a:bodyPr/>
        <a:lstStyle/>
        <a:p>
          <a:endParaRPr lang="ru-RU"/>
        </a:p>
      </dgm:t>
    </dgm:pt>
    <dgm:pt modelId="{3C7E882E-7871-4ABF-BAEB-A512F1B1DFDA}" type="sibTrans" cxnId="{7D2B60B5-FF98-4B90-BFD6-7577F9BFB732}">
      <dgm:prSet/>
      <dgm:spPr/>
      <dgm:t>
        <a:bodyPr/>
        <a:lstStyle/>
        <a:p>
          <a:endParaRPr lang="ru-RU"/>
        </a:p>
      </dgm:t>
    </dgm:pt>
    <dgm:pt modelId="{574C4C5B-2990-4571-85EE-211528C779D2}" type="pres">
      <dgm:prSet presAssocID="{5A513C41-3DD5-44F2-99E7-A3B763ACD9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F2B15C1-3E28-42C8-9591-4682E6271715}" type="pres">
      <dgm:prSet presAssocID="{D62445D2-FC70-4051-A179-BD1D838815B2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71B368-CCB4-4432-9032-B27EEDAAE6DE}" type="pres">
      <dgm:prSet presAssocID="{B8B25E56-936C-4B4F-A1BC-648140C0631A}" presName="spacer" presStyleCnt="0"/>
      <dgm:spPr/>
      <dgm:t>
        <a:bodyPr/>
        <a:lstStyle/>
        <a:p>
          <a:endParaRPr lang="ru-RU"/>
        </a:p>
      </dgm:t>
    </dgm:pt>
    <dgm:pt modelId="{2694DD87-92EE-4F72-8D8F-4C2947CE0BA6}" type="pres">
      <dgm:prSet presAssocID="{015F54B8-40D4-43F7-87B8-B5D6ED0F883C}" presName="parentText" presStyleLbl="node1" presStyleIdx="1" presStyleCnt="6" custScaleY="55818" custLinFactY="1600" custLinFactNeighborX="-301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0B97F3-C396-49CA-9FEB-964CDAF25791}" type="pres">
      <dgm:prSet presAssocID="{26D88CC7-62B7-4DE7-9537-81C06BDCC1E1}" presName="spacer" presStyleCnt="0"/>
      <dgm:spPr/>
      <dgm:t>
        <a:bodyPr/>
        <a:lstStyle/>
        <a:p>
          <a:endParaRPr lang="ru-RU"/>
        </a:p>
      </dgm:t>
    </dgm:pt>
    <dgm:pt modelId="{6702ECCA-F333-4D26-9848-5F4A056025D9}" type="pres">
      <dgm:prSet presAssocID="{F5B4288C-E369-44F6-A207-7EB7184D9C10}" presName="parentText" presStyleLbl="node1" presStyleIdx="2" presStyleCnt="6" custScaleY="68664" custLinFactNeighborX="792" custLinFactNeighborY="-3699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E56F10-D32B-4AE0-8C07-ECEFE0DEB1B4}" type="pres">
      <dgm:prSet presAssocID="{C89BAE45-B55C-4804-8774-C051EE0CCEF3}" presName="spacer" presStyleCnt="0"/>
      <dgm:spPr/>
      <dgm:t>
        <a:bodyPr/>
        <a:lstStyle/>
        <a:p>
          <a:endParaRPr lang="ru-RU"/>
        </a:p>
      </dgm:t>
    </dgm:pt>
    <dgm:pt modelId="{BF797068-C2EE-43CF-91F0-A95C0D6E8C23}" type="pres">
      <dgm:prSet presAssocID="{6DB9CA2E-8078-492B-9E43-2A314E9FC46F}" presName="parentText" presStyleLbl="node1" presStyleIdx="3" presStyleCnt="6" custScaleY="53259" custLinFactNeighborX="792" custLinFactNeighborY="1515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42A514-AE88-41DC-8AC7-9B1F1B2C8668}" type="pres">
      <dgm:prSet presAssocID="{779ED9CC-16B1-4D22-9FD5-47F9F7141F83}" presName="spacer" presStyleCnt="0"/>
      <dgm:spPr/>
      <dgm:t>
        <a:bodyPr/>
        <a:lstStyle/>
        <a:p>
          <a:endParaRPr lang="ru-RU"/>
        </a:p>
      </dgm:t>
    </dgm:pt>
    <dgm:pt modelId="{11B75BA4-2457-4E99-A3E9-6A7011C72E77}" type="pres">
      <dgm:prSet presAssocID="{9E4BF32B-9F86-4FFC-9132-4A2453CBEC05}" presName="parentText" presStyleLbl="node1" presStyleIdx="4" presStyleCnt="6" custScaleY="6053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D1EDBF-4228-4DE0-9A2A-23BC166D447E}" type="pres">
      <dgm:prSet presAssocID="{2C25B41C-3445-4F42-AC1D-94BB7FE9DD97}" presName="spacer" presStyleCnt="0"/>
      <dgm:spPr/>
    </dgm:pt>
    <dgm:pt modelId="{07385CC4-CA68-48A3-8F80-5A027813FAF8}" type="pres">
      <dgm:prSet presAssocID="{9C2A2C1B-82CE-4753-AA7A-345A8E6AC140}" presName="parentText" presStyleLbl="node1" presStyleIdx="5" presStyleCnt="6" custScaleY="810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9DC039-5F99-4137-8780-EA499B318A5C}" srcId="{5A513C41-3DD5-44F2-99E7-A3B763ACD97C}" destId="{015F54B8-40D4-43F7-87B8-B5D6ED0F883C}" srcOrd="1" destOrd="0" parTransId="{87DCD2DA-3201-434C-BDBC-78F617A846B0}" sibTransId="{26D88CC7-62B7-4DE7-9537-81C06BDCC1E1}"/>
    <dgm:cxn modelId="{FCBC775A-5EE7-459B-9736-61E17CC88E24}" type="presOf" srcId="{D62445D2-FC70-4051-A179-BD1D838815B2}" destId="{BF2B15C1-3E28-42C8-9591-4682E6271715}" srcOrd="0" destOrd="0" presId="urn:microsoft.com/office/officeart/2005/8/layout/vList2"/>
    <dgm:cxn modelId="{8543A189-C6BE-422B-9DF8-134BB6C7DFA1}" srcId="{5A513C41-3DD5-44F2-99E7-A3B763ACD97C}" destId="{F5B4288C-E369-44F6-A207-7EB7184D9C10}" srcOrd="2" destOrd="0" parTransId="{8105AAE0-B31C-45B7-A48A-504642225585}" sibTransId="{C89BAE45-B55C-4804-8774-C051EE0CCEF3}"/>
    <dgm:cxn modelId="{5DFA66D6-3D6F-486F-9C00-EBB4C1D476ED}" type="presOf" srcId="{015F54B8-40D4-43F7-87B8-B5D6ED0F883C}" destId="{2694DD87-92EE-4F72-8D8F-4C2947CE0BA6}" srcOrd="0" destOrd="0" presId="urn:microsoft.com/office/officeart/2005/8/layout/vList2"/>
    <dgm:cxn modelId="{3860B12C-D057-4EE3-992B-7C6D25AB7A1C}" srcId="{5A513C41-3DD5-44F2-99E7-A3B763ACD97C}" destId="{6DB9CA2E-8078-492B-9E43-2A314E9FC46F}" srcOrd="3" destOrd="0" parTransId="{2814201A-D45C-453C-84EF-CF33838231C1}" sibTransId="{779ED9CC-16B1-4D22-9FD5-47F9F7141F83}"/>
    <dgm:cxn modelId="{354787A6-FF3D-4804-AF07-2BD3EC3447C8}" type="presOf" srcId="{9C2A2C1B-82CE-4753-AA7A-345A8E6AC140}" destId="{07385CC4-CA68-48A3-8F80-5A027813FAF8}" srcOrd="0" destOrd="0" presId="urn:microsoft.com/office/officeart/2005/8/layout/vList2"/>
    <dgm:cxn modelId="{1B10CAE8-A286-48B9-8DCD-1F2700AC782A}" type="presOf" srcId="{F5B4288C-E369-44F6-A207-7EB7184D9C10}" destId="{6702ECCA-F333-4D26-9848-5F4A056025D9}" srcOrd="0" destOrd="0" presId="urn:microsoft.com/office/officeart/2005/8/layout/vList2"/>
    <dgm:cxn modelId="{7D2B60B5-FF98-4B90-BFD6-7577F9BFB732}" srcId="{5A513C41-3DD5-44F2-99E7-A3B763ACD97C}" destId="{9C2A2C1B-82CE-4753-AA7A-345A8E6AC140}" srcOrd="5" destOrd="0" parTransId="{38D4250E-B1CD-4FDA-B3CE-08B03D346EC2}" sibTransId="{3C7E882E-7871-4ABF-BAEB-A512F1B1DFDA}"/>
    <dgm:cxn modelId="{1DA92B10-E641-47A7-BB9E-B1F312DEEC3A}" type="presOf" srcId="{6DB9CA2E-8078-492B-9E43-2A314E9FC46F}" destId="{BF797068-C2EE-43CF-91F0-A95C0D6E8C23}" srcOrd="0" destOrd="0" presId="urn:microsoft.com/office/officeart/2005/8/layout/vList2"/>
    <dgm:cxn modelId="{5EAAE403-B93D-43E8-AF1B-36952CE04D82}" srcId="{5A513C41-3DD5-44F2-99E7-A3B763ACD97C}" destId="{9E4BF32B-9F86-4FFC-9132-4A2453CBEC05}" srcOrd="4" destOrd="0" parTransId="{D8FFE77D-717E-419F-864E-113EE19A0091}" sibTransId="{2C25B41C-3445-4F42-AC1D-94BB7FE9DD97}"/>
    <dgm:cxn modelId="{AD621FE4-CD18-4363-985B-A7974298BD68}" type="presOf" srcId="{9E4BF32B-9F86-4FFC-9132-4A2453CBEC05}" destId="{11B75BA4-2457-4E99-A3E9-6A7011C72E77}" srcOrd="0" destOrd="0" presId="urn:microsoft.com/office/officeart/2005/8/layout/vList2"/>
    <dgm:cxn modelId="{B64987B5-F24C-447F-944B-E176BA4FA560}" type="presOf" srcId="{5A513C41-3DD5-44F2-99E7-A3B763ACD97C}" destId="{574C4C5B-2990-4571-85EE-211528C779D2}" srcOrd="0" destOrd="0" presId="urn:microsoft.com/office/officeart/2005/8/layout/vList2"/>
    <dgm:cxn modelId="{61D1BE64-1F58-4444-8F74-C843AC4643A8}" srcId="{5A513C41-3DD5-44F2-99E7-A3B763ACD97C}" destId="{D62445D2-FC70-4051-A179-BD1D838815B2}" srcOrd="0" destOrd="0" parTransId="{97495F6B-C0A7-466E-988D-F1B6B4C8102E}" sibTransId="{B8B25E56-936C-4B4F-A1BC-648140C0631A}"/>
    <dgm:cxn modelId="{103B527C-241A-4AE9-8A1B-A25447544CA4}" type="presParOf" srcId="{574C4C5B-2990-4571-85EE-211528C779D2}" destId="{BF2B15C1-3E28-42C8-9591-4682E6271715}" srcOrd="0" destOrd="0" presId="urn:microsoft.com/office/officeart/2005/8/layout/vList2"/>
    <dgm:cxn modelId="{55E76B6D-A637-4185-8394-488C23A98A94}" type="presParOf" srcId="{574C4C5B-2990-4571-85EE-211528C779D2}" destId="{FE71B368-CCB4-4432-9032-B27EEDAAE6DE}" srcOrd="1" destOrd="0" presId="urn:microsoft.com/office/officeart/2005/8/layout/vList2"/>
    <dgm:cxn modelId="{80E5A0E7-F993-42CB-B985-F7BAFBF08552}" type="presParOf" srcId="{574C4C5B-2990-4571-85EE-211528C779D2}" destId="{2694DD87-92EE-4F72-8D8F-4C2947CE0BA6}" srcOrd="2" destOrd="0" presId="urn:microsoft.com/office/officeart/2005/8/layout/vList2"/>
    <dgm:cxn modelId="{1795F204-42A4-440A-81E6-3EC15C3988A3}" type="presParOf" srcId="{574C4C5B-2990-4571-85EE-211528C779D2}" destId="{7D0B97F3-C396-49CA-9FEB-964CDAF25791}" srcOrd="3" destOrd="0" presId="urn:microsoft.com/office/officeart/2005/8/layout/vList2"/>
    <dgm:cxn modelId="{AC2E49D6-2FBB-4561-B459-B1069465E30F}" type="presParOf" srcId="{574C4C5B-2990-4571-85EE-211528C779D2}" destId="{6702ECCA-F333-4D26-9848-5F4A056025D9}" srcOrd="4" destOrd="0" presId="urn:microsoft.com/office/officeart/2005/8/layout/vList2"/>
    <dgm:cxn modelId="{7092F713-3825-4871-B811-B06AC8807E33}" type="presParOf" srcId="{574C4C5B-2990-4571-85EE-211528C779D2}" destId="{0AE56F10-D32B-4AE0-8C07-ECEFE0DEB1B4}" srcOrd="5" destOrd="0" presId="urn:microsoft.com/office/officeart/2005/8/layout/vList2"/>
    <dgm:cxn modelId="{FED36A7C-A02C-4C04-9305-C628CA4AF3BA}" type="presParOf" srcId="{574C4C5B-2990-4571-85EE-211528C779D2}" destId="{BF797068-C2EE-43CF-91F0-A95C0D6E8C23}" srcOrd="6" destOrd="0" presId="urn:microsoft.com/office/officeart/2005/8/layout/vList2"/>
    <dgm:cxn modelId="{B958C1BE-60A3-4E3B-B6E8-FADE1C6A18A6}" type="presParOf" srcId="{574C4C5B-2990-4571-85EE-211528C779D2}" destId="{C742A514-AE88-41DC-8AC7-9B1F1B2C8668}" srcOrd="7" destOrd="0" presId="urn:microsoft.com/office/officeart/2005/8/layout/vList2"/>
    <dgm:cxn modelId="{BFBA1E8D-0ACC-4BB6-82A5-7700EC5CCB9F}" type="presParOf" srcId="{574C4C5B-2990-4571-85EE-211528C779D2}" destId="{11B75BA4-2457-4E99-A3E9-6A7011C72E77}" srcOrd="8" destOrd="0" presId="urn:microsoft.com/office/officeart/2005/8/layout/vList2"/>
    <dgm:cxn modelId="{4016D137-232F-41CE-9299-9EB0D8DC297C}" type="presParOf" srcId="{574C4C5B-2990-4571-85EE-211528C779D2}" destId="{8ED1EDBF-4228-4DE0-9A2A-23BC166D447E}" srcOrd="9" destOrd="0" presId="urn:microsoft.com/office/officeart/2005/8/layout/vList2"/>
    <dgm:cxn modelId="{38292703-4265-400A-BDA7-71A42406F519}" type="presParOf" srcId="{574C4C5B-2990-4571-85EE-211528C779D2}" destId="{07385CC4-CA68-48A3-8F80-5A027813FAF8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1E7997-4999-4545-94D1-A12B66ABDBAC}">
      <dsp:nvSpPr>
        <dsp:cNvPr id="0" name=""/>
        <dsp:cNvSpPr/>
      </dsp:nvSpPr>
      <dsp:spPr>
        <a:xfrm>
          <a:off x="2135" y="268199"/>
          <a:ext cx="1601390" cy="1726499"/>
        </a:xfrm>
        <a:prstGeom prst="roundRect">
          <a:avLst>
            <a:gd name="adj" fmla="val 10000"/>
          </a:avLst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год</a:t>
          </a:r>
          <a:endParaRPr lang="ru-RU" sz="2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803 713 тыс. руб.</a:t>
          </a:r>
          <a:endParaRPr lang="ru-RU" sz="20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038" y="315102"/>
        <a:ext cx="1507584" cy="1632693"/>
      </dsp:txXfrm>
    </dsp:sp>
    <dsp:sp modelId="{0CA455BC-BDF6-4D13-98F2-0A1DA8509209}">
      <dsp:nvSpPr>
        <dsp:cNvPr id="0" name=""/>
        <dsp:cNvSpPr/>
      </dsp:nvSpPr>
      <dsp:spPr>
        <a:xfrm rot="83996">
          <a:off x="1764420" y="960546"/>
          <a:ext cx="341304" cy="397144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>
            <a:solidFill>
              <a:srgbClr val="007033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64435" y="1038724"/>
        <a:ext cx="238913" cy="238286"/>
      </dsp:txXfrm>
    </dsp:sp>
    <dsp:sp modelId="{85277698-DE67-483E-B35F-B6904CD80AD5}">
      <dsp:nvSpPr>
        <dsp:cNvPr id="0" name=""/>
        <dsp:cNvSpPr/>
      </dsp:nvSpPr>
      <dsp:spPr>
        <a:xfrm>
          <a:off x="2247304" y="323067"/>
          <a:ext cx="1601390" cy="1726499"/>
        </a:xfrm>
        <a:prstGeom prst="roundRect">
          <a:avLst>
            <a:gd name="adj" fmla="val 10000"/>
          </a:avLst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</a:t>
          </a:r>
          <a:endParaRPr lang="ru-RU" sz="2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948 983 тыс. руб.</a:t>
          </a:r>
          <a:endParaRPr lang="ru-RU" sz="20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4207" y="369970"/>
        <a:ext cx="1507584" cy="1632693"/>
      </dsp:txXfrm>
    </dsp:sp>
    <dsp:sp modelId="{7A9E9003-237C-4623-8F08-16393FAFED76}">
      <dsp:nvSpPr>
        <dsp:cNvPr id="0" name=""/>
        <dsp:cNvSpPr/>
      </dsp:nvSpPr>
      <dsp:spPr>
        <a:xfrm>
          <a:off x="4008834" y="987745"/>
          <a:ext cx="339494" cy="397144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4008834" y="1067174"/>
        <a:ext cx="237646" cy="238286"/>
      </dsp:txXfrm>
    </dsp:sp>
    <dsp:sp modelId="{F16F3A03-75DF-437D-89DD-18CE8E862AF7}">
      <dsp:nvSpPr>
        <dsp:cNvPr id="0" name=""/>
        <dsp:cNvSpPr/>
      </dsp:nvSpPr>
      <dsp:spPr>
        <a:xfrm>
          <a:off x="4489251" y="323067"/>
          <a:ext cx="1601390" cy="1726499"/>
        </a:xfrm>
        <a:prstGeom prst="roundRect">
          <a:avLst>
            <a:gd name="adj" fmla="val 10000"/>
          </a:avLst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  <a:endParaRPr lang="ru-RU" sz="2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1 126 677 тыс. руб.</a:t>
          </a:r>
          <a:endParaRPr lang="ru-RU" sz="20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36154" y="369970"/>
        <a:ext cx="1507584" cy="163269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AAF7BB-68EA-4A3D-B23D-594310FEB65A}">
      <dsp:nvSpPr>
        <dsp:cNvPr id="0" name=""/>
        <dsp:cNvSpPr/>
      </dsp:nvSpPr>
      <dsp:spPr>
        <a:xfrm>
          <a:off x="0" y="23354"/>
          <a:ext cx="7000924" cy="1085760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Капитальный ремонт котельной, расположенной по адресу: Томская область, </a:t>
          </a:r>
          <a:r>
            <a:rPr lang="ru-RU" sz="1600" b="1" kern="1200" dirty="0" err="1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Кожевниковский</a:t>
          </a:r>
          <a:r>
            <a:rPr lang="ru-RU" sz="16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район, с </a:t>
          </a:r>
          <a:r>
            <a:rPr lang="ru-RU" sz="1600" b="1" kern="1200" dirty="0" err="1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Кожевниково</a:t>
          </a:r>
          <a:r>
            <a:rPr lang="ru-RU" sz="16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ул. </a:t>
          </a: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Комарова 355,6 тыс. руб.</a:t>
          </a:r>
          <a:endParaRPr lang="ru-RU" sz="16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002" y="76356"/>
        <a:ext cx="6894920" cy="979756"/>
      </dsp:txXfrm>
    </dsp:sp>
    <dsp:sp modelId="{926390A3-D278-4AEF-992D-C846AA07E412}">
      <dsp:nvSpPr>
        <dsp:cNvPr id="0" name=""/>
        <dsp:cNvSpPr/>
      </dsp:nvSpPr>
      <dsp:spPr>
        <a:xfrm>
          <a:off x="0" y="1257904"/>
          <a:ext cx="7000924" cy="1085760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Капитальный ремонт участка водопровода, расположенного по адресу: Томская область,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Кожевниковский</a:t>
          </a: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район, д</a:t>
          </a: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Новоуспенка</a:t>
          </a: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ул.Иркутская</a:t>
          </a: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от д.№18 до №36 670,6 тыс. руб.</a:t>
          </a:r>
          <a:endParaRPr lang="ru-RU" sz="16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002" y="1310906"/>
        <a:ext cx="6894920" cy="979756"/>
      </dsp:txXfrm>
    </dsp:sp>
    <dsp:sp modelId="{16BF0FF4-2821-49EB-B9F1-38484B082EDA}">
      <dsp:nvSpPr>
        <dsp:cNvPr id="0" name=""/>
        <dsp:cNvSpPr/>
      </dsp:nvSpPr>
      <dsp:spPr>
        <a:xfrm>
          <a:off x="0" y="2528954"/>
          <a:ext cx="7000924" cy="1085760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Капитальный ремонт участка водопровода, расположенного по адресу: Томская область,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Кожевниковский</a:t>
          </a: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район, с. Вороново, ул. 2-ая Пятилетка 228.4 тыс. руб.</a:t>
          </a:r>
          <a:endParaRPr lang="ru-RU" sz="16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002" y="2581956"/>
        <a:ext cx="6894920" cy="979756"/>
      </dsp:txXfrm>
    </dsp:sp>
    <dsp:sp modelId="{1457CDD8-2978-4423-8CDA-143458677704}">
      <dsp:nvSpPr>
        <dsp:cNvPr id="0" name=""/>
        <dsp:cNvSpPr/>
      </dsp:nvSpPr>
      <dsp:spPr>
        <a:xfrm>
          <a:off x="0" y="3781754"/>
          <a:ext cx="7000924" cy="1085760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Капитальный ремонт участка водопровода, расположенного по адресу: Томская область,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Кожевниковский</a:t>
          </a: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район, с. Вороново, ул. Советская от д.№ 25 до д.№ 31 361,7 тыс. руб.</a:t>
          </a:r>
          <a:endParaRPr lang="ru-RU" sz="16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002" y="3834756"/>
        <a:ext cx="6894920" cy="979756"/>
      </dsp:txXfrm>
    </dsp:sp>
    <dsp:sp modelId="{9AC234AD-52B5-4278-AC61-0FA654BDCFF0}">
      <dsp:nvSpPr>
        <dsp:cNvPr id="0" name=""/>
        <dsp:cNvSpPr/>
      </dsp:nvSpPr>
      <dsp:spPr>
        <a:xfrm>
          <a:off x="0" y="5034553"/>
          <a:ext cx="7000924" cy="1085760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Проведение капитального ремонта сети водоснабжения, с.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Кожевниково</a:t>
          </a: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ул</a:t>
          </a: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Титова </a:t>
          </a: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(от ж/д №11 до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ул.Зеленой</a:t>
          </a: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192,3 тыс. руб.</a:t>
          </a:r>
          <a:endParaRPr lang="ru-RU" sz="16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002" y="5087555"/>
        <a:ext cx="6894920" cy="97975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2B15C1-3E28-42C8-9591-4682E6271715}">
      <dsp:nvSpPr>
        <dsp:cNvPr id="0" name=""/>
        <dsp:cNvSpPr/>
      </dsp:nvSpPr>
      <dsp:spPr>
        <a:xfrm>
          <a:off x="982554" y="48638"/>
          <a:ext cx="7370373" cy="1783749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4 747 ,890 тыс. руб. Субсидии на реализацию программ формирования современной городской среды -Благоустройство общественной территории. Парк культуры и отдыха 601,7 тыс. руб.;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Благоустройство площади, расположенной возле районного Дома культуры 3 /832,3 тыс. руб.; Разработка проектно-сметной документации на "Благоустройство площади, возле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РЦКиД</a:t>
          </a: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(этап 2, этап 3, этап 4, этап 5)</a:t>
          </a:r>
          <a:endParaRPr lang="ru-RU" sz="1600" b="1" kern="1200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69629" y="135713"/>
        <a:ext cx="7196223" cy="1609599"/>
      </dsp:txXfrm>
    </dsp:sp>
    <dsp:sp modelId="{4B677227-9AD8-48A5-B7AD-067ECAA6D652}">
      <dsp:nvSpPr>
        <dsp:cNvPr id="0" name=""/>
        <dsp:cNvSpPr/>
      </dsp:nvSpPr>
      <dsp:spPr>
        <a:xfrm>
          <a:off x="897104" y="1920846"/>
          <a:ext cx="7455823" cy="863111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5 099,0 т. руб. проекты  с участием населения «Инициативное бюджетирование» (10 проектов)</a:t>
          </a:r>
          <a:endParaRPr lang="ru-RU" sz="1600" b="1" kern="1200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39238" y="1962980"/>
        <a:ext cx="7371555" cy="778843"/>
      </dsp:txXfrm>
    </dsp:sp>
    <dsp:sp modelId="{94C071C8-7574-4F52-9E1C-336BEB269EE2}">
      <dsp:nvSpPr>
        <dsp:cNvPr id="0" name=""/>
        <dsp:cNvSpPr/>
      </dsp:nvSpPr>
      <dsp:spPr>
        <a:xfrm>
          <a:off x="0" y="2831747"/>
          <a:ext cx="8352928" cy="904225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МП "Устойчивое развитие сельских территорий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Кожевниковского</a:t>
          </a: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района на 2014-2017 годы и на период до 2020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года"Обустройство</a:t>
          </a: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детской игровой площадки в с. Хмелевка  182,8  тыс. руб.; Обустройство детской игровой площадки в с. Новая Ювала 169,9 тыс. руб.</a:t>
          </a:r>
          <a:endParaRPr lang="ru-RU" sz="1600" b="1" kern="1200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4141" y="2875888"/>
        <a:ext cx="8264646" cy="815943"/>
      </dsp:txXfrm>
    </dsp:sp>
    <dsp:sp modelId="{AC59B096-11F1-4AB2-B859-FBC980F924D5}">
      <dsp:nvSpPr>
        <dsp:cNvPr id="0" name=""/>
        <dsp:cNvSpPr/>
      </dsp:nvSpPr>
      <dsp:spPr>
        <a:xfrm>
          <a:off x="0" y="3857748"/>
          <a:ext cx="8352928" cy="602571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Обустройства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скейт</a:t>
          </a: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- площадки в парке по адресу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с.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Кожевниково</a:t>
          </a: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, ул. Комарова      373,4 тыс. руб.</a:t>
          </a:r>
          <a:endParaRPr lang="ru-RU" sz="1600" b="1" kern="1200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415" y="3887163"/>
        <a:ext cx="8294098" cy="543741"/>
      </dsp:txXfrm>
    </dsp:sp>
    <dsp:sp modelId="{2E84A931-B862-41CB-B546-875866774958}">
      <dsp:nvSpPr>
        <dsp:cNvPr id="0" name=""/>
        <dsp:cNvSpPr/>
      </dsp:nvSpPr>
      <dsp:spPr>
        <a:xfrm>
          <a:off x="0" y="4513134"/>
          <a:ext cx="8352928" cy="977623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999,0 тыс. руб. ОБ; 999,0 тыс. руб. МБ приобретение контейнеров. Создание мест (площадок) накопления твердых коммунальных отходов; </a:t>
          </a:r>
          <a:endParaRPr lang="ru-RU" sz="1600" b="1" kern="1200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724" y="4560858"/>
        <a:ext cx="8257480" cy="882175"/>
      </dsp:txXfrm>
    </dsp:sp>
    <dsp:sp modelId="{3C46DC29-BED8-4162-A166-7BF0EE6CF7E5}">
      <dsp:nvSpPr>
        <dsp:cNvPr id="0" name=""/>
        <dsp:cNvSpPr/>
      </dsp:nvSpPr>
      <dsp:spPr>
        <a:xfrm>
          <a:off x="0" y="5521249"/>
          <a:ext cx="8352928" cy="714151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Приведение полигона твердых коммунальных отходов в соответствие с действующим законодательством 448,5 тыс. руб. (Обустройство весов)</a:t>
          </a:r>
          <a:endParaRPr lang="ru-RU" sz="16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862" y="5556111"/>
        <a:ext cx="8283204" cy="64442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EAC538-D2A3-468C-8344-00CDA10C6D79}">
      <dsp:nvSpPr>
        <dsp:cNvPr id="0" name=""/>
        <dsp:cNvSpPr/>
      </dsp:nvSpPr>
      <dsp:spPr>
        <a:xfrm>
          <a:off x="2582527" y="0"/>
          <a:ext cx="5626384" cy="1622066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591311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Пособие на содержание ребенка в семье опекуна, приемной семье 7 650 руб.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Количество получателей 131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Средний размер поддержки на 1 получателя 7 709 руб. исполнено  12 952. руб. , при плане 13  655,8 тыс. руб.,  или 94,8% </a:t>
          </a:r>
          <a:endParaRPr lang="ru-RU" sz="16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82527" y="0"/>
        <a:ext cx="5626384" cy="1622066"/>
      </dsp:txXfrm>
    </dsp:sp>
    <dsp:sp modelId="{9CD00418-24DC-495E-834E-9DAA23AC38E4}">
      <dsp:nvSpPr>
        <dsp:cNvPr id="0" name=""/>
        <dsp:cNvSpPr/>
      </dsp:nvSpPr>
      <dsp:spPr>
        <a:xfrm>
          <a:off x="1296144" y="427966"/>
          <a:ext cx="1198523" cy="88456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02ED168-C91C-44B4-98DC-FBBE2DAB90EA}">
      <dsp:nvSpPr>
        <dsp:cNvPr id="0" name=""/>
        <dsp:cNvSpPr/>
      </dsp:nvSpPr>
      <dsp:spPr>
        <a:xfrm>
          <a:off x="2304263" y="1868122"/>
          <a:ext cx="5830624" cy="1222084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591311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Вознаграждение, причитающееся приемному родителю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получателей  79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Средний размер поддержки на 1 получателя 13 201руб.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исполнено 12 514,1  т. руб., 100%</a:t>
          </a:r>
          <a:endParaRPr lang="ru-RU" sz="16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04263" y="1868122"/>
        <a:ext cx="5830624" cy="1222084"/>
      </dsp:txXfrm>
    </dsp:sp>
    <dsp:sp modelId="{F072ED71-A811-45C4-98EB-F3ED9797FA9F}">
      <dsp:nvSpPr>
        <dsp:cNvPr id="0" name=""/>
        <dsp:cNvSpPr/>
      </dsp:nvSpPr>
      <dsp:spPr>
        <a:xfrm>
          <a:off x="1083912" y="1887840"/>
          <a:ext cx="1377496" cy="1108218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9847875-8BE7-47E5-9F07-15E096361192}">
      <dsp:nvSpPr>
        <dsp:cNvPr id="0" name=""/>
        <dsp:cNvSpPr/>
      </dsp:nvSpPr>
      <dsp:spPr>
        <a:xfrm>
          <a:off x="1939217" y="3308282"/>
          <a:ext cx="6269694" cy="1350956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591311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Единовременное пособие при всех формах при всех формах устройства детей, лишенных родительского попечения, в семью . Количество получателей  11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Средний размер поддержки на 1 получателя 23 405,4 р.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План  323,5 т. руб. исполнено  256,8 т. руб., или 79,4%</a:t>
          </a:r>
          <a:endParaRPr lang="ru-RU" sz="16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39217" y="3308282"/>
        <a:ext cx="6269694" cy="1350956"/>
      </dsp:txXfrm>
    </dsp:sp>
    <dsp:sp modelId="{9CEA738D-0A2F-4869-A353-DAA03454649C}">
      <dsp:nvSpPr>
        <dsp:cNvPr id="0" name=""/>
        <dsp:cNvSpPr/>
      </dsp:nvSpPr>
      <dsp:spPr>
        <a:xfrm>
          <a:off x="504056" y="3308280"/>
          <a:ext cx="1451017" cy="119043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0139F33-672F-418A-8EB0-7F09B7AFC3CC}">
      <dsp:nvSpPr>
        <dsp:cNvPr id="0" name=""/>
        <dsp:cNvSpPr/>
      </dsp:nvSpPr>
      <dsp:spPr>
        <a:xfrm>
          <a:off x="1845185" y="4820453"/>
          <a:ext cx="6363726" cy="1196287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591311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Приобретение жилых помещений  для детей сирот  и детей, оставшихся без попечения родителей  (9 получателя)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План  8 067 т. руб.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Исполнено  8 066,6 т. руб., или 100 %</a:t>
          </a:r>
          <a:endParaRPr lang="ru-RU" sz="16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45185" y="4820453"/>
        <a:ext cx="6363726" cy="1196287"/>
      </dsp:txXfrm>
    </dsp:sp>
    <dsp:sp modelId="{0D2A1778-18CF-492B-A6C7-E12A55FFE720}">
      <dsp:nvSpPr>
        <dsp:cNvPr id="0" name=""/>
        <dsp:cNvSpPr/>
      </dsp:nvSpPr>
      <dsp:spPr>
        <a:xfrm>
          <a:off x="143510" y="4820449"/>
          <a:ext cx="1662403" cy="1242553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EAC538-D2A3-468C-8344-00CDA10C6D79}">
      <dsp:nvSpPr>
        <dsp:cNvPr id="0" name=""/>
        <dsp:cNvSpPr/>
      </dsp:nvSpPr>
      <dsp:spPr>
        <a:xfrm>
          <a:off x="657663" y="0"/>
          <a:ext cx="8127312" cy="3527783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138354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Оказание помощи в ремонте и (или) переустройстве жилых помещений граждан участников и инвалидов Великой Отечественной войны 1941 - 1945 годов; тружеников тыла военных лет; лиц, награжденных знаком "Жителю блокадного Ленинграда"; бывших несовершеннолетних узников концлагерей; вдов погибших (умерших)  участников Великой Отечественной войны 1941 - 1945 годов, не вступивших в повторный брак   200 тыс. руб. ОБ. 200 тыс. руб. МБ Все средства переданы в виде межбюджетных трансфертов в сельские поселения.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7663" y="0"/>
        <a:ext cx="8127312" cy="3527783"/>
      </dsp:txXfrm>
    </dsp:sp>
    <dsp:sp modelId="{9CD00418-24DC-495E-834E-9DAA23AC38E4}">
      <dsp:nvSpPr>
        <dsp:cNvPr id="0" name=""/>
        <dsp:cNvSpPr/>
      </dsp:nvSpPr>
      <dsp:spPr>
        <a:xfrm>
          <a:off x="144018" y="720081"/>
          <a:ext cx="1694380" cy="197276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0139F33-672F-418A-8EB0-7F09B7AFC3CC}">
      <dsp:nvSpPr>
        <dsp:cNvPr id="0" name=""/>
        <dsp:cNvSpPr/>
      </dsp:nvSpPr>
      <dsp:spPr>
        <a:xfrm>
          <a:off x="1469264" y="3744421"/>
          <a:ext cx="7315711" cy="2303016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138354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на предоставление социальных выплат на строительство (приобретение) жилья гражданам, проживающим в сельской местности, в том числе. молодым семьям и молодым специалистам. Социальную помощь </a:t>
          </a:r>
          <a:r>
            <a:rPr lang="ru-RU" sz="1800" b="1" kern="120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получили 18 </a:t>
          </a:r>
          <a:r>
            <a:rPr lang="ru-RU" sz="18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семей. 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10 773 тыс. руб.</a:t>
          </a:r>
          <a:endParaRPr lang="ru-RU" sz="18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69264" y="3744421"/>
        <a:ext cx="7315711" cy="2303016"/>
      </dsp:txXfrm>
    </dsp:sp>
    <dsp:sp modelId="{0D2A1778-18CF-492B-A6C7-E12A55FFE720}">
      <dsp:nvSpPr>
        <dsp:cNvPr id="0" name=""/>
        <dsp:cNvSpPr/>
      </dsp:nvSpPr>
      <dsp:spPr>
        <a:xfrm flipH="1">
          <a:off x="0" y="3960436"/>
          <a:ext cx="1654087" cy="156872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E8DC65-6C07-4907-93D2-0D593CB1D503}">
      <dsp:nvSpPr>
        <dsp:cNvPr id="0" name=""/>
        <dsp:cNvSpPr/>
      </dsp:nvSpPr>
      <dsp:spPr>
        <a:xfrm>
          <a:off x="906915" y="0"/>
          <a:ext cx="2493603" cy="988957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127 598 т. р.</a:t>
          </a:r>
          <a:endParaRPr lang="ru-RU" sz="18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55192" y="48277"/>
        <a:ext cx="2397049" cy="892403"/>
      </dsp:txXfrm>
    </dsp:sp>
    <dsp:sp modelId="{5E6BEC5E-32AF-420A-8A54-AE3AB00669CD}">
      <dsp:nvSpPr>
        <dsp:cNvPr id="0" name=""/>
        <dsp:cNvSpPr/>
      </dsp:nvSpPr>
      <dsp:spPr>
        <a:xfrm>
          <a:off x="870621" y="1062564"/>
          <a:ext cx="2522462" cy="994576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409 435 т. р.</a:t>
          </a:r>
          <a:endParaRPr lang="ru-RU" sz="18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9172" y="1111115"/>
        <a:ext cx="2425360" cy="897474"/>
      </dsp:txXfrm>
    </dsp:sp>
    <dsp:sp modelId="{5EC9994E-3363-461F-9E42-49D4FDC2796D}">
      <dsp:nvSpPr>
        <dsp:cNvPr id="0" name=""/>
        <dsp:cNvSpPr/>
      </dsp:nvSpPr>
      <dsp:spPr>
        <a:xfrm>
          <a:off x="900255" y="2199979"/>
          <a:ext cx="2513536" cy="1067326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410 008 т. р.</a:t>
          </a:r>
          <a:endParaRPr lang="ru-RU" sz="18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52358" y="2252082"/>
        <a:ext cx="2409330" cy="963120"/>
      </dsp:txXfrm>
    </dsp:sp>
    <dsp:sp modelId="{BAA8CE4B-01F4-4B60-80CF-CEFADD95DC5C}">
      <dsp:nvSpPr>
        <dsp:cNvPr id="0" name=""/>
        <dsp:cNvSpPr/>
      </dsp:nvSpPr>
      <dsp:spPr>
        <a:xfrm>
          <a:off x="876838" y="3382434"/>
          <a:ext cx="2518953" cy="1184406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43 766 т. р</a:t>
          </a: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4656" y="3440252"/>
        <a:ext cx="2403317" cy="10687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E98981-3846-4AAA-AE6B-8DA6FBDD8E3F}">
      <dsp:nvSpPr>
        <dsp:cNvPr id="0" name=""/>
        <dsp:cNvSpPr/>
      </dsp:nvSpPr>
      <dsp:spPr>
        <a:xfrm>
          <a:off x="3088" y="5727"/>
          <a:ext cx="1984720" cy="793888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год</a:t>
          </a:r>
          <a:endParaRPr lang="ru-RU" sz="24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0032" y="5727"/>
        <a:ext cx="1190832" cy="793888"/>
      </dsp:txXfrm>
    </dsp:sp>
    <dsp:sp modelId="{9C8462A6-299B-47CF-9320-685F5E9E08AC}">
      <dsp:nvSpPr>
        <dsp:cNvPr id="0" name=""/>
        <dsp:cNvSpPr/>
      </dsp:nvSpPr>
      <dsp:spPr>
        <a:xfrm>
          <a:off x="1729795" y="73208"/>
          <a:ext cx="3428431" cy="658927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102 231 </a:t>
          </a:r>
          <a:r>
            <a:rPr lang="ru-RU" sz="2400" kern="1200" dirty="0" smtClean="0">
              <a:ln w="1905"/>
              <a:solidFill>
                <a:srgbClr val="0039A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itchFamily="18" charset="0"/>
            </a:rPr>
            <a:t>тыс. руб.</a:t>
          </a:r>
          <a:endParaRPr lang="ru-RU" sz="24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59259" y="73208"/>
        <a:ext cx="2769504" cy="658927"/>
      </dsp:txXfrm>
    </dsp:sp>
    <dsp:sp modelId="{399BB3BE-F625-4B23-958C-CBF0A11E6D12}">
      <dsp:nvSpPr>
        <dsp:cNvPr id="0" name=""/>
        <dsp:cNvSpPr/>
      </dsp:nvSpPr>
      <dsp:spPr>
        <a:xfrm>
          <a:off x="3088" y="910760"/>
          <a:ext cx="1984720" cy="793888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</a:t>
          </a:r>
          <a:endParaRPr lang="ru-RU" sz="24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0032" y="910760"/>
        <a:ext cx="1190832" cy="793888"/>
      </dsp:txXfrm>
    </dsp:sp>
    <dsp:sp modelId="{2DE080EE-F80D-4228-A6C6-40FF27B97B14}">
      <dsp:nvSpPr>
        <dsp:cNvPr id="0" name=""/>
        <dsp:cNvSpPr/>
      </dsp:nvSpPr>
      <dsp:spPr>
        <a:xfrm>
          <a:off x="1729795" y="978240"/>
          <a:ext cx="3451691" cy="658927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114 862 </a:t>
          </a:r>
          <a:r>
            <a:rPr lang="ru-RU" sz="2000" kern="1200" dirty="0" smtClean="0">
              <a:ln w="1905"/>
              <a:solidFill>
                <a:srgbClr val="0039A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itchFamily="18" charset="0"/>
            </a:rPr>
            <a:t>тыс. руб.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59259" y="978240"/>
        <a:ext cx="2792764" cy="658927"/>
      </dsp:txXfrm>
    </dsp:sp>
    <dsp:sp modelId="{18545FE3-D8E3-4C87-9A6E-104F9526EF1A}">
      <dsp:nvSpPr>
        <dsp:cNvPr id="0" name=""/>
        <dsp:cNvSpPr/>
      </dsp:nvSpPr>
      <dsp:spPr>
        <a:xfrm>
          <a:off x="3088" y="1815792"/>
          <a:ext cx="1984720" cy="793888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  <a:endParaRPr lang="ru-RU" sz="24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0032" y="1815792"/>
        <a:ext cx="1190832" cy="793888"/>
      </dsp:txXfrm>
    </dsp:sp>
    <dsp:sp modelId="{7F0995BB-BDEC-465C-BE88-2B075BE97044}">
      <dsp:nvSpPr>
        <dsp:cNvPr id="0" name=""/>
        <dsp:cNvSpPr/>
      </dsp:nvSpPr>
      <dsp:spPr>
        <a:xfrm>
          <a:off x="1729795" y="1883273"/>
          <a:ext cx="3413160" cy="658927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113 170 тыс. руб.</a:t>
          </a:r>
          <a:endParaRPr lang="ru-RU" sz="24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59259" y="1883273"/>
        <a:ext cx="2754233" cy="6589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63F10C-0655-4BD3-96E3-C8BC8ADA6428}">
      <dsp:nvSpPr>
        <dsp:cNvPr id="0" name=""/>
        <dsp:cNvSpPr/>
      </dsp:nvSpPr>
      <dsp:spPr>
        <a:xfrm>
          <a:off x="212168" y="744464"/>
          <a:ext cx="2886123" cy="1154449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год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90 586 т. р.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89393" y="744464"/>
        <a:ext cx="1731674" cy="1154449"/>
      </dsp:txXfrm>
    </dsp:sp>
    <dsp:sp modelId="{66D116F9-A110-4786-9268-0D1B7C4A9ABB}">
      <dsp:nvSpPr>
        <dsp:cNvPr id="0" name=""/>
        <dsp:cNvSpPr/>
      </dsp:nvSpPr>
      <dsp:spPr>
        <a:xfrm>
          <a:off x="0" y="2045852"/>
          <a:ext cx="2727779" cy="1462591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доп. норматив             40,42 %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Зачисление налога        в РБ 55,42 %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 34,58 %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045852"/>
        <a:ext cx="2727779" cy="1462591"/>
      </dsp:txXfrm>
    </dsp:sp>
    <dsp:sp modelId="{783CC537-852A-4B11-9461-FBFE188E0516}">
      <dsp:nvSpPr>
        <dsp:cNvPr id="0" name=""/>
        <dsp:cNvSpPr/>
      </dsp:nvSpPr>
      <dsp:spPr>
        <a:xfrm>
          <a:off x="3107167" y="715624"/>
          <a:ext cx="2886123" cy="1154449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102 771  т. р.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84392" y="715624"/>
        <a:ext cx="1731674" cy="1154449"/>
      </dsp:txXfrm>
    </dsp:sp>
    <dsp:sp modelId="{82D9E354-C625-475B-AFE4-1B99616DE875}">
      <dsp:nvSpPr>
        <dsp:cNvPr id="0" name=""/>
        <dsp:cNvSpPr/>
      </dsp:nvSpPr>
      <dsp:spPr>
        <a:xfrm>
          <a:off x="2882291" y="2039962"/>
          <a:ext cx="2625310" cy="1469107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доп. норматив          43,06 %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Зачисление налога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РБ 58,06 %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 31,94 %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82291" y="2039962"/>
        <a:ext cx="2625310" cy="1469107"/>
      </dsp:txXfrm>
    </dsp:sp>
    <dsp:sp modelId="{A5D58414-164A-401A-9F39-DA469AAB6550}">
      <dsp:nvSpPr>
        <dsp:cNvPr id="0" name=""/>
        <dsp:cNvSpPr/>
      </dsp:nvSpPr>
      <dsp:spPr>
        <a:xfrm>
          <a:off x="5920061" y="738050"/>
          <a:ext cx="2886123" cy="1154449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100 483 т. р.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97286" y="738050"/>
        <a:ext cx="1731674" cy="1154449"/>
      </dsp:txXfrm>
    </dsp:sp>
    <dsp:sp modelId="{CC4EEEF0-FDA0-439C-9BCB-76C5052F2E1F}">
      <dsp:nvSpPr>
        <dsp:cNvPr id="0" name=""/>
        <dsp:cNvSpPr/>
      </dsp:nvSpPr>
      <dsp:spPr>
        <a:xfrm>
          <a:off x="5891130" y="2001764"/>
          <a:ext cx="2727779" cy="1475419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доп. норматив          40,65 %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Зачисление налога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 РБ 55,65 %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 34,35 %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91130" y="2001764"/>
        <a:ext cx="2727779" cy="147541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750E2-D125-492D-BB75-24E7048AB464}">
      <dsp:nvSpPr>
        <dsp:cNvPr id="0" name=""/>
        <dsp:cNvSpPr/>
      </dsp:nvSpPr>
      <dsp:spPr>
        <a:xfrm>
          <a:off x="0" y="0"/>
          <a:ext cx="3109950" cy="1243980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год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1 482,7  т. р.</a:t>
          </a:r>
          <a:endParaRPr lang="ru-RU" sz="1800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1990" y="0"/>
        <a:ext cx="1865970" cy="1243980"/>
      </dsp:txXfrm>
    </dsp:sp>
    <dsp:sp modelId="{855C1CDE-7FFA-46D3-9FB2-0BF009A63AEF}">
      <dsp:nvSpPr>
        <dsp:cNvPr id="0" name=""/>
        <dsp:cNvSpPr/>
      </dsp:nvSpPr>
      <dsp:spPr>
        <a:xfrm>
          <a:off x="2908052" y="1"/>
          <a:ext cx="3109950" cy="1243980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1 647, 5 т. р.</a:t>
          </a:r>
          <a:endParaRPr lang="ru-RU" sz="1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30042" y="1"/>
        <a:ext cx="1865970" cy="1243980"/>
      </dsp:txXfrm>
    </dsp:sp>
    <dsp:sp modelId="{D84EB72B-AF93-4DBA-81A2-C9FAB55FA775}">
      <dsp:nvSpPr>
        <dsp:cNvPr id="0" name=""/>
        <dsp:cNvSpPr/>
      </dsp:nvSpPr>
      <dsp:spPr>
        <a:xfrm>
          <a:off x="5603017" y="1"/>
          <a:ext cx="3109950" cy="1243980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1 547,7 т. р.</a:t>
          </a:r>
          <a:endParaRPr lang="ru-RU" sz="1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25007" y="1"/>
        <a:ext cx="1865970" cy="12439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9AF5CB-9CF8-4F53-BDE0-F8CB308F3DA9}">
      <dsp:nvSpPr>
        <dsp:cNvPr id="0" name=""/>
        <dsp:cNvSpPr/>
      </dsp:nvSpPr>
      <dsp:spPr>
        <a:xfrm>
          <a:off x="7843" y="372659"/>
          <a:ext cx="2344432" cy="1406659"/>
        </a:xfrm>
        <a:prstGeom prst="roundRect">
          <a:avLst>
            <a:gd name="adj" fmla="val 10000"/>
          </a:avLst>
        </a:prstGeom>
        <a:solidFill>
          <a:schemeClr val="lt1"/>
        </a:solidFill>
        <a:ln w="15875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год</a:t>
          </a:r>
          <a:endParaRPr lang="ru-RU" sz="2000" b="1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26,6                </a:t>
          </a:r>
          <a:r>
            <a:rPr lang="ru-RU" sz="2000" kern="1200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тыс. руб.</a:t>
          </a:r>
          <a:endParaRPr lang="ru-RU" sz="2000" b="1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043" y="413859"/>
        <a:ext cx="2262032" cy="1324259"/>
      </dsp:txXfrm>
    </dsp:sp>
    <dsp:sp modelId="{A5487C66-4915-45A7-8679-DECDF560F545}">
      <dsp:nvSpPr>
        <dsp:cNvPr id="0" name=""/>
        <dsp:cNvSpPr/>
      </dsp:nvSpPr>
      <dsp:spPr>
        <a:xfrm>
          <a:off x="2586719" y="785279"/>
          <a:ext cx="497019" cy="5814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63500" dist="25400" dir="5400000" rotWithShape="0">
            <a:srgbClr val="000000">
              <a:alpha val="43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2586719" y="901563"/>
        <a:ext cx="347913" cy="348851"/>
      </dsp:txXfrm>
    </dsp:sp>
    <dsp:sp modelId="{49E5FB5A-C26F-46F4-9B18-07EFE1258F47}">
      <dsp:nvSpPr>
        <dsp:cNvPr id="0" name=""/>
        <dsp:cNvSpPr/>
      </dsp:nvSpPr>
      <dsp:spPr>
        <a:xfrm>
          <a:off x="3290048" y="372659"/>
          <a:ext cx="2344432" cy="1406659"/>
        </a:xfrm>
        <a:prstGeom prst="roundRect">
          <a:avLst>
            <a:gd name="adj" fmla="val 10000"/>
          </a:avLst>
        </a:prstGeom>
        <a:solidFill>
          <a:schemeClr val="lt1"/>
        </a:solidFill>
        <a:ln w="15875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2019год</a:t>
          </a:r>
          <a:endParaRPr lang="ru-RU" sz="2000" b="1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22,4                </a:t>
          </a:r>
          <a:r>
            <a:rPr lang="ru-RU" sz="2000" kern="1200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тыс. руб.</a:t>
          </a:r>
          <a:endParaRPr lang="ru-RU" sz="2000" b="1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31248" y="413859"/>
        <a:ext cx="2262032" cy="1324259"/>
      </dsp:txXfrm>
    </dsp:sp>
    <dsp:sp modelId="{32357DA7-FEDD-4745-B007-A4575FA453EC}">
      <dsp:nvSpPr>
        <dsp:cNvPr id="0" name=""/>
        <dsp:cNvSpPr/>
      </dsp:nvSpPr>
      <dsp:spPr>
        <a:xfrm>
          <a:off x="5868924" y="785279"/>
          <a:ext cx="497019" cy="5814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63500" dist="25400" dir="5400000" rotWithShape="0">
            <a:srgbClr val="000000">
              <a:alpha val="43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5868924" y="901563"/>
        <a:ext cx="347913" cy="348851"/>
      </dsp:txXfrm>
    </dsp:sp>
    <dsp:sp modelId="{022CE2DE-EB10-417A-A138-4FE101276A2D}">
      <dsp:nvSpPr>
        <dsp:cNvPr id="0" name=""/>
        <dsp:cNvSpPr/>
      </dsp:nvSpPr>
      <dsp:spPr>
        <a:xfrm>
          <a:off x="6572253" y="372659"/>
          <a:ext cx="2344432" cy="1406659"/>
        </a:xfrm>
        <a:prstGeom prst="roundRect">
          <a:avLst>
            <a:gd name="adj" fmla="val 10000"/>
          </a:avLst>
        </a:prstGeom>
        <a:solidFill>
          <a:schemeClr val="lt1"/>
        </a:solidFill>
        <a:ln w="15875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  <a:endParaRPr lang="ru-RU" sz="2000" b="1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19,6                  </a:t>
          </a:r>
          <a:r>
            <a:rPr lang="ru-RU" sz="2000" kern="1200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тыс. руб.</a:t>
          </a:r>
          <a:endParaRPr lang="ru-RU" sz="2000" b="1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13453" y="413859"/>
        <a:ext cx="2262032" cy="132425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38B9DE-B845-429B-B76A-65961F2E6151}">
      <dsp:nvSpPr>
        <dsp:cNvPr id="0" name=""/>
        <dsp:cNvSpPr/>
      </dsp:nvSpPr>
      <dsp:spPr>
        <a:xfrm rot="10800000">
          <a:off x="2238947" y="87432"/>
          <a:ext cx="5660916" cy="718340"/>
        </a:xfrm>
        <a:prstGeom prst="homePlate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1676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Поддержка малых форм хозяйствования (субсидии ЛПХ на содержание и техническое оснащение)                6 374,5 т .р.</a:t>
          </a:r>
          <a:endParaRPr lang="ru-RU" sz="1600" b="1" kern="1200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2418532" y="87432"/>
        <a:ext cx="5481331" cy="718340"/>
      </dsp:txXfrm>
    </dsp:sp>
    <dsp:sp modelId="{09C07B77-D80B-409D-8363-8D78E22D1DA2}">
      <dsp:nvSpPr>
        <dsp:cNvPr id="0" name=""/>
        <dsp:cNvSpPr/>
      </dsp:nvSpPr>
      <dsp:spPr>
        <a:xfrm>
          <a:off x="1868425" y="5785"/>
          <a:ext cx="718340" cy="71834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rgbClr val="00703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F7850D-1B97-4B55-8ADD-F3FD5E88FC0B}">
      <dsp:nvSpPr>
        <dsp:cNvPr id="0" name=""/>
        <dsp:cNvSpPr/>
      </dsp:nvSpPr>
      <dsp:spPr>
        <a:xfrm rot="10800000">
          <a:off x="2353306" y="890441"/>
          <a:ext cx="5549867" cy="718340"/>
        </a:xfrm>
        <a:prstGeom prst="homePlate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1676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Осуществление управленческих функций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3 626,4 т.р.</a:t>
          </a:r>
          <a:endParaRPr lang="ru-RU" sz="1600" b="1" kern="1200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2532891" y="890441"/>
        <a:ext cx="5370282" cy="718340"/>
      </dsp:txXfrm>
    </dsp:sp>
    <dsp:sp modelId="{0BCB88D4-777D-4761-AAF8-CE11168E3532}">
      <dsp:nvSpPr>
        <dsp:cNvPr id="0" name=""/>
        <dsp:cNvSpPr/>
      </dsp:nvSpPr>
      <dsp:spPr>
        <a:xfrm>
          <a:off x="1674227" y="792603"/>
          <a:ext cx="718340" cy="71834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rgbClr val="007033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F6457E-EBDE-4B35-A896-04180D3E7E3C}">
      <dsp:nvSpPr>
        <dsp:cNvPr id="0" name=""/>
        <dsp:cNvSpPr/>
      </dsp:nvSpPr>
      <dsp:spPr>
        <a:xfrm rot="10800000">
          <a:off x="2182569" y="1784177"/>
          <a:ext cx="5777517" cy="718340"/>
        </a:xfrm>
        <a:prstGeom prst="homePlate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1676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Предоставление субсидий на повышение продуктивности в молочном скотоводстве                           69 661,4 т. р.</a:t>
          </a:r>
          <a:endParaRPr lang="ru-RU" sz="1600" b="1" kern="1200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2362154" y="1784177"/>
        <a:ext cx="5597932" cy="718340"/>
      </dsp:txXfrm>
    </dsp:sp>
    <dsp:sp modelId="{50200D12-CAB4-4606-B222-8328811FBF8E}">
      <dsp:nvSpPr>
        <dsp:cNvPr id="0" name=""/>
        <dsp:cNvSpPr/>
      </dsp:nvSpPr>
      <dsp:spPr>
        <a:xfrm>
          <a:off x="1599500" y="1678164"/>
          <a:ext cx="718340" cy="718340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rgbClr val="007033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C154B1-7726-4057-9246-D7748BB4D8EB}">
      <dsp:nvSpPr>
        <dsp:cNvPr id="0" name=""/>
        <dsp:cNvSpPr/>
      </dsp:nvSpPr>
      <dsp:spPr>
        <a:xfrm rot="10800000">
          <a:off x="1368138" y="3516963"/>
          <a:ext cx="6601839" cy="718340"/>
        </a:xfrm>
        <a:prstGeom prst="homePlate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1676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Субсидия на возмещение части процентной ставки по кредитам 2 444,6 т. р.</a:t>
          </a:r>
        </a:p>
      </dsp:txBody>
      <dsp:txXfrm rot="10800000">
        <a:off x="1547723" y="3516963"/>
        <a:ext cx="6422254" cy="718340"/>
      </dsp:txXfrm>
    </dsp:sp>
    <dsp:sp modelId="{11DBB67F-77E8-4EBC-A4DC-2CAEB97C0A52}">
      <dsp:nvSpPr>
        <dsp:cNvPr id="0" name=""/>
        <dsp:cNvSpPr/>
      </dsp:nvSpPr>
      <dsp:spPr>
        <a:xfrm>
          <a:off x="1144057" y="3516963"/>
          <a:ext cx="718340" cy="718340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rgbClr val="00703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15D0B2-8B3B-4B79-97C4-6B6FFAE5B15F}">
      <dsp:nvSpPr>
        <dsp:cNvPr id="0" name=""/>
        <dsp:cNvSpPr/>
      </dsp:nvSpPr>
      <dsp:spPr>
        <a:xfrm rot="10800000">
          <a:off x="1952313" y="2698739"/>
          <a:ext cx="6038374" cy="718340"/>
        </a:xfrm>
        <a:prstGeom prst="homePlate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1676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Проведение конкурса на лучшее предприятие среди малого и среднего сельского бизнеса  (премирование работников АПК по итогам года) 304,9 т. руб.</a:t>
          </a:r>
        </a:p>
      </dsp:txBody>
      <dsp:txXfrm rot="10800000">
        <a:off x="2131898" y="2698739"/>
        <a:ext cx="5858789" cy="718340"/>
      </dsp:txXfrm>
    </dsp:sp>
    <dsp:sp modelId="{E428B850-F46E-419E-A0C9-67B136088A7E}">
      <dsp:nvSpPr>
        <dsp:cNvPr id="0" name=""/>
        <dsp:cNvSpPr/>
      </dsp:nvSpPr>
      <dsp:spPr>
        <a:xfrm>
          <a:off x="1242710" y="2623569"/>
          <a:ext cx="769953" cy="71863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92F061-D92A-4C40-97DA-90BB93D229BE}">
      <dsp:nvSpPr>
        <dsp:cNvPr id="0" name=""/>
        <dsp:cNvSpPr/>
      </dsp:nvSpPr>
      <dsp:spPr>
        <a:xfrm rot="10800000">
          <a:off x="1486980" y="5555143"/>
          <a:ext cx="6541403" cy="718340"/>
        </a:xfrm>
        <a:prstGeom prst="homePlate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1676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Искусственное осеменение коров 120 т. руб.</a:t>
          </a:r>
        </a:p>
      </dsp:txBody>
      <dsp:txXfrm rot="10800000">
        <a:off x="1666565" y="5555143"/>
        <a:ext cx="6361818" cy="718340"/>
      </dsp:txXfrm>
    </dsp:sp>
    <dsp:sp modelId="{A73598EE-79DB-44C7-8BD7-388493209AD2}">
      <dsp:nvSpPr>
        <dsp:cNvPr id="0" name=""/>
        <dsp:cNvSpPr/>
      </dsp:nvSpPr>
      <dsp:spPr>
        <a:xfrm>
          <a:off x="1004408" y="5542953"/>
          <a:ext cx="817349" cy="733928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621D1B-B26C-4FB1-B46F-8CC46A82A4B4}">
      <dsp:nvSpPr>
        <dsp:cNvPr id="0" name=""/>
        <dsp:cNvSpPr/>
      </dsp:nvSpPr>
      <dsp:spPr>
        <a:xfrm rot="10800000">
          <a:off x="1618690" y="4604425"/>
          <a:ext cx="6409693" cy="718340"/>
        </a:xfrm>
        <a:prstGeom prst="homePlate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1676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Осуществление отдельных государственных полномочий по    регулированию численности безнадзорных животных        891,5 т. р.</a:t>
          </a:r>
          <a:endParaRPr lang="ru-RU" sz="1600" b="1" kern="1200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1798275" y="4604425"/>
        <a:ext cx="6230108" cy="718340"/>
      </dsp:txXfrm>
    </dsp:sp>
    <dsp:sp modelId="{8BCA570F-CC61-4383-8B4B-EFB391858FD1}">
      <dsp:nvSpPr>
        <dsp:cNvPr id="0" name=""/>
        <dsp:cNvSpPr/>
      </dsp:nvSpPr>
      <dsp:spPr>
        <a:xfrm>
          <a:off x="955054" y="4508181"/>
          <a:ext cx="844366" cy="718340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5875" cap="flat" cmpd="sng" algn="ctr">
          <a:solidFill>
            <a:srgbClr val="00703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45B5BB-4394-408E-9FEB-10AA97B69F38}">
      <dsp:nvSpPr>
        <dsp:cNvPr id="0" name=""/>
        <dsp:cNvSpPr/>
      </dsp:nvSpPr>
      <dsp:spPr>
        <a:xfrm>
          <a:off x="0" y="1133711"/>
          <a:ext cx="5760640" cy="2074811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Коммунальное хозяйство 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95 222,5 тыс. руб.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97,5 % 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 </a:t>
          </a:r>
          <a:endParaRPr lang="ru-RU" sz="1800" b="1" kern="1200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1284" y="1234995"/>
        <a:ext cx="5558072" cy="1872243"/>
      </dsp:txXfrm>
    </dsp:sp>
    <dsp:sp modelId="{02AA5948-5AA7-406D-A414-CEF700703D1F}">
      <dsp:nvSpPr>
        <dsp:cNvPr id="0" name=""/>
        <dsp:cNvSpPr/>
      </dsp:nvSpPr>
      <dsp:spPr>
        <a:xfrm>
          <a:off x="0" y="3575240"/>
          <a:ext cx="5760640" cy="1546659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Благоустройство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14 035,4 т. руб.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(99,9 %)</a:t>
          </a:r>
        </a:p>
      </dsp:txBody>
      <dsp:txXfrm>
        <a:off x="75502" y="3650742"/>
        <a:ext cx="5609636" cy="139565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2B15C1-3E28-42C8-9591-4682E6271715}">
      <dsp:nvSpPr>
        <dsp:cNvPr id="0" name=""/>
        <dsp:cNvSpPr/>
      </dsp:nvSpPr>
      <dsp:spPr>
        <a:xfrm>
          <a:off x="0" y="2534"/>
          <a:ext cx="7000924" cy="1462332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Субсидии на обеспечение комплексного развития сельских территорий (Реконструкция сетей водопровода по улицам Тельмана, Фрунзе, 1-ое Мая, Ленина, Пушкина и улице Дзержинского с подключением от станции водоподготовки в с.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Уртам</a:t>
          </a: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Кожевниковского</a:t>
          </a: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района Томской области)  19 320,2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. ;1 863,5 МБ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1385" y="73919"/>
        <a:ext cx="6858154" cy="1319562"/>
      </dsp:txXfrm>
    </dsp:sp>
    <dsp:sp modelId="{2694DD87-92EE-4F72-8D8F-4C2947CE0BA6}">
      <dsp:nvSpPr>
        <dsp:cNvPr id="0" name=""/>
        <dsp:cNvSpPr/>
      </dsp:nvSpPr>
      <dsp:spPr>
        <a:xfrm>
          <a:off x="0" y="1490839"/>
          <a:ext cx="7000924" cy="816244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Реконструкции очистных сооружений с.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Кожевниково</a:t>
          </a: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65 876,9 тыс. руб.</a:t>
          </a:r>
          <a:endParaRPr lang="ru-RU" sz="1600" b="1" kern="1200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9846" y="1530685"/>
        <a:ext cx="6921232" cy="736552"/>
      </dsp:txXfrm>
    </dsp:sp>
    <dsp:sp modelId="{6702ECCA-F333-4D26-9848-5F4A056025D9}">
      <dsp:nvSpPr>
        <dsp:cNvPr id="0" name=""/>
        <dsp:cNvSpPr/>
      </dsp:nvSpPr>
      <dsp:spPr>
        <a:xfrm>
          <a:off x="0" y="2283211"/>
          <a:ext cx="7000924" cy="1004096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Разработка ПСД на газоснабжение микрорайона малоэтажной застройки «Коммунальный» в с.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Кожевниково</a:t>
          </a: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1 213 000,0 тыс. руб.</a:t>
          </a:r>
          <a:endParaRPr lang="ru-RU" sz="1600" b="1" kern="1200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016" y="2332227"/>
        <a:ext cx="6902892" cy="906064"/>
      </dsp:txXfrm>
    </dsp:sp>
    <dsp:sp modelId="{BF797068-C2EE-43CF-91F0-A95C0D6E8C23}">
      <dsp:nvSpPr>
        <dsp:cNvPr id="0" name=""/>
        <dsp:cNvSpPr/>
      </dsp:nvSpPr>
      <dsp:spPr>
        <a:xfrm>
          <a:off x="0" y="3289266"/>
          <a:ext cx="7000924" cy="778823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3 588,0 тыс. рублей  на   капитальный ремонт участков теплотрассы по ул. Титова 244 и пер. Первомайский 354 м (от Котельной №1 ул. Гагарина,14-6) с.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Кожевниково</a:t>
          </a:r>
          <a:endParaRPr lang="ru-RU" sz="1600" b="1" kern="1200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019" y="3327285"/>
        <a:ext cx="6924886" cy="702785"/>
      </dsp:txXfrm>
    </dsp:sp>
    <dsp:sp modelId="{11B75BA4-2457-4E99-A3E9-6A7011C72E77}">
      <dsp:nvSpPr>
        <dsp:cNvPr id="0" name=""/>
        <dsp:cNvSpPr/>
      </dsp:nvSpPr>
      <dsp:spPr>
        <a:xfrm>
          <a:off x="0" y="4069182"/>
          <a:ext cx="7000924" cy="885223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Возмещение затрат по содержанию «комплекса водоочистки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Гейзер-ТМ 1,5» 553,5 тыс. руб.</a:t>
          </a:r>
        </a:p>
      </dsp:txBody>
      <dsp:txXfrm>
        <a:off x="43213" y="4112395"/>
        <a:ext cx="6914498" cy="798797"/>
      </dsp:txXfrm>
    </dsp:sp>
    <dsp:sp modelId="{07385CC4-CA68-48A3-8F80-5A027813FAF8}">
      <dsp:nvSpPr>
        <dsp:cNvPr id="0" name=""/>
        <dsp:cNvSpPr/>
      </dsp:nvSpPr>
      <dsp:spPr>
        <a:xfrm>
          <a:off x="0" y="4955693"/>
          <a:ext cx="7000924" cy="1185440"/>
        </a:xfrm>
        <a:prstGeom prst="round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Капитальный ремонт котельной </a:t>
          </a:r>
          <a:r>
            <a:rPr lang="ru-RU" sz="1600" b="1" kern="1200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с.Малиновка</a:t>
          </a:r>
          <a:r>
            <a:rPr lang="ru-RU" sz="1600" b="1" kern="1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, ул. Школьная 13, стр.1  1 362,9 тыс. руб.</a:t>
          </a:r>
        </a:p>
      </dsp:txBody>
      <dsp:txXfrm>
        <a:off x="57868" y="5013561"/>
        <a:ext cx="6885188" cy="10697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0519" cy="339994"/>
          </a:xfrm>
          <a:prstGeom prst="rect">
            <a:avLst/>
          </a:prstGeom>
        </p:spPr>
        <p:txBody>
          <a:bodyPr vert="horz" lIns="92985" tIns="46493" rIns="92985" bIns="4649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3756" y="1"/>
            <a:ext cx="4300519" cy="339994"/>
          </a:xfrm>
          <a:prstGeom prst="rect">
            <a:avLst/>
          </a:prstGeom>
        </p:spPr>
        <p:txBody>
          <a:bodyPr vert="horz" lIns="92985" tIns="46493" rIns="92985" bIns="46493" rtlCol="0"/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577"/>
            <a:ext cx="4300519" cy="339994"/>
          </a:xfrm>
          <a:prstGeom prst="rect">
            <a:avLst/>
          </a:prstGeom>
        </p:spPr>
        <p:txBody>
          <a:bodyPr vert="horz" lIns="92985" tIns="46493" rIns="92985" bIns="4649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3756" y="6456577"/>
            <a:ext cx="4300519" cy="339994"/>
          </a:xfrm>
          <a:prstGeom prst="rect">
            <a:avLst/>
          </a:prstGeom>
        </p:spPr>
        <p:txBody>
          <a:bodyPr vert="horz" lIns="92985" tIns="46493" rIns="92985" bIns="46493" rtlCol="0" anchor="b"/>
          <a:lstStyle>
            <a:lvl1pPr algn="r">
              <a:defRPr sz="1200"/>
            </a:lvl1pPr>
          </a:lstStyle>
          <a:p>
            <a:fld id="{A019547C-AA51-40BE-95F5-CED45AF22C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24508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1543" cy="339883"/>
          </a:xfrm>
          <a:prstGeom prst="rect">
            <a:avLst/>
          </a:prstGeom>
        </p:spPr>
        <p:txBody>
          <a:bodyPr vert="horz" lIns="92985" tIns="46493" rIns="92985" bIns="46493" rtlCol="0"/>
          <a:lstStyle>
            <a:lvl1pPr algn="l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799" y="1"/>
            <a:ext cx="4301543" cy="339883"/>
          </a:xfrm>
          <a:prstGeom prst="rect">
            <a:avLst/>
          </a:prstGeom>
        </p:spPr>
        <p:txBody>
          <a:bodyPr vert="horz" lIns="92985" tIns="46493" rIns="92985" bIns="46493" rtlCol="0"/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85" tIns="46493" rIns="92985" bIns="46493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7" y="3228896"/>
            <a:ext cx="7941309" cy="3058953"/>
          </a:xfrm>
          <a:prstGeom prst="rect">
            <a:avLst/>
          </a:prstGeom>
        </p:spPr>
        <p:txBody>
          <a:bodyPr vert="horz" lIns="92985" tIns="46493" rIns="92985" bIns="46493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6456614"/>
            <a:ext cx="4301543" cy="339883"/>
          </a:xfrm>
          <a:prstGeom prst="rect">
            <a:avLst/>
          </a:prstGeom>
        </p:spPr>
        <p:txBody>
          <a:bodyPr vert="horz" lIns="92985" tIns="46493" rIns="92985" bIns="46493" rtlCol="0" anchor="b"/>
          <a:lstStyle>
            <a:lvl1pPr algn="l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799" y="6456614"/>
            <a:ext cx="4301543" cy="339883"/>
          </a:xfrm>
          <a:prstGeom prst="rect">
            <a:avLst/>
          </a:prstGeom>
        </p:spPr>
        <p:txBody>
          <a:bodyPr vert="horz" lIns="92985" tIns="46493" rIns="92985" bIns="46493" rtlCol="0" anchor="b"/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BFA91813-EFD0-49B8-B47D-B5CD4D2941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27371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167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353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DC32B-923E-47DB-8390-3D830AAB6F0A}" type="datetime1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5D3C5C-F796-4DBE-8D92-84813E2658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39769C-5D9D-4DDA-8DE2-F8A467F3F167}" type="datetime1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7BF4A9-1D8B-46AD-9A6C-93809C3D86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CCDE6E-5B1B-467A-BD5B-7FB37BC83A88}" type="datetime1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94FF31-65D5-49DA-93F5-7141ECF895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9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5F6D5-7AB0-4677-A270-E59B336091EF}" type="datetimeFigureOut">
              <a:rPr lang="ru-RU"/>
              <a:pPr>
                <a:defRPr/>
              </a:pPr>
              <a:t>16.07.2021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B4B1F-C901-48DD-970F-BB08AFFB45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61EFF-80BD-4470-A4AA-A59623C13834}" type="datetimeFigureOut">
              <a:rPr lang="ru-RU"/>
              <a:pPr>
                <a:defRPr/>
              </a:pPr>
              <a:t>16.07.2021</a:t>
            </a:fld>
            <a:endParaRPr lang="ru-RU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0F44C-D244-4F18-9AD6-0200C9117D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6" name="Прямая соединительная линия 5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4DFB7-41B0-46BF-8E38-1B5848BF7B0F}" type="datetimeFigureOut">
              <a:rPr lang="ru-RU"/>
              <a:pPr>
                <a:defRPr/>
              </a:pPr>
              <a:t>16.07.2021</a:t>
            </a:fld>
            <a:endParaRPr lang="ru-RU"/>
          </a:p>
        </p:txBody>
      </p:sp>
      <p:sp>
        <p:nvSpPr>
          <p:cNvPr id="10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434F1-1152-47CE-B1DB-87369B2921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DC32B-923E-47DB-8390-3D830AAB6F0A}" type="datetime1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5D3C5C-F796-4DBE-8D92-84813E2658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274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C66647-8F27-4434-9236-DE4E52C1173B}" type="datetime1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C805BE-CAC5-40A2-89E3-B4D25A1BEBC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960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10D96-4329-4E21-B887-921E2BF48A55}" type="datetime1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0B8B61-C323-4924-A4C7-F494C602A77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412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9DFD29-1DA0-480A-BD96-1F1AC334874E}" type="datetime1">
              <a:rPr lang="ru-RU" smtClean="0"/>
              <a:t>16.07.2021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48D37-B62D-40E6-8F96-EF6D409EDB2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706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A15E84-FC81-45E1-B9D6-E28388FB51F8}" type="datetime1">
              <a:rPr lang="ru-RU" smtClean="0"/>
              <a:t>16.07.2021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874C3-7BCA-48D6-A541-712D5609707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801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C66647-8F27-4434-9236-DE4E52C1173B}" type="datetime1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C805BE-CAC5-40A2-89E3-B4D25A1BEBC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2B8368-D479-45DF-AD9E-66CB493B0941}" type="datetime1">
              <a:rPr lang="ru-RU" smtClean="0"/>
              <a:t>16.07.2021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AE3A8B-12E0-455A-A7D9-C8F4FBA09A5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9829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AEC1F4-CDA7-47F6-B110-E7A7C254F7D3}" type="datetime1">
              <a:rPr lang="ru-RU" smtClean="0"/>
              <a:t>16.07.2021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963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F4A8E2-1BEA-4DA5-823B-8E497C5A1A36}" type="datetime1">
              <a:rPr lang="ru-RU" smtClean="0"/>
              <a:t>16.07.2021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C622D-E6D1-4611-8C88-A0D6CAF6C47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03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4A22CE-6090-4A0F-9DF8-ECD028855C7C}" type="datetime1">
              <a:rPr lang="ru-RU" smtClean="0"/>
              <a:t>16.07.2021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A5C68-D9B8-4C87-9685-1C3C83ED5D2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01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39769C-5D9D-4DDA-8DE2-F8A467F3F167}" type="datetime1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7BF4A9-1D8B-46AD-9A6C-93809C3D86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8244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CCDE6E-5B1B-467A-BD5B-7FB37BC83A88}" type="datetime1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94FF31-65D5-49DA-93F5-7141ECF895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054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10D96-4329-4E21-B887-921E2BF48A55}" type="datetime1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0B8B61-C323-4924-A4C7-F494C602A77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9DFD29-1DA0-480A-BD96-1F1AC334874E}" type="datetime1">
              <a:rPr lang="ru-RU" smtClean="0"/>
              <a:t>16.07.2021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48D37-B62D-40E6-8F96-EF6D409EDB2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A15E84-FC81-45E1-B9D6-E28388FB51F8}" type="datetime1">
              <a:rPr lang="ru-RU" smtClean="0"/>
              <a:t>16.07.2021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874C3-7BCA-48D6-A541-712D5609707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2B8368-D479-45DF-AD9E-66CB493B0941}" type="datetime1">
              <a:rPr lang="ru-RU" smtClean="0"/>
              <a:t>16.07.2021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AE3A8B-12E0-455A-A7D9-C8F4FBA09A5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AEC1F4-CDA7-47F6-B110-E7A7C254F7D3}" type="datetime1">
              <a:rPr lang="ru-RU" smtClean="0"/>
              <a:t>16.07.2021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F4A8E2-1BEA-4DA5-823B-8E497C5A1A36}" type="datetime1">
              <a:rPr lang="ru-RU" smtClean="0"/>
              <a:t>16.07.2021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C622D-E6D1-4611-8C88-A0D6CAF6C47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4A22CE-6090-4A0F-9DF8-ECD028855C7C}" type="datetime1">
              <a:rPr lang="ru-RU" smtClean="0"/>
              <a:t>16.07.2021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A5C68-D9B8-4C87-9685-1C3C83ED5D2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D4F787A-B3A5-487A-9781-2DEDAEAE8946}" type="datetime1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F33E262-D73F-4AA8-B0B8-AFDAA99821D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31" r:id="rId1"/>
    <p:sldLayoutId id="2147486232" r:id="rId2"/>
    <p:sldLayoutId id="2147486233" r:id="rId3"/>
    <p:sldLayoutId id="2147486234" r:id="rId4"/>
    <p:sldLayoutId id="2147486235" r:id="rId5"/>
    <p:sldLayoutId id="2147486236" r:id="rId6"/>
    <p:sldLayoutId id="2147486237" r:id="rId7"/>
    <p:sldLayoutId id="2147486238" r:id="rId8"/>
    <p:sldLayoutId id="2147486239" r:id="rId9"/>
    <p:sldLayoutId id="2147486240" r:id="rId10"/>
    <p:sldLayoutId id="214748624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Дата 24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2186689-F595-4E8F-97E6-1D630833972E}" type="datetimeFigureOut">
              <a:rPr lang="ru-RU"/>
              <a:pPr>
                <a:defRPr/>
              </a:pPr>
              <a:t>16.07.2021</a:t>
            </a:fld>
            <a:endParaRPr lang="ru-RU"/>
          </a:p>
        </p:txBody>
      </p:sp>
      <p:sp>
        <p:nvSpPr>
          <p:cNvPr id="15" name="Нижний колонтитул 28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F33E262-D73F-4AA8-B0B8-AFDAA99821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43" r:id="rId1"/>
    <p:sldLayoutId id="2147486244" r:id="rId2"/>
    <p:sldLayoutId id="2147486245" r:id="rId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Arial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Arial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Arial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Arial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Arial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Arial" charset="0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D4F787A-B3A5-487A-9781-2DEDAEAE8946}" type="datetime1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F33E262-D73F-4AA8-B0B8-AFDAA99821D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553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79" r:id="rId1"/>
    <p:sldLayoutId id="2147486380" r:id="rId2"/>
    <p:sldLayoutId id="2147486381" r:id="rId3"/>
    <p:sldLayoutId id="2147486382" r:id="rId4"/>
    <p:sldLayoutId id="2147486383" r:id="rId5"/>
    <p:sldLayoutId id="2147486384" r:id="rId6"/>
    <p:sldLayoutId id="2147486385" r:id="rId7"/>
    <p:sldLayoutId id="2147486386" r:id="rId8"/>
    <p:sldLayoutId id="2147486387" r:id="rId9"/>
    <p:sldLayoutId id="2147486388" r:id="rId10"/>
    <p:sldLayoutId id="214748638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42.jpeg"/><Relationship Id="rId4" Type="http://schemas.openxmlformats.org/officeDocument/2006/relationships/diagramLayout" Target="../diagrams/layout8.xml"/><Relationship Id="rId9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44.png"/><Relationship Id="rId7" Type="http://schemas.openxmlformats.org/officeDocument/2006/relationships/diagramQuickStyle" Target="../diagrams/quickStyle9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1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image" Target="../media/image45.jpeg"/><Relationship Id="rId9" Type="http://schemas.microsoft.com/office/2007/relationships/diagramDrawing" Target="../diagrams/drawing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kogadm.ru/content/budget_grashdan" TargetMode="Externa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7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sp>
        <p:nvSpPr>
          <p:cNvPr id="11" name="Загнутый угол 10"/>
          <p:cNvSpPr/>
          <p:nvPr/>
        </p:nvSpPr>
        <p:spPr>
          <a:xfrm>
            <a:off x="0" y="-14132"/>
            <a:ext cx="9144000" cy="6865302"/>
          </a:xfrm>
          <a:prstGeom prst="foldedCorner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  <a:defRPr/>
            </a:pPr>
            <a:endParaRPr lang="ru-RU" sz="28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ru-RU" sz="2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ru-RU" sz="28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ru-RU" sz="2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ru-RU" sz="28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ru-RU" sz="2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ru-RU" sz="28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ru-RU" sz="2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3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исполнении</a:t>
            </a:r>
          </a:p>
          <a:p>
            <a:pPr lvl="0" algn="ctr"/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 </a:t>
            </a:r>
            <a:r>
              <a:rPr lang="ru-RU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</a:p>
          <a:p>
            <a:pPr lvl="0" algn="ctr"/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2020 год</a:t>
            </a:r>
          </a:p>
          <a:p>
            <a:pPr lvl="0" algn="ctr"/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слушания</a:t>
            </a:r>
          </a:p>
          <a:p>
            <a:pPr lvl="0" algn="ctr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июня 2021 год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alt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формате Бюджет для граждан </a:t>
            </a:r>
          </a:p>
          <a:p>
            <a:pPr lvl="0"/>
            <a:r>
              <a:rPr lang="ru-RU" altLang="ru-RU" sz="1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представляет </a:t>
            </a: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Управления финансов</a:t>
            </a:r>
          </a:p>
          <a:p>
            <a:pPr>
              <a:defRPr/>
            </a:pPr>
            <a:r>
              <a:rPr lang="ru-RU" sz="1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</a:t>
            </a:r>
            <a:r>
              <a:rPr lang="ru-RU" sz="1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</a:p>
          <a:p>
            <a:pPr>
              <a:defRPr/>
            </a:pP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Ольга Леонидовна </a:t>
            </a:r>
            <a:r>
              <a:rPr lang="ru-RU" sz="1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Вильт</a:t>
            </a: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defRPr/>
            </a:pP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ru-RU" i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ru-RU" i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ru-RU" i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ru-RU" sz="28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D:\DD\Desktop\Для бюджета для граждан\презентация\герб\ger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248" y="-7303"/>
            <a:ext cx="1444824" cy="186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409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ИП на ЕСХН: налоговая декларация — Telety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5518"/>
            <a:ext cx="2555776" cy="143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налогов на специальных режимах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1328" y="1988840"/>
            <a:ext cx="6624735" cy="120032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поступлений  ЕСХН  в районный бюджет за три года     268,8  т. р. , или в 3,7 раза (норматив зачисления в бюджет района 50%, в бюджет сельского поселения 50 %) Плательщики: ФХ Дудкин Д.Н; ИП </a:t>
            </a:r>
            <a:r>
              <a:rPr lang="ru-RU" sz="1800" dirty="0" err="1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Игловский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ИП </a:t>
            </a:r>
            <a:r>
              <a:rPr lang="ru-RU" sz="1800" dirty="0" err="1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Барис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85357" y="5301208"/>
            <a:ext cx="6694512" cy="92333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 в </a:t>
            </a:r>
            <a:r>
              <a:rPr lang="ru-RU" sz="1800" dirty="0" err="1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Кожевниковском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выдано 37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патентов. </a:t>
            </a:r>
          </a:p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  было 23 плательщика, имеющих патент.                     Рост поступлений в бюджет  за три года 97,3 т. руб.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7128048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365,8 т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р.</a:t>
            </a:r>
          </a:p>
        </p:txBody>
      </p:sp>
      <p:sp>
        <p:nvSpPr>
          <p:cNvPr id="19" name="Стрелка вправо 18"/>
          <p:cNvSpPr/>
          <p:nvPr/>
        </p:nvSpPr>
        <p:spPr>
          <a:xfrm>
            <a:off x="5039545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105,4 т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р.</a:t>
            </a:r>
          </a:p>
        </p:txBody>
      </p:sp>
      <p:sp>
        <p:nvSpPr>
          <p:cNvPr id="20" name="Стрелка вправо 19"/>
          <p:cNvSpPr/>
          <p:nvPr/>
        </p:nvSpPr>
        <p:spPr>
          <a:xfrm>
            <a:off x="2771800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97,0 т. р.  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Патентная система налогообложен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77914"/>
            <a:ext cx="2425481" cy="16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трелка вправо 15"/>
          <p:cNvSpPr/>
          <p:nvPr/>
        </p:nvSpPr>
        <p:spPr>
          <a:xfrm>
            <a:off x="2658008" y="3878727"/>
            <a:ext cx="2058007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156,5  т. р.  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5039545" y="3878727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253,6 т. р.  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7199785" y="38854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253,7 т. р.  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04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2636912"/>
            <a:ext cx="354899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48" y="0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Структура основных неналоговых доходов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236603"/>
              </p:ext>
            </p:extLst>
          </p:nvPr>
        </p:nvGraphicFramePr>
        <p:xfrm>
          <a:off x="2483768" y="2564904"/>
          <a:ext cx="6480720" cy="3823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0271"/>
                <a:gridCol w="1399246"/>
                <a:gridCol w="1464328"/>
                <a:gridCol w="118687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Поступило в бюджет, тыс.</a:t>
                      </a:r>
                      <a:r>
                        <a:rPr lang="ru-RU" sz="1400" b="1" baseline="0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руб.</a:t>
                      </a:r>
                      <a:endParaRPr lang="ru-RU" sz="14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плана, %</a:t>
                      </a:r>
                      <a:endParaRPr lang="ru-RU" sz="14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от плана на год</a:t>
                      </a:r>
                      <a:endParaRPr lang="ru-RU" sz="14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Аренда земли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4 491,1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105,1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+ 217,7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0344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Аренда имущества</a:t>
                      </a:r>
                      <a:endParaRPr lang="ru-RU" sz="1600" b="1" dirty="0">
                        <a:ln>
                          <a:solidFill>
                            <a:srgbClr val="007033"/>
                          </a:solidFill>
                        </a:ln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388,2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-17,1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9 690,3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-178,8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компенсации</a:t>
                      </a:r>
                      <a:r>
                        <a:rPr lang="ru-RU" sz="1600" b="1" baseline="0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затрат государства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1 435,7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108,2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+ 109,3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Продажа земли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1 315,7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100,6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+7,7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Продажа имущества 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894,5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+0,0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645,8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+28,3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074710136"/>
              </p:ext>
            </p:extLst>
          </p:nvPr>
        </p:nvGraphicFramePr>
        <p:xfrm>
          <a:off x="111966" y="476672"/>
          <a:ext cx="8924530" cy="2151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95536" y="2842169"/>
            <a:ext cx="19268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плана  за  2020 год составило  100,8 % Снижение поступлений на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2 814  тыс. руб. относительно 2019 года за счет  доходов от платных услуг и штрафов</a:t>
            </a:r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36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Деньги, российские рубли, на ноутбуке за рабочим столом | Премиум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5692"/>
            <a:ext cx="2466754" cy="164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неналоговых доходов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3033869" y="1099422"/>
            <a:ext cx="1898171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2 852,6 т. руб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4932040" y="1099557"/>
            <a:ext cx="1976061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3 997,3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ятиугольник 7"/>
          <p:cNvSpPr/>
          <p:nvPr/>
        </p:nvSpPr>
        <p:spPr>
          <a:xfrm>
            <a:off x="6909588" y="1099557"/>
            <a:ext cx="1982891" cy="661392"/>
          </a:xfrm>
          <a:prstGeom prst="homePlat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4 491,1 т.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3137722" y="2558185"/>
            <a:ext cx="1872208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857,3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руб.</a:t>
            </a:r>
          </a:p>
        </p:txBody>
      </p:sp>
      <p:sp>
        <p:nvSpPr>
          <p:cNvPr id="10" name="Пятиугольник 9"/>
          <p:cNvSpPr/>
          <p:nvPr/>
        </p:nvSpPr>
        <p:spPr>
          <a:xfrm>
            <a:off x="5054758" y="2521429"/>
            <a:ext cx="1872208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425,3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руб.</a:t>
            </a:r>
          </a:p>
        </p:txBody>
      </p:sp>
      <p:sp>
        <p:nvSpPr>
          <p:cNvPr id="11" name="Пятиугольник 10"/>
          <p:cNvSpPr/>
          <p:nvPr/>
        </p:nvSpPr>
        <p:spPr>
          <a:xfrm>
            <a:off x="6926965" y="2521429"/>
            <a:ext cx="1965513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388,2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66795" y="1968936"/>
            <a:ext cx="4896544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Аренда муниципального имущества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23928" y="583478"/>
            <a:ext cx="3782279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Арендная плата за земли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27782" y="3412070"/>
            <a:ext cx="4896544" cy="4001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Продажа муниципального имущества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ятиугольник 17"/>
          <p:cNvSpPr/>
          <p:nvPr/>
        </p:nvSpPr>
        <p:spPr>
          <a:xfrm>
            <a:off x="3182550" y="3922716"/>
            <a:ext cx="1872208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7 489,9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руб.</a:t>
            </a:r>
          </a:p>
          <a:p>
            <a:pPr algn="ctr"/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5117909" y="3914515"/>
            <a:ext cx="1872208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100,7 т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7020272" y="3948830"/>
            <a:ext cx="1872208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894,5  т.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45496" y="4946928"/>
            <a:ext cx="4896544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Продажа земельных участков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>
            <a:off x="3245701" y="5666691"/>
            <a:ext cx="1872208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1 430,0 т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23" name="Пятиугольник 22"/>
          <p:cNvSpPr/>
          <p:nvPr/>
        </p:nvSpPr>
        <p:spPr>
          <a:xfrm>
            <a:off x="5117909" y="5680755"/>
            <a:ext cx="1872208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488,6 т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24" name="Пятиугольник 23"/>
          <p:cNvSpPr/>
          <p:nvPr/>
        </p:nvSpPr>
        <p:spPr>
          <a:xfrm>
            <a:off x="7066316" y="5666691"/>
            <a:ext cx="1872208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1 315,7 т.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Доходы бюджета города / Официальный портал Администрации города  Ханты-Мансийск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4" r="54582"/>
          <a:stretch/>
        </p:blipFill>
        <p:spPr bwMode="auto">
          <a:xfrm>
            <a:off x="13522" y="3281253"/>
            <a:ext cx="2453232" cy="278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82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неналоговых доходов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3033869" y="1311853"/>
            <a:ext cx="1898171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295,5 т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4958547" y="1311254"/>
            <a:ext cx="1976061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295,6 т.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ятиугольник 7"/>
          <p:cNvSpPr/>
          <p:nvPr/>
        </p:nvSpPr>
        <p:spPr>
          <a:xfrm>
            <a:off x="6969834" y="1311254"/>
            <a:ext cx="1982891" cy="661392"/>
          </a:xfrm>
          <a:prstGeom prst="homePlat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167,2 т.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3045633" y="2733611"/>
            <a:ext cx="1976061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11 170,3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руб.</a:t>
            </a:r>
          </a:p>
        </p:txBody>
      </p:sp>
      <p:sp>
        <p:nvSpPr>
          <p:cNvPr id="10" name="Пятиугольник 9"/>
          <p:cNvSpPr/>
          <p:nvPr/>
        </p:nvSpPr>
        <p:spPr>
          <a:xfrm>
            <a:off x="5009930" y="2733611"/>
            <a:ext cx="2056385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12 576,8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руб.</a:t>
            </a:r>
          </a:p>
        </p:txBody>
      </p:sp>
      <p:sp>
        <p:nvSpPr>
          <p:cNvPr id="11" name="Пятиугольник 10"/>
          <p:cNvSpPr/>
          <p:nvPr/>
        </p:nvSpPr>
        <p:spPr>
          <a:xfrm>
            <a:off x="7066316" y="2712537"/>
            <a:ext cx="1965513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9 690,3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33869" y="2168991"/>
            <a:ext cx="5786603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платных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33869" y="485843"/>
            <a:ext cx="5972033" cy="70788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негативное воздействие на окружающую среду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5633" y="3515681"/>
            <a:ext cx="5786603" cy="4001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компенсации затрат государству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ятиугольник 17"/>
          <p:cNvSpPr/>
          <p:nvPr/>
        </p:nvSpPr>
        <p:spPr>
          <a:xfrm>
            <a:off x="3033869" y="4149080"/>
            <a:ext cx="2020889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894,5 т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5117909" y="4149080"/>
            <a:ext cx="1872208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2 434,8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7001986" y="4149080"/>
            <a:ext cx="2003916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1 435,7  т.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33869" y="4946928"/>
            <a:ext cx="5786603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Штрафы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>
            <a:off x="3136845" y="5666691"/>
            <a:ext cx="1976061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1 430,0 т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23" name="Пятиугольник 22"/>
          <p:cNvSpPr/>
          <p:nvPr/>
        </p:nvSpPr>
        <p:spPr>
          <a:xfrm>
            <a:off x="5117909" y="5680755"/>
            <a:ext cx="1872208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488,6 т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24" name="Пятиугольник 23"/>
          <p:cNvSpPr/>
          <p:nvPr/>
        </p:nvSpPr>
        <p:spPr>
          <a:xfrm>
            <a:off x="7066316" y="5666691"/>
            <a:ext cx="1872208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1 315,7 т.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Новые штрафы для бухгалтеров госсектор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43" y="5146983"/>
            <a:ext cx="2059848" cy="139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Изменен порядок представления в Росприроднадзор декларации о плате за  негативное воздействие на окружающую среду - Новости - Прокуратура -  Государственные организации информируют - Куканское сельское посел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400111"/>
            <a:ext cx="1512169" cy="151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Платные услуги населению Приморского края за январь-февраль 2017 год. -  puha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72646"/>
            <a:ext cx="1763688" cy="152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Государство должно компенсировать затраты на оплату ЖКУ за время  самоизоляции. | Пенсы на море | Яндекс Дзен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0" y="3605921"/>
            <a:ext cx="1895577" cy="119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75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12938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Расходы районного бюджета  на реализацию программ за 2020 год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2072" y="691432"/>
            <a:ext cx="3672408" cy="5232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endParaRPr lang="ru-RU" sz="2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8063" y="2187352"/>
            <a:ext cx="3606891" cy="286232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ВЕДОМСТВЕННЫХ ЦЕЛЕВЫЕ ПРОГРАММ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5 001т. р.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 5 001т. р.</a:t>
            </a:r>
          </a:p>
          <a:p>
            <a:pPr algn="ctr"/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 100%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2860" y="2132856"/>
            <a:ext cx="3863215" cy="286232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</a:p>
          <a:p>
            <a:pPr algn="ctr"/>
            <a:endParaRPr lang="ru-RU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51 845,9 т. р.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  47 648т. р.</a:t>
            </a:r>
          </a:p>
          <a:p>
            <a:pPr algn="ctr"/>
            <a:endParaRPr lang="ru-RU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 исполнения 92 %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Выгнутая вправо стрелка 7"/>
          <p:cNvSpPr/>
          <p:nvPr/>
        </p:nvSpPr>
        <p:spPr>
          <a:xfrm rot="19734794">
            <a:off x="6588749" y="986180"/>
            <a:ext cx="471998" cy="1235499"/>
          </a:xfrm>
          <a:prstGeom prst="curved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39AC"/>
              </a:solidFill>
            </a:endParaRPr>
          </a:p>
        </p:txBody>
      </p:sp>
      <p:sp>
        <p:nvSpPr>
          <p:cNvPr id="9" name="Выгнутая влево стрелка 8"/>
          <p:cNvSpPr/>
          <p:nvPr/>
        </p:nvSpPr>
        <p:spPr>
          <a:xfrm rot="1271063">
            <a:off x="2016844" y="1088584"/>
            <a:ext cx="417156" cy="1169786"/>
          </a:xfrm>
          <a:prstGeom prst="curved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39A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9316" y="5301208"/>
            <a:ext cx="8009148" cy="101566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2020 год в бюджете </a:t>
            </a:r>
            <a:r>
              <a:rPr lang="ru-RU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были утверждены 28 программ на   56 847 т. руб., исполнение по программам  составило 52 6493,2 т .руб. , или 92,6 %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 (в руб.) 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685371"/>
              </p:ext>
            </p:extLst>
          </p:nvPr>
        </p:nvGraphicFramePr>
        <p:xfrm>
          <a:off x="135552" y="692696"/>
          <a:ext cx="8933957" cy="5912843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88350"/>
                <a:gridCol w="4528380"/>
                <a:gridCol w="1482382"/>
                <a:gridCol w="1411793"/>
                <a:gridCol w="1023052"/>
              </a:tblGrid>
              <a:tr h="696665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7929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"Развитие малого и среднего предпринимательства на территории </a:t>
                      </a:r>
                      <a:r>
                        <a:rPr lang="ru-RU" sz="1600" b="1" dirty="0" err="1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Кожевниковского</a:t>
                      </a: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годы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706 101,00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706 101,00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15858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«Развитие сельскохозяйственного производства и расширение рынка сельскохозяйственной продукции, сырья и продовольствия в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Кожевниковском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районе Томской области на 2017-2020 годы и на период до 2025 года»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424 934,00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424 934,00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10572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"Информирование населения о деятельности органов местного самоуправления муниципального образования "Кожевниковский район" на 2019-2023 годы"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2 600 000,00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2 600 000,00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7929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"Устойчивое развитие сельских территорий Кожевниковского района на 2014-2017 годы и на период до 2020 года"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21 419 783,44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17 933 257,08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83,72%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6870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"Развитие образования в Кожевниковском районе на 2016-2020 годы"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7 465 344,75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7 456 304,54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99,88%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478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 (в руб.) 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0681"/>
              </p:ext>
            </p:extLst>
          </p:nvPr>
        </p:nvGraphicFramePr>
        <p:xfrm>
          <a:off x="251520" y="467146"/>
          <a:ext cx="8712968" cy="6051834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76270"/>
                <a:gridCol w="4416367"/>
                <a:gridCol w="1445714"/>
                <a:gridCol w="1376871"/>
                <a:gridCol w="997746"/>
              </a:tblGrid>
              <a:tr h="72522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8254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МП «Патриотическое воспитание граждан на территории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Кожевниковского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района на 2016-2020 годы»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275 138,00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275 138,00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9339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МП "Развитие культуры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Кожевниковского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района на 2015-2020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1 766 637,19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1 707 272,84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96,64%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10295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МП "Развитие физической культуры и спорта на территории муниципального образования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Кожевниковский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район на 2015-2020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906 426,30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877 523,80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96,81%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733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МП "Повышение общественной безопасности в Кожевниковском районе на 2019-2023 годы"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1 805 081,10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1 805 081,10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8254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 Непрерывное экологическое образование и просвещение населения Кожевниковского района на 2016-2020 г.г."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10 000,00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10 000,00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100,00%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8254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"Повышение эффективности бюджетных расходов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Кожевниковского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района на 2017-2020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93 822,00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93 822,00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100,00%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873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 (в руб.) 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747767"/>
              </p:ext>
            </p:extLst>
          </p:nvPr>
        </p:nvGraphicFramePr>
        <p:xfrm>
          <a:off x="179512" y="692695"/>
          <a:ext cx="8784976" cy="5698723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80206"/>
                <a:gridCol w="4452866"/>
                <a:gridCol w="1457662"/>
                <a:gridCol w="1388250"/>
                <a:gridCol w="1005992"/>
              </a:tblGrid>
              <a:tr h="729822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830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ВЦП "Информационное и техническое обслуживание процесса реформирования муниципальных финансов"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212 000,00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212 000,00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100,00%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19381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ВЦП "Приватизация, владение, пользование и распоряжение имуществом, находящимся в собственности муниципального образования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Кожевниковский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район, в том числе, земельными ресурсами, распоряжение земельными участками, государственная собственность на которые не разграничена"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341 798,79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341 798,79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100,00%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10337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ВЦП "Автоматизированный учет муниципального имущества"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268 150,00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268 150,00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100,00%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11075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ВЦП "Организация различных форм воспитания, содействующих формированию здорового образа жизни и законопослушного поведения"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202 994,00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202 994,00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100,00%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482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 (в руб.) 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970750"/>
              </p:ext>
            </p:extLst>
          </p:nvPr>
        </p:nvGraphicFramePr>
        <p:xfrm>
          <a:off x="282050" y="548680"/>
          <a:ext cx="8640961" cy="610002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72334"/>
                <a:gridCol w="4379868"/>
                <a:gridCol w="1433766"/>
                <a:gridCol w="1365492"/>
                <a:gridCol w="989501"/>
              </a:tblGrid>
              <a:tr h="713355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1082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ВЦП "Формирование позитивного социального имиджа образовательных учреждений, повышение престижа работников системы образования"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149 879,00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149 879,00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100,00%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8854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ВЦП "Формирование здорового образа жизни обучающихся и достижение спортивных результатов"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18 312,20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18 312,20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100,00%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9760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"Развитие транспортной системы в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Кожевниковском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районе на 2016-2021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8 471 298,00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8 066 990,86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95,23%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6952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«Поддержка специалистов на территории Кожевниковского района»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323 224,20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318 224,20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98,45%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16238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ВЦП "Поддержание минимально гарантированного уровня бюджетной обеспеченности сельских поселений при распределении дотации на выравнивание бюджетной обеспеченности между поселениями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Кожевниковского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района"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3 807 914,00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3 807 914,00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100,00%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879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 (в руб.) 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6747015"/>
              </p:ext>
            </p:extLst>
          </p:nvPr>
        </p:nvGraphicFramePr>
        <p:xfrm>
          <a:off x="135553" y="764704"/>
          <a:ext cx="8933956" cy="5217182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88350"/>
                <a:gridCol w="4528380"/>
                <a:gridCol w="1482383"/>
                <a:gridCol w="1411792"/>
                <a:gridCol w="1023051"/>
              </a:tblGrid>
              <a:tr h="46826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754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"Улучшение условий охраны труда в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Кожевниковском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районе на 2017-2020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55 500,00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55 500,00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100,00%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9861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"Развитие муниципальной службы в Администрации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Кожевниковского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района на 2018-2020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229 323,00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64 846,00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28,28%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1087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"Профилактика террористической и экстремистской деятельности в муниципальном образовании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Кожевниковский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район на 2018-2022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754 674,20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754 674,20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100,00%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7742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"Обеспечение жильём молодых семей в Кожевниковском районе на 2016-2018 годы"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937 375,48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937 375,48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100,00%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7289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"Модернизация коммунальной инфраструктуры Кожевниковского района в 2014- 2020 годах"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2 766 981,60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2 766 631,61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99,99%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87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686872" y="6237312"/>
            <a:ext cx="2133600" cy="365125"/>
          </a:xfrm>
        </p:spPr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-47818"/>
            <a:ext cx="9144000" cy="4001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Основные характеристики бюджета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4055" y="1124744"/>
            <a:ext cx="2503105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1 141 151,6                тыс.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4056" y="3068960"/>
            <a:ext cx="2503105" cy="914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126 676,9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06517" y="3074098"/>
            <a:ext cx="2471736" cy="914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1 116 416,4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67737" y="3074098"/>
            <a:ext cx="2160240" cy="914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+ 10 260,5 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64025" y="1196752"/>
            <a:ext cx="2415852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1 141 996,1       тыс.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784032" y="1196752"/>
            <a:ext cx="2252464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844,5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4056" y="620890"/>
            <a:ext cx="8932440" cy="2880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5537" y="2436033"/>
            <a:ext cx="8932440" cy="2880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Минус 14"/>
          <p:cNvSpPr/>
          <p:nvPr/>
        </p:nvSpPr>
        <p:spPr>
          <a:xfrm>
            <a:off x="2727542" y="1316699"/>
            <a:ext cx="620216" cy="722445"/>
          </a:xfrm>
          <a:prstGeom prst="mathMinu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Минус 16"/>
          <p:cNvSpPr/>
          <p:nvPr/>
        </p:nvSpPr>
        <p:spPr>
          <a:xfrm>
            <a:off x="2749856" y="3170075"/>
            <a:ext cx="575588" cy="722445"/>
          </a:xfrm>
          <a:prstGeom prst="mathMinus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 17"/>
          <p:cNvSpPr/>
          <p:nvPr/>
        </p:nvSpPr>
        <p:spPr>
          <a:xfrm>
            <a:off x="6068314" y="1400639"/>
            <a:ext cx="648072" cy="506626"/>
          </a:xfrm>
          <a:prstGeom prst="mathEqua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Равно 18"/>
          <p:cNvSpPr/>
          <p:nvPr/>
        </p:nvSpPr>
        <p:spPr>
          <a:xfrm>
            <a:off x="6068314" y="3272847"/>
            <a:ext cx="648072" cy="506626"/>
          </a:xfrm>
          <a:prstGeom prst="mathEqual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056" y="5517232"/>
            <a:ext cx="8932440" cy="10156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внутренний долг на 01.01.2021 г. отсутствует</a:t>
            </a:r>
          </a:p>
          <a:p>
            <a:pPr algn="ctr"/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4056" y="4365104"/>
            <a:ext cx="8932440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итогам 2020 года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бюджете  </a:t>
            </a:r>
            <a:r>
              <a:rPr lang="ru-RU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 налоговым и неналоговым доходам недополучено  к плану                                7 248,9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4199054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 (в руб.) 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312826"/>
              </p:ext>
            </p:extLst>
          </p:nvPr>
        </p:nvGraphicFramePr>
        <p:xfrm>
          <a:off x="0" y="908720"/>
          <a:ext cx="9113469" cy="365350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98163"/>
                <a:gridCol w="4619370"/>
                <a:gridCol w="1512168"/>
                <a:gridCol w="1440160"/>
                <a:gridCol w="1043608"/>
              </a:tblGrid>
              <a:tr h="46826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754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"Развитие внутреннего и въездного туризма на территории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Кожевниковского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района Томской области на 2016-2020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40 000,00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0,00%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9861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"Доступная среда для инвалидов на период 2017 -2020 годы»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249 863,00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249 863,00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100,00%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1087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"Развитие информационного общества в муниципальном образовании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Кожевниковский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район 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 2018-2020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544 459,50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544 459,50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100,00%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401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4734" y="0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Отраслевая структура распределения бюджета района  за 2020 год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089" y="5733256"/>
            <a:ext cx="8784976" cy="70788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 расходы бюджета на 1 жителя </a:t>
            </a:r>
            <a:r>
              <a:rPr lang="ru-RU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составили  47 111 рублей.  Всего жителей 20 270 человек.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3439" y="620688"/>
            <a:ext cx="8784975" cy="70788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расходов: План 1 141 996,1 т. р. </a:t>
            </a:r>
          </a:p>
          <a:p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Исполнено  1 116 416,4 т. р. , или  97,8 %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7140560"/>
              </p:ext>
            </p:extLst>
          </p:nvPr>
        </p:nvGraphicFramePr>
        <p:xfrm>
          <a:off x="257090" y="1484784"/>
          <a:ext cx="8784975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6491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852" y="1196752"/>
            <a:ext cx="3548998" cy="332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9552" y="1691210"/>
            <a:ext cx="18722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</a:t>
            </a:r>
          </a:p>
          <a:p>
            <a:pPr algn="ctr"/>
            <a:r>
              <a:rPr lang="ru-RU" sz="1600" i="1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Общегосудар-ственных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расходов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49 611,8 тыс. руб.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49 156,7 тыс. руб.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99,08 %</a:t>
            </a:r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741" y="24901"/>
            <a:ext cx="9144000" cy="46166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Общегосударственные расходы за 2020 год</a:t>
            </a:r>
            <a:endParaRPr lang="ru-RU" sz="2400" dirty="0">
              <a:solidFill>
                <a:srgbClr val="0039A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63887" y="745832"/>
            <a:ext cx="5256584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Главы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83495" y="1628800"/>
            <a:ext cx="5229877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администрации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96139" y="4725144"/>
            <a:ext cx="5229877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Контрольной комиссии </a:t>
            </a:r>
          </a:p>
          <a:p>
            <a:pPr algn="ctr" font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Думы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89040" y="2645318"/>
            <a:ext cx="5253405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финансов администрации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6397" y="3645029"/>
            <a:ext cx="5244074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Думы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98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Обложка Военный билет в Сергиевом Посаде. Цена товара 490 руб., в наличии -  BLIZK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213" y="305755"/>
            <a:ext cx="3206028" cy="214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1361" y="448375"/>
            <a:ext cx="3548998" cy="228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Национальная оборона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89546" y="2347858"/>
            <a:ext cx="6330723" cy="156966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«Мобилизационная и вневойсковая подготовка» </a:t>
            </a:r>
          </a:p>
          <a:p>
            <a:pPr algn="ctr"/>
            <a:r>
              <a:rPr lang="ru-RU" sz="1600" dirty="0" smtClean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Расходы  в сумме 1 382,2 т. руб. направлены на предоставление субвенций бюджетам сельских поселений на осуществление первичного воинского учета на территориях, где отсутствуют военные комиссариаты . Исполнение 100 % </a:t>
            </a:r>
          </a:p>
          <a:p>
            <a:pPr algn="ctr"/>
            <a:endParaRPr lang="ru-RU" sz="1600" dirty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060" y="4925485"/>
            <a:ext cx="5045524" cy="181588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1600" dirty="0" smtClean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«Мобилизационная подготовка экономики» </a:t>
            </a:r>
          </a:p>
          <a:p>
            <a:pPr algn="ctr"/>
            <a:r>
              <a:rPr lang="ru-RU" sz="1600" dirty="0" smtClean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Расходы составили 113,1 </a:t>
            </a:r>
            <a:r>
              <a:rPr lang="ru-RU" sz="1600" dirty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т. руб., исполнение 100 %</a:t>
            </a:r>
          </a:p>
          <a:p>
            <a:pPr algn="ctr"/>
            <a:endParaRPr lang="ru-RU" sz="1600" dirty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8" descr="ÐÐ°ÑÑÐ¸Ð½ÐºÐ¸ Ð¿Ð¾ Ð·Ð°Ð¿ÑÐ¾ÑÑ Ð¼Ð¾Ð±Ð¸Ð»Ð¸Ð·Ð°ÑÐ¸Ð¾Ð½Ð½Ð°Ñ Ð¿Ð¾Ð´Ð³Ð¾ÑÐ¾Ð²ÐºÐ° ÑÐºÐ¾Ð½Ð¾Ð¼Ð¸Ðº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D:\DD\Desktop\Бюджет для граждан отчет 2016\Для бюджета для граждан\моб подготовка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5076055" y="3917518"/>
            <a:ext cx="4069499" cy="282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5066" y="1052736"/>
            <a:ext cx="18961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Плановые ассигнования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495,3 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руб. исполнение 100 %</a:t>
            </a:r>
          </a:p>
        </p:txBody>
      </p:sp>
      <p:pic>
        <p:nvPicPr>
          <p:cNvPr id="5" name="Picture 4" descr="О мобилизационной подготовке и мобилизации в Российской Федерации.  Федеральный закон от 26.02.1997 № 31-ФЗ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986" t="-188081" r="-143769" b="23943"/>
          <a:stretch/>
        </p:blipFill>
        <p:spPr bwMode="auto">
          <a:xfrm>
            <a:off x="-663756" y="-2609213"/>
            <a:ext cx="5309339" cy="750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На ремонт дорог Ленобласти выделили рекордные 1,6 миллиарда рублей |  Телеканал &quot;Санкт-Петербург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14469"/>
            <a:ext cx="2915815" cy="164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195" y="615249"/>
            <a:ext cx="3634012" cy="266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Национальная экономика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21289" y="747839"/>
            <a:ext cx="4004970" cy="120032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8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хозяйство и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рыболовство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81 097,3 тыс. руб. (99,99%)</a:t>
            </a:r>
          </a:p>
          <a:p>
            <a:pPr 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22168" y="2638310"/>
            <a:ext cx="4004970" cy="120032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хозяйство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(дорожные фонды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35 338,5 тыс. руб. 98,8 %</a:t>
            </a:r>
          </a:p>
          <a:p>
            <a:pPr 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90756" y="4986630"/>
            <a:ext cx="4004971" cy="92333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вопросы в области национальной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2 408 ,9 тыс. руб. (93,2%)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В Якутске продолжается реализация нацпроекта БКАД-дорожные работы ведутся  на 28 объектах - YakutiaM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407" y="2490913"/>
            <a:ext cx="2244084" cy="149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В Кожевниковском районе продолжаются весенние полевые работы » tvtomsk.ru -  Новости Томска и област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59" y="572637"/>
            <a:ext cx="2448272" cy="137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В Кожевниковском бизнес-инкубаторе не только помогают предпринимателям, но и организуют мероприятия для учащихся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59" y="4797152"/>
            <a:ext cx="2448272" cy="183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9694" y="917116"/>
            <a:ext cx="211407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 расходы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национальную экономику: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119 464,0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руб.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118 844,7 т. руб.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99,5 %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700865"/>
            <a:ext cx="3456384" cy="222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Расходы на поддержку сельского хозяйства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669946911"/>
              </p:ext>
            </p:extLst>
          </p:nvPr>
        </p:nvGraphicFramePr>
        <p:xfrm>
          <a:off x="827584" y="408749"/>
          <a:ext cx="8028384" cy="6332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67902" y="700865"/>
            <a:ext cx="16954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81 097,3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99,99 %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81 108,2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 руб.</a:t>
            </a:r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В населенных пунктах ремонтируют дороги — БРЮПРЕС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9" y="4676463"/>
            <a:ext cx="3592744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172" y="440218"/>
            <a:ext cx="3634012" cy="268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13469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Дорожное хозяйство (дорожные фонды)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5816" y="729232"/>
            <a:ext cx="3816424" cy="1315903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дорожную деятельность в отношении дорог местного значения (содержание дорог) 5 325,3  тыс. руб.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2746" y="569585"/>
            <a:ext cx="15841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всего 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35 338 ,5 </a:t>
            </a:r>
            <a:r>
              <a:rPr lang="ru-RU" sz="1600" i="1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т.руб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97,6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бюджеты сельских поселений передано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31 506,3  тыс. руб.</a:t>
            </a:r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04186" y="2214492"/>
            <a:ext cx="3816424" cy="1315903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капитальный ремонт и ремонт дорог общего пользования дорог  29 276,7 тыс. руб. :  27 271,5 субсидия (ОБ); </a:t>
            </a:r>
            <a:r>
              <a:rPr lang="ru-RU" sz="16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1 437 т. руб. (МБ)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36522" y="4847094"/>
            <a:ext cx="5207226" cy="1315903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2020 год в </a:t>
            </a:r>
            <a:r>
              <a:rPr lang="ru-RU" sz="16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Кожевниковском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отремонтировано 9,8 км дорог общего пользования местного значения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Дорога грейдер – Значение слова Грейдер в 10 словарях (Даль, Ожегов,  Ефремова и др.) - ТУРБОТЕХМАСТЕР - онлан-гипермарке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495" y="440217"/>
            <a:ext cx="2411760" cy="160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Капитальный ремонт дорог начался в Кожевниковском районе » tvtomsk.ru -  Новости Томска и област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0" y="2223992"/>
            <a:ext cx="2450865" cy="137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0781" y="3798653"/>
            <a:ext cx="8712967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t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Нацпроект "Безопасные и качественные автодороги" в Томской области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010" y="770566"/>
            <a:ext cx="3389218" cy="178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Жилищно-коммунальное хозяйство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552250383"/>
              </p:ext>
            </p:extLst>
          </p:nvPr>
        </p:nvGraphicFramePr>
        <p:xfrm>
          <a:off x="3275856" y="436498"/>
          <a:ext cx="5760640" cy="6449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AutoShape 4" descr="ÐÐ°ÑÑÐ¸Ð½ÐºÐ¸ Ð¿Ð¾ Ð·Ð°Ð¿ÑÐ¾ÑÑ Ð¶Ð¸Ð»Ð¸ÑÐ½Ð¾Ðµ ÑÐ¾Ð·ÑÐ¹ÑÑÐ²Ð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ÐÐ°ÑÑÐ¸Ð½ÐºÐ¸ Ð¿Ð¾ Ð·Ð°Ð¿ÑÐ¾ÑÑ Ð¶Ð¸Ð»Ð¸ÑÐ½Ð¾Ðµ ÑÐ¾Ð·ÑÐ¹ÑÑÐ²Ð¾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35543" y="943743"/>
            <a:ext cx="17681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всего 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109 257,9  т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97,7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pic>
        <p:nvPicPr>
          <p:cNvPr id="11" name="Picture 21" descr="2016-07-18_17-50-4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442" y="1913461"/>
            <a:ext cx="2157216" cy="125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Благоустройство территории участка в СПБ - Град Ландшафт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79" y="3861048"/>
            <a:ext cx="2160002" cy="183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Новости ⁄ Кожевниковский район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1" y="3168513"/>
            <a:ext cx="2657416" cy="176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Проектно-сметная документация – это что такое? Порядок разработки,  выполнение и согласование archexpert.kz » Энциклопедия стрелкового оружия и  вооружен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6107"/>
            <a:ext cx="2090534" cy="123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7958" y="361953"/>
            <a:ext cx="2861375" cy="268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ÐÐ°ÑÑÐ¸Ð½ÐºÐ¸ Ð¿Ð¾ Ð·Ð°Ð¿ÑÐ¾ÑÑ ÑÐ¾Ð¼ÑÐºÐ°Ñ Ð¾Ð±Ð»Ð°ÑÑÑ Ð¿Ð¸ÑÑÐµÐ²Ð°Ñ Ð²Ð¾Ð´Ð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" y="4581128"/>
            <a:ext cx="2014928" cy="114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Коммунальное хозяйство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2793628"/>
              </p:ext>
            </p:extLst>
          </p:nvPr>
        </p:nvGraphicFramePr>
        <p:xfrm>
          <a:off x="1928794" y="500042"/>
          <a:ext cx="7000924" cy="6143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2051" y="836712"/>
            <a:ext cx="15613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всего 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95 222,5 тыс. руб.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97,5 % к плану  97 709,3 тыс. руб.</a:t>
            </a:r>
          </a:p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546825"/>
            <a:ext cx="2664296" cy="249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Коммунальное хозяйство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96103049"/>
              </p:ext>
            </p:extLst>
          </p:nvPr>
        </p:nvGraphicFramePr>
        <p:xfrm>
          <a:off x="1928794" y="500042"/>
          <a:ext cx="7000924" cy="6143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54916" y="836712"/>
            <a:ext cx="15613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всего 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95 222,5 тыс. руб.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97,5 % к плану  97 709,3 тыс. руб.</a:t>
            </a:r>
          </a:p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В Жирятино женщину незаконно заставили оплатить ремонт водопровода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0704"/>
            <a:ext cx="1908854" cy="116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Ремонт, замена, восстановление водопровода и канализации | Инженерные  системы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3" y="5157192"/>
            <a:ext cx="1872208" cy="124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76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437"/>
            <a:ext cx="9144000" cy="40011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B8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районного бюджета</a:t>
            </a:r>
            <a:endParaRPr lang="ru-RU" dirty="0">
              <a:solidFill>
                <a:srgbClr val="002B82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969444202"/>
              </p:ext>
            </p:extLst>
          </p:nvPr>
        </p:nvGraphicFramePr>
        <p:xfrm>
          <a:off x="2819571" y="620688"/>
          <a:ext cx="6096000" cy="2372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5575" y="3933056"/>
            <a:ext cx="8697586" cy="16312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по доходам составило 98,7 %, </a:t>
            </a:r>
          </a:p>
          <a:p>
            <a:pPr algn="ctr"/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исполнены на 94,8 %</a:t>
            </a:r>
          </a:p>
          <a:p>
            <a:pPr algn="ctr"/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99,3 %</a:t>
            </a:r>
          </a:p>
          <a:p>
            <a:pPr algn="ctr"/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по доходам всего не удалось выполнить на 14 474,7 тыс. рублей</a:t>
            </a:r>
          </a:p>
          <a:p>
            <a:pPr algn="ctr"/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доходов к уровню 2019 года в одинаковых условиях 119,4 % </a:t>
            </a:r>
            <a:endParaRPr lang="ru-RU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4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172" y="410241"/>
            <a:ext cx="3634012" cy="307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64905" y="908720"/>
            <a:ext cx="207484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 году в расчете </a:t>
            </a:r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</a:p>
          <a:p>
            <a:pPr algn="ctr"/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жителя </a:t>
            </a:r>
            <a:r>
              <a:rPr lang="ru-RU" sz="1800" i="1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</a:t>
            </a:r>
            <a:r>
              <a:rPr lang="ru-RU" sz="18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приходилось</a:t>
            </a:r>
          </a:p>
          <a:p>
            <a:pPr algn="ctr"/>
            <a:r>
              <a:rPr lang="ru-RU" sz="18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55 583  </a:t>
            </a:r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рубля</a:t>
            </a:r>
          </a:p>
          <a:p>
            <a:pPr algn="ctr"/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</a:t>
            </a:r>
            <a:r>
              <a:rPr lang="ru-RU" sz="18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endParaRPr lang="ru-RU" sz="18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74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7958" y="361953"/>
            <a:ext cx="2861375" cy="268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Благоустройство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711728752"/>
              </p:ext>
            </p:extLst>
          </p:nvPr>
        </p:nvGraphicFramePr>
        <p:xfrm>
          <a:off x="683568" y="500042"/>
          <a:ext cx="8352928" cy="6357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5358" y="909146"/>
            <a:ext cx="16844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всего 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14 035,4 т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99,99 %</a:t>
            </a:r>
          </a:p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30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173" y="620688"/>
            <a:ext cx="3634012" cy="240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31" y="8639"/>
            <a:ext cx="9144000" cy="36933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Образование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55776" y="2852936"/>
            <a:ext cx="4625482" cy="85595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40 516 тыс. руб., 83,1 %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39952" y="794909"/>
            <a:ext cx="4608512" cy="6460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образование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290 990,3 тыс. руб., 98,5 %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47864" y="1702850"/>
            <a:ext cx="4608512" cy="6460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образование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335 621,8  тыс. руб., 98,6 %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9512" y="4083333"/>
            <a:ext cx="4600128" cy="93610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вопросы в области образования 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18 307,4  тыс. руб., 96,5 %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3145" y="913286"/>
            <a:ext cx="18833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Образование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703 706,1 тыс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Исполнено: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685 435,4 тыс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97,4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Как в 11 классе ставят оценки в аттестат и на что они влияю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636" y="3825362"/>
            <a:ext cx="3726364" cy="248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96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9" y="387180"/>
            <a:ext cx="3063656" cy="1814365"/>
          </a:xfrm>
          <a:prstGeom prst="rect">
            <a:avLst/>
          </a:prstGeom>
          <a:ln/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547838"/>
              </p:ext>
            </p:extLst>
          </p:nvPr>
        </p:nvGraphicFramePr>
        <p:xfrm>
          <a:off x="65959" y="2138861"/>
          <a:ext cx="9030995" cy="4563599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876795"/>
                <a:gridCol w="3084167"/>
                <a:gridCol w="1109070"/>
                <a:gridCol w="1109070"/>
                <a:gridCol w="1624378"/>
                <a:gridCol w="1227515"/>
              </a:tblGrid>
              <a:tr h="849590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 персонала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</a:t>
                      </a:r>
                      <a:endParaRPr lang="ru-RU" sz="1500" b="1" dirty="0" smtClean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(+;-) </a:t>
                      </a: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</a:t>
                      </a: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6488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заработная </a:t>
                      </a: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общеобразовательным </a:t>
                      </a: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учреждениям: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24 718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26 819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+ 2 101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  <a:tr h="483432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Административно-управленческий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41 720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50 247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+ 2 527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360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</a:t>
                      </a: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30 555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+ 1 587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  <a:tr h="532507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них, Учителя: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41 323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43 017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+ 1 694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034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них, Воспитатели: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20 478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21 057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+ 579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  <a:tr h="470034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Учебно-вспомогательный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15 971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18 604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+ 2 633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034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Обслуживающий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</a:t>
                      </a: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19 258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+ 2 892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47262" y="832697"/>
            <a:ext cx="5985362" cy="92333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18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средней заработной платы  в школах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00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Новос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462" y="428423"/>
            <a:ext cx="1881538" cy="188153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762748"/>
              </p:ext>
            </p:extLst>
          </p:nvPr>
        </p:nvGraphicFramePr>
        <p:xfrm>
          <a:off x="30532" y="2290287"/>
          <a:ext cx="9113467" cy="4351687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725045"/>
                <a:gridCol w="3272090"/>
                <a:gridCol w="1359026"/>
                <a:gridCol w="1065051"/>
                <a:gridCol w="1563148"/>
                <a:gridCol w="1129107"/>
              </a:tblGrid>
              <a:tr h="1123556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500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 персонала</a:t>
                      </a:r>
                      <a:endParaRPr lang="ru-RU" sz="1500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г.</a:t>
                      </a:r>
                      <a:endParaRPr lang="ru-RU" sz="1500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г.</a:t>
                      </a:r>
                      <a:endParaRPr lang="ru-RU" sz="1500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уровня </a:t>
                      </a:r>
                      <a:r>
                        <a:rPr lang="ru-RU" sz="1500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5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</a:t>
                      </a:r>
                    </a:p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(+;-) рублей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 </a:t>
                      </a:r>
                      <a:r>
                        <a:rPr lang="ru-RU" sz="1500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500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92416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заработная плата по учреждениям дошкольного </a:t>
                      </a: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образования: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23 211 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23 130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-81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  <a:tr h="657605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Административно-управленческий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32 552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34 936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+ 2 384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38403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28 187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28 563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+376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  <a:tr h="287608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них, Воспитатели: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28 187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28 563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+376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13696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Учебно-вспомогательный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22 275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19 870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- 2 405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-10,8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  <a:tr h="438403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Обслуживающий персонал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18 277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18 131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+0,8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6830" y="1656825"/>
            <a:ext cx="7262463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средней заработной платы в дошкольных учреждениях</a:t>
            </a:r>
          </a:p>
          <a:p>
            <a:pPr 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20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972576"/>
              </p:ext>
            </p:extLst>
          </p:nvPr>
        </p:nvGraphicFramePr>
        <p:xfrm>
          <a:off x="1721861" y="1464526"/>
          <a:ext cx="7314636" cy="4546060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710160"/>
                <a:gridCol w="2318041"/>
                <a:gridCol w="1078261"/>
                <a:gridCol w="962452"/>
                <a:gridCol w="1251499"/>
                <a:gridCol w="994223"/>
              </a:tblGrid>
              <a:tr h="1028370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 персонала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2019г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Изменение, рублей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рост, </a:t>
                      </a: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371817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заработная плата по учреждениям дошкольного </a:t>
                      </a: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образования.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28 167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30 723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+ 2 556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  <a:tr h="823090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Административно-управленческий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32 589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40 928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+ 8 339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48727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32 807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33 252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+ 445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  <a:tr h="774056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Обслуживающий</a:t>
                      </a:r>
                      <a:r>
                        <a:rPr lang="ru-RU" sz="1600" b="1" baseline="0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17 485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20 214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+ 2 279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143" y="553084"/>
            <a:ext cx="9102857" cy="58477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средней заработной платы  в учреждениях дополнительного   образования                     (ДДТ ДЮСШ, ДШИ)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Логоти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140968"/>
            <a:ext cx="1349463" cy="143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Дом детского творчества&quot; Кожевниково | Группа на OK.ru | Вступай, читай,  общайся в Одноклассниках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Дом детского творчества&quot; Кожевниково | Группа на OK.ru | Вступай, читай,  общайся в Одноклассниках!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8" descr="Дом детского творчества&quot; Кожевниково | Группа на OK.ru | Вступай, читай,  общайся в Одноклассниках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06" y="1412776"/>
            <a:ext cx="1336237" cy="133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Кожевниковский центр культуры и досуга: фотоконкурс продолжается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6" r="31685" b="34863"/>
          <a:stretch/>
        </p:blipFill>
        <p:spPr bwMode="auto">
          <a:xfrm>
            <a:off x="41143" y="5085184"/>
            <a:ext cx="162236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28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0053" y="908720"/>
            <a:ext cx="3916749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6" name="AutoShape 10" descr="ÐÐ°ÑÑÐ¸Ð½ÐºÐ¸ Ð¿Ð¾ Ð·Ð°Ð¿ÑÐ¾ÑÑ Ð»ÐµÑÐ½Ð¸Ð¹ Ð¾ÑÐ´ÑÑ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119806"/>
            <a:ext cx="20954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 </a:t>
            </a:r>
            <a:r>
              <a:rPr lang="ru-RU" sz="1600" i="1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Кожевниковском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452 ребенка посещали детские сады</a:t>
            </a:r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15816" y="764704"/>
            <a:ext cx="5904656" cy="525658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Субвенция на обеспечение госгарантий 34 761,5  т.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целевых показателей в части повышения заработной платы «Дорожная карта»  3 945,3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</a:t>
            </a:r>
            <a:r>
              <a:rPr lang="ru-RU" sz="17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здания МКДОУ ЦРР детский сад "Колокольчик", расположенного по адресу: Томская область, </a:t>
            </a:r>
            <a:r>
              <a:rPr lang="ru-RU" sz="17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Кожевниковский</a:t>
            </a:r>
            <a:r>
              <a:rPr lang="ru-RU" sz="17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с. </a:t>
            </a:r>
            <a:r>
              <a:rPr lang="ru-RU" sz="17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Кожевниково</a:t>
            </a: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7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7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Титова д.6 </a:t>
            </a: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65 303,2 тыс. руб.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второго корпуса детского сада Солнышко в с. </a:t>
            </a:r>
            <a:r>
              <a:rPr lang="ru-RU" sz="17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Кожевниково</a:t>
            </a: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ул. Парковая 1а на </a:t>
            </a: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 </a:t>
            </a:r>
            <a:r>
              <a:rPr lang="ru-RU" sz="17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 141 471,0 т. р. (65 </a:t>
            </a: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619,1 </a:t>
            </a:r>
            <a:r>
              <a:rPr lang="ru-RU" sz="17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т.р</a:t>
            </a: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.-ФБ</a:t>
            </a: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75 796,0  </a:t>
            </a: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р- ОБ;  </a:t>
            </a: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55,9 т</a:t>
            </a: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р. -МБ</a:t>
            </a: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</a:t>
            </a: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</a:t>
            </a: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сада Солнышко 2 </a:t>
            </a: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корпус: </a:t>
            </a: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5 092 т. р</a:t>
            </a: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</a:t>
            </a:r>
            <a:endParaRPr lang="ru-RU" sz="17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ОБ;   860,0 т. руб. </a:t>
            </a: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-МБ; </a:t>
            </a:r>
            <a:endParaRPr lang="ru-RU" sz="17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Платные услуги 5 775,3 т.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против </a:t>
            </a:r>
            <a:r>
              <a:rPr lang="ru-RU" sz="17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коронавирусной</a:t>
            </a: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инфекции </a:t>
            </a:r>
          </a:p>
          <a:p>
            <a:r>
              <a:rPr lang="ru-RU" sz="17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339,4 т. руб.</a:t>
            </a:r>
            <a:endParaRPr lang="ru-RU" sz="17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10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Школа фон: скачать картинки, стоковые фото Школа фон в хорошем качестве |  Depositpho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5867"/>
            <a:ext cx="3191855" cy="309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2348" y="395617"/>
            <a:ext cx="4040954" cy="252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6" name="AutoShape 10" descr="ÐÐ°ÑÑÐ¸Ð½ÐºÐ¸ Ð¿Ð¾ Ð·Ð°Ð¿ÑÐ¾ÑÑ Ð»ÐµÑÐ½Ð¸Ð¹ Ð¾ÑÐ´ÑÑ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7976" y="641600"/>
            <a:ext cx="2247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Автономные учреждения профинансированы на 120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822,6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или 97,4 %;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казенные учреждения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214 799,2 тыс. руб., или 99,2 %</a:t>
            </a:r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99225" y="764704"/>
            <a:ext cx="5832648" cy="576064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Ежемесячная стипендия Губернатора Томской области молодым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учителям 531,5 тыс. руб.;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Денежное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вознаграждение за классное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руководство 6 042,4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бесплатного горячего питания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4 037,3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спортивного зала в здании в МАОУ "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Кожевниковская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СОШ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1 - 12 012,9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целевой модели цифровой образовательной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  6 644,1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спортивного зала  МКОУ «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Уртамская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СОШ»  6 073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Платные услуги 1 117,1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«Доступная среда для инвалидов2017-2020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199,5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Подвоз обучающихся  559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пищеблоков 342,5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Противопожарные мероприятия 420,5 тыс. руб.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88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524" y="408748"/>
            <a:ext cx="4040954" cy="323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6" name="AutoShape 10" descr="ÐÐ°ÑÑÐ¸Ð½ÐºÐ¸ Ð¿Ð¾ Ð·Ð°Ð¿ÑÐ¾ÑÑ Ð»ÐµÑÐ½Ð¸Ð¹ Ð¾ÑÐ´ÑÑ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7976" y="641600"/>
            <a:ext cx="203674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детского творчества 538 детей (53 группы обучения);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ДЮСШ им. </a:t>
            </a:r>
            <a:r>
              <a:rPr lang="ru-RU" sz="1600" i="1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Н.И.Вакурина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301 ребенок (22 группы);</a:t>
            </a:r>
          </a:p>
          <a:p>
            <a:pPr algn="ctr"/>
            <a:r>
              <a:rPr lang="ru-RU" sz="1600" i="1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Кожевниковская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ДШИ 327 детей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(8 отделений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34 класса)</a:t>
            </a:r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47729" y="908720"/>
            <a:ext cx="5800735" cy="482453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целевых показателей в части повышения заработной платы «дорожная карта» </a:t>
            </a:r>
          </a:p>
          <a:p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6 013 ,5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здания МКУ ДО "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Кожевниковская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ДШИ", расположенного по адресу: Томская область,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Кожевниковский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с.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Кожевниково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ул. Ленина д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3 648,3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"Профилактика террористической и экстремистской деятельности в муниципальном образовании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Кожевниковский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на 2018-2022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годы« 344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Текущий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образовательных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учреждений 618,5 тыс. руб.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Противопожарные мероприятия 289,8 тыс. руб.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://31.uzl-school.ru/upload/medialibrary/509/509c4775de9e75884eddc2941f92a28c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74"/>
          <a:stretch/>
        </p:blipFill>
        <p:spPr bwMode="auto">
          <a:xfrm>
            <a:off x="128124" y="3861048"/>
            <a:ext cx="2354832" cy="262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29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980728"/>
            <a:ext cx="5760640" cy="122413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домов культуры за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год, при плане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36 510,4 тыс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рублей, составили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33 870,7 тыс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92,8 %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492896"/>
            <a:ext cx="5760640" cy="14401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«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Межпоселенческая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централизованная библиотечная система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района» за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15 367,6 тыс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 98,8 % к плану.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4149080"/>
            <a:ext cx="5760640" cy="252028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«Проведение творческих фестивалей сельских поселений»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56,8 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и Проведение ежегодного фестиваля «Преодолей себя» декада инвалидов 50,3 тыс. руб.</a:t>
            </a:r>
          </a:p>
          <a:p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районных конкурсов и праздников 191,6 тыс. руб. </a:t>
            </a:r>
          </a:p>
          <a:p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из фонда непредвиденных расходов Томской области 125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dirty="0">
              <a:solidFill>
                <a:srgbClr val="0039AC"/>
              </a:solidFill>
            </a:endParaRPr>
          </a:p>
        </p:txBody>
      </p:sp>
      <p:pic>
        <p:nvPicPr>
          <p:cNvPr id="8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584" y="694678"/>
            <a:ext cx="3903983" cy="307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59977" y="980728"/>
            <a:ext cx="206049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Культуру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57 241,8 тыс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Исполнено: </a:t>
            </a:r>
            <a:endParaRPr lang="ru-RU" sz="160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54 415,7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расчете на 1 жителя 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2 824 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Культура. Гостям и жителям. Официальный сайт Администрации города-героя  Смоленс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825" y="4100398"/>
            <a:ext cx="2392795" cy="239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2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Здравоохранение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937" y="692696"/>
            <a:ext cx="8690144" cy="224676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49263" algn="ctr"/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Расходы в </a:t>
            </a:r>
            <a:r>
              <a:rPr lang="ru-RU" dirty="0" smtClean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рамках</a:t>
            </a:r>
          </a:p>
          <a:p>
            <a:pPr lvl="0" indent="449263" algn="ctr"/>
            <a:r>
              <a:rPr lang="ru-RU" dirty="0" smtClean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МП «Поддержка специалистов в системе здравоохранения </a:t>
            </a:r>
            <a:r>
              <a:rPr lang="ru-RU" dirty="0" err="1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Кожевниковского</a:t>
            </a:r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района» на создание условий для проживания специалистов системы здравоохранения. </a:t>
            </a:r>
            <a:endParaRPr lang="ru-RU" dirty="0" smtClean="0">
              <a:solidFill>
                <a:srgbClr val="0039AC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ctr"/>
            <a:r>
              <a:rPr lang="ru-RU" dirty="0" smtClean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Возмещены </a:t>
            </a:r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расходы за </a:t>
            </a:r>
            <a:r>
              <a:rPr lang="ru-RU" dirty="0" smtClean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наём </a:t>
            </a:r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жилья  </a:t>
            </a:r>
            <a:r>
              <a:rPr lang="ru-RU" dirty="0" smtClean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пяти специалистам </a:t>
            </a:r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здравоохранения в </a:t>
            </a:r>
            <a:r>
              <a:rPr lang="ru-RU" dirty="0" smtClean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сумме</a:t>
            </a:r>
          </a:p>
          <a:p>
            <a:pPr lvl="0" indent="449263" algn="ctr"/>
            <a:r>
              <a:rPr lang="ru-RU" dirty="0" smtClean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181,4 </a:t>
            </a:r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тыс. </a:t>
            </a:r>
            <a:r>
              <a:rPr lang="ru-RU" dirty="0" smtClean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рублей,  </a:t>
            </a:r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100 %. </a:t>
            </a:r>
            <a:endParaRPr lang="ru-RU" sz="36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Названа минимальная стоимость аренды жилья в Москве в 2021 году :: Жилье ::  РБК Недвижимос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6" name="Picture 4" descr="https://s0.rbk.ru/v6_top_pics/resized/1200xH/media/img/6/53/7561038045695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745" y="2939465"/>
            <a:ext cx="4752528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18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79511" y="5226783"/>
            <a:ext cx="8787276" cy="10156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является высокодотационным Налоговые и неналоговые доходы составляют 11,8 %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Безвозмездная помощь из вышестоящих бюджетов 88,2 %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59832" y="160337"/>
            <a:ext cx="3622482" cy="25545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2020 год</a:t>
            </a:r>
          </a:p>
          <a:p>
            <a:pPr algn="ctr"/>
            <a:r>
              <a:rPr lang="ru-RU" sz="32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поступило в бюджет </a:t>
            </a:r>
            <a:r>
              <a:rPr lang="ru-RU" sz="32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</a:p>
          <a:p>
            <a:pPr algn="ctr"/>
            <a:r>
              <a:rPr lang="ru-RU" sz="32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виде доходов </a:t>
            </a:r>
          </a:p>
          <a:p>
            <a:pPr algn="ctr"/>
            <a:r>
              <a:rPr lang="ru-RU" sz="32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1 126 677 тыс. руб.</a:t>
            </a:r>
            <a:endParaRPr lang="ru-RU" sz="3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2960948"/>
            <a:ext cx="4032448" cy="93610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собственных средств</a:t>
            </a:r>
            <a:endParaRPr lang="ru-RU" sz="2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71086" y="2960948"/>
            <a:ext cx="3895701" cy="93610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</a:t>
            </a:r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межбюджетных трансфертов</a:t>
            </a:r>
            <a:endParaRPr lang="ru-RU" sz="2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2168" y="3897052"/>
            <a:ext cx="2664296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ru-RU" sz="24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132 783 тыс. руб.</a:t>
            </a:r>
          </a:p>
          <a:p>
            <a:pPr algn="ctr"/>
            <a:endParaRPr lang="ru-RU" sz="2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19360" y="3897052"/>
            <a:ext cx="2569063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ru-RU" sz="24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993 </a:t>
            </a: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894 тыс. руб</a:t>
            </a:r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Круговая стрелка 11"/>
          <p:cNvSpPr/>
          <p:nvPr/>
        </p:nvSpPr>
        <p:spPr>
          <a:xfrm rot="16564125">
            <a:off x="1678169" y="504232"/>
            <a:ext cx="2437183" cy="2743941"/>
          </a:xfrm>
          <a:prstGeom prst="circular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Выгнутая вниз стрелка 16"/>
          <p:cNvSpPr/>
          <p:nvPr/>
        </p:nvSpPr>
        <p:spPr>
          <a:xfrm rot="15841311">
            <a:off x="6380367" y="1204229"/>
            <a:ext cx="2202690" cy="1129318"/>
          </a:xfrm>
          <a:prstGeom prst="curvedUp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AutoShape 8" descr="580_080819-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2433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019" y="692696"/>
            <a:ext cx="2962238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Социальная политика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109000419"/>
              </p:ext>
            </p:extLst>
          </p:nvPr>
        </p:nvGraphicFramePr>
        <p:xfrm>
          <a:off x="827584" y="408749"/>
          <a:ext cx="8208912" cy="6260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7504" y="548680"/>
            <a:ext cx="17636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семьи и детства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35 663,7</a:t>
            </a:r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руб.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97,9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74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Социальная политика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487370606"/>
              </p:ext>
            </p:extLst>
          </p:nvPr>
        </p:nvGraphicFramePr>
        <p:xfrm>
          <a:off x="251520" y="620688"/>
          <a:ext cx="8784976" cy="623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449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172" y="271444"/>
            <a:ext cx="3057948" cy="212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8639"/>
            <a:ext cx="9144000" cy="338554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Физическая культура и спорт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279279"/>
            <a:ext cx="8568952" cy="181588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9263"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Физическая культура</a:t>
            </a:r>
          </a:p>
          <a:p>
            <a:pPr indent="449263"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содержание МКУ КР «СОЦ «Колос» составили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5 735 тыс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  <a:p>
            <a:pPr indent="449263"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(97,6 %),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плане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 5 874 тыс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автобуса для СОЦ  Колос  1 538 тыс. руб.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хоккейного движения в </a:t>
            </a:r>
            <a:r>
              <a:rPr lang="ru-RU" sz="16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Кожевниковском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  43,7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членов сборной района и лучшего спортивного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коллектива</a:t>
            </a:r>
          </a:p>
          <a:p>
            <a:pPr indent="449263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70,4 тыс. руб.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5085184"/>
            <a:ext cx="8568952" cy="13234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9263"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Массовый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спорт </a:t>
            </a:r>
            <a:endParaRPr lang="ru-RU" sz="1600" dirty="0" smtClean="0">
              <a:solidFill>
                <a:srgbClr val="0039A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263" algn="ctr"/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 600 т. р. (100%)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приобретение оборудования для малобюджетных площадок по месту жительства и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учебы :</a:t>
            </a:r>
          </a:p>
          <a:p>
            <a:pPr indent="449263" algn="ctr"/>
            <a:r>
              <a:rPr lang="ru-RU" sz="1600" dirty="0" err="1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Чилинское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сельское поселение и </a:t>
            </a:r>
            <a:r>
              <a:rPr lang="ru-RU" sz="1600" dirty="0" err="1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Староювалинское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сельское поселение.                        </a:t>
            </a:r>
          </a:p>
          <a:p>
            <a:pPr lvl="0" indent="449263" algn="ctr"/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5" y="4149079"/>
            <a:ext cx="8568952" cy="830997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9263"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Спорт высших достижений исполнено 76,8 тыс. руб. (100%)</a:t>
            </a:r>
          </a:p>
          <a:p>
            <a:pPr indent="449263"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itchFamily="18" charset="0"/>
              </a:rPr>
              <a:t>Участие спортивных команд района в областных соревнованиях.</a:t>
            </a:r>
          </a:p>
          <a:p>
            <a:pPr indent="449263"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itchFamily="18" charset="0"/>
              </a:rPr>
              <a:t>Приобретение спортивного инвентаря</a:t>
            </a:r>
            <a:endParaRPr lang="ru-RU" sz="16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6966" y="426999"/>
            <a:ext cx="1619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8 089,3 тыс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Исполнено: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7 949,8тыс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98,3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Спорт и борьба с допинго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47193"/>
            <a:ext cx="4680520" cy="172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69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586" y="625555"/>
            <a:ext cx="3481410" cy="233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36933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Финансовая помощь бюджетам сельских поселений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84683" y="707442"/>
            <a:ext cx="3804393" cy="212365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8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выравнивание бюджетной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обеспеченности 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29 467,1 тыс. руб.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 счет средств областного бюджета 25 659,2 тыс. руб.; за счет средств районного бюджета </a:t>
            </a:r>
          </a:p>
          <a:p>
            <a:pPr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3 807,9 тыс. руб. )</a:t>
            </a:r>
          </a:p>
          <a:p>
            <a:pPr algn="ctr"/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95936" y="3356992"/>
            <a:ext cx="4896543" cy="341632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межбюджетные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трансферты 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13 458,5 тыс. руб. (100%)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Дотация на поддержку мер по обеспечению сбалансированности местных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бюджетов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13 081 тыс. руб.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фонда непредвиденных расходов администрации Томской области Благоустройство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детской площадки по адресу: Томская область,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Кожевниковский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с.Кожевниково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пер.Первомайский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23а 390 тыс. руб.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3483" y="666285"/>
            <a:ext cx="17627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42 988 тыс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Исполнено: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42 988 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100 %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Муниципальная программа &quot;Управление муниципальными финансами Бикинского  муниципального района&quot; - Реестр муниципальных программ - Программы -  Официальный сайт администрации Бикинского муниципального район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400" y="707442"/>
            <a:ext cx="2899402" cy="21236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5124" name="Picture 4" descr="Двиноважье – Бюджет-2019: дополнительные средства направлены в сферу  здравоохранения и на сбалансированность местных бюджето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51" y="4014763"/>
            <a:ext cx="3847185" cy="216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63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ru-RU" alt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alt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3200" dirty="0" smtClean="0">
                <a:solidFill>
                  <a:srgbClr val="0039AC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altLang="ru-RU" sz="32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3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8658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4408" y="0"/>
            <a:ext cx="9144000" cy="6858000"/>
          </a:xfrm>
          <a:solidFill>
            <a:schemeClr val="tx2">
              <a:lumMod val="10000"/>
              <a:lumOff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подготовлен Управлением финансов Администрации </a:t>
            </a:r>
            <a:r>
              <a:rPr lang="ru-RU" alt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Кожевниковского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района </a:t>
            </a:r>
            <a:b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с.Кожевниково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ул. Гагарина,17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График работы  Управления финансов: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понедельника  по пятницу - с 9-00 до 17-15;</a:t>
            </a:r>
            <a:b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суббота, воскресенье - выходные дни.</a:t>
            </a:r>
            <a:b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Обеденный перерыв - с 13-00 до 14-00.</a:t>
            </a:r>
            <a:r>
              <a:rPr lang="en-US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информация:</a:t>
            </a:r>
            <a:b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kojevnik@findep.org</a:t>
            </a:r>
            <a:br>
              <a:rPr lang="en-US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тел. 8(38244) 2-12-16 </a:t>
            </a:r>
            <a:b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Ольга Леонидовна </a:t>
            </a:r>
            <a:r>
              <a:rPr lang="ru-RU" alt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Вильт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начальник Управления финансов </a:t>
            </a:r>
            <a:b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электронной версией бюджета для граждан можно ознакомиться на сайте Администрации </a:t>
            </a:r>
            <a:r>
              <a:rPr lang="ru-RU" alt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Кожевниковского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района :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http://kogadm.ru/content/budget_grashdan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8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182606812"/>
              </p:ext>
            </p:extLst>
          </p:nvPr>
        </p:nvGraphicFramePr>
        <p:xfrm>
          <a:off x="5724128" y="836712"/>
          <a:ext cx="341987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8639"/>
            <a:ext cx="9144000" cy="40011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7524" y="5667345"/>
            <a:ext cx="8568952" cy="70788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роста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финансовой помощи в 2020 году из вышестоящих бюджетов к уровню 2019 года составляет 122,4 %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Левая фигурная скобка 9"/>
          <p:cNvSpPr/>
          <p:nvPr/>
        </p:nvSpPr>
        <p:spPr>
          <a:xfrm>
            <a:off x="5940152" y="1196752"/>
            <a:ext cx="576064" cy="4104456"/>
          </a:xfrm>
          <a:prstGeom prst="leftBrac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07975" y="3335188"/>
            <a:ext cx="3183906" cy="153397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811 693 тыс. руб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15819" y="752915"/>
            <a:ext cx="4036573" cy="11924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2451" y="1217847"/>
            <a:ext cx="3204357" cy="15481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endParaRPr lang="ru-RU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 </a:t>
            </a:r>
          </a:p>
          <a:p>
            <a:pPr lvl="0" algn="ctr"/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674 882 тыс. руб.</a:t>
            </a: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endParaRPr lang="ru-RU" sz="2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3707904" y="1895028"/>
            <a:ext cx="2232248" cy="2880320"/>
            <a:chOff x="3522484" y="0"/>
            <a:chExt cx="983424" cy="445578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3588460" y="0"/>
              <a:ext cx="917447" cy="4455780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sp>
        <p:sp>
          <p:nvSpPr>
            <p:cNvPr id="19" name="Прямоугольник 18"/>
            <p:cNvSpPr/>
            <p:nvPr/>
          </p:nvSpPr>
          <p:spPr>
            <a:xfrm>
              <a:off x="3522484" y="0"/>
              <a:ext cx="983424" cy="44557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AutoShape 4" descr="https://www.ipbr.org/assets/i/news/taxes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861299" y="2639582"/>
            <a:ext cx="2083541" cy="121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  <a:endParaRPr lang="ru-RU" sz="2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993 894 </a:t>
            </a: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172" y="307842"/>
            <a:ext cx="3634012" cy="307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Поступление  налоговых доходов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6</a:t>
            </a:fld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112618455"/>
              </p:ext>
            </p:extLst>
          </p:nvPr>
        </p:nvGraphicFramePr>
        <p:xfrm>
          <a:off x="3275856" y="395498"/>
          <a:ext cx="5184576" cy="2615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51520" y="692696"/>
            <a:ext cx="22322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2020 году исполнение по налоговым доходам  93,9 % снижение поступлений в бюджет уровню 2019 года </a:t>
            </a:r>
          </a:p>
          <a:p>
            <a:pPr algn="ctr"/>
            <a:r>
              <a:rPr lang="ru-RU" sz="18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1 692 тыс. руб.</a:t>
            </a:r>
            <a:endParaRPr lang="ru-RU" sz="18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734101"/>
              </p:ext>
            </p:extLst>
          </p:nvPr>
        </p:nvGraphicFramePr>
        <p:xfrm>
          <a:off x="0" y="2990279"/>
          <a:ext cx="9090249" cy="3702435"/>
        </p:xfrm>
        <a:graphic>
          <a:graphicData uri="http://schemas.openxmlformats.org/drawingml/2006/table">
            <a:tbl>
              <a:tblPr firstRow="1" bandRow="1"/>
              <a:tblGrid>
                <a:gridCol w="4617561"/>
                <a:gridCol w="1448726"/>
                <a:gridCol w="1521163"/>
                <a:gridCol w="1502799"/>
              </a:tblGrid>
              <a:tr h="370840">
                <a:tc>
                  <a:txBody>
                    <a:bodyPr/>
                    <a:lstStyle/>
                    <a:p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Поступило в бюджет, тыс. руб.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плана, %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 структуре доходов,</a:t>
                      </a:r>
                      <a:r>
                        <a:rPr lang="ru-RU" sz="1600" b="1" baseline="0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461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100 483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92,9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75,6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</a:t>
                      </a:r>
                      <a:r>
                        <a:rPr lang="ru-RU" sz="1600" b="1" baseline="0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топливо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1 548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90,6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по упрощенной системе налогообложения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3 873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102,4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4 792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100,4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325,2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Патентная система налогообложения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116,5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1 854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101,2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505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0" descr="НДФЛ 2019: сколько процентов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921" y="400110"/>
            <a:ext cx="2520280" cy="164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61" y="0"/>
            <a:ext cx="9144000" cy="40011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налога на доходы физических лиц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009733267"/>
              </p:ext>
            </p:extLst>
          </p:nvPr>
        </p:nvGraphicFramePr>
        <p:xfrm>
          <a:off x="292810" y="1295515"/>
          <a:ext cx="8808913" cy="4250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5574" y="5445224"/>
            <a:ext cx="8808913" cy="70788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Прирост поступлений  НДФЛ в районный бюджет за три года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9 987 т. р. 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Лимит для удержания долга по НДФЛ - «ИнфоСофт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Лимит для удержания долга по НДФЛ - «ИнфоСофт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Лимит для удержания долга по НДФЛ - «ИнфоСофт»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580_080819-2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8" descr="580_080819-2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86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акцизов на топливо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754508130"/>
              </p:ext>
            </p:extLst>
          </p:nvPr>
        </p:nvGraphicFramePr>
        <p:xfrm>
          <a:off x="391041" y="4149080"/>
          <a:ext cx="8712968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37118" y="5548974"/>
            <a:ext cx="8568952" cy="120032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2020 года выполнен на 93,9 % (меньше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плана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99,8 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 Неисполнение плановых назначений по акцизам обусловлено снижением деловой и потребительской активности на фоне распространения </a:t>
            </a:r>
            <a:r>
              <a:rPr lang="ru-RU" sz="1800" dirty="0" err="1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коронавирусной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инфекции.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2903633"/>
            <a:ext cx="8036361" cy="92333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 распределение доходов от акцизов осуществлялось : по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нормативу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33,4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процента в федеральный бюджет, по нормативу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66,6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процента - в бюджеты субъектов Российской Федерации; </a:t>
            </a:r>
            <a:endParaRPr lang="ru-RU" sz="18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Ростов-на-Дону | Почему, когда нефть дешевеет, бензин дорожает - БезФормата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81" t="-18212" r="13661"/>
          <a:stretch/>
        </p:blipFill>
        <p:spPr bwMode="auto">
          <a:xfrm>
            <a:off x="337118" y="-171400"/>
            <a:ext cx="8382812" cy="307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45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С ЕНВД на УС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9" r="10182"/>
          <a:stretch/>
        </p:blipFill>
        <p:spPr bwMode="auto">
          <a:xfrm>
            <a:off x="0" y="3976281"/>
            <a:ext cx="2652993" cy="2361820"/>
          </a:xfrm>
          <a:prstGeom prst="rect">
            <a:avLst/>
          </a:prstGeom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028" name="Picture 4" descr="Бухгалтерские услуги на УС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" y="908720"/>
            <a:ext cx="2843808" cy="1895873"/>
          </a:xfrm>
          <a:prstGeom prst="rect">
            <a:avLst/>
          </a:prstGeom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налогов на специальных режимах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6792" y="1988840"/>
            <a:ext cx="6624735" cy="120032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Прирост поступлений  УСН в районный бюджет за три года     999,3  т. р.  (норматив зачисления в бюджет района 30%). Количество плательщиков по системе УСН в районе </a:t>
            </a:r>
          </a:p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увеличилось на 17.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85357" y="5301208"/>
            <a:ext cx="6694512" cy="147732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Поступлений  ЕНВД в районный бюджет за три года снизились на   177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8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р. (норматив зачисления 100%). Количество плательщиков снизилось в связи с переходом на другие налоговые системы ввиду прекращения применения данной системы налогообложения с 01.01.2021 года</a:t>
            </a:r>
          </a:p>
        </p:txBody>
      </p:sp>
      <p:sp>
        <p:nvSpPr>
          <p:cNvPr id="3" name="Стрелка влево 2"/>
          <p:cNvSpPr/>
          <p:nvPr/>
        </p:nvSpPr>
        <p:spPr>
          <a:xfrm>
            <a:off x="2377887" y="3861048"/>
            <a:ext cx="2160240" cy="1152127"/>
          </a:xfrm>
          <a:prstGeom prst="leftArrow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</a:t>
            </a:r>
          </a:p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5 396,7  т. р.</a:t>
            </a:r>
          </a:p>
        </p:txBody>
      </p:sp>
      <p:sp>
        <p:nvSpPr>
          <p:cNvPr id="14" name="Стрелка влево 13"/>
          <p:cNvSpPr/>
          <p:nvPr/>
        </p:nvSpPr>
        <p:spPr>
          <a:xfrm>
            <a:off x="4644007" y="3861048"/>
            <a:ext cx="2160240" cy="1152127"/>
          </a:xfrm>
          <a:prstGeom prst="leftArrow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</a:p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5 737,5  т. р.</a:t>
            </a:r>
          </a:p>
        </p:txBody>
      </p:sp>
      <p:sp>
        <p:nvSpPr>
          <p:cNvPr id="15" name="Стрелка влево 14"/>
          <p:cNvSpPr/>
          <p:nvPr/>
        </p:nvSpPr>
        <p:spPr>
          <a:xfrm>
            <a:off x="6880043" y="3850463"/>
            <a:ext cx="2160240" cy="1173296"/>
          </a:xfrm>
          <a:prstGeom prst="leftArrow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4 792 ,3 т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р.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7128048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3 872,7 т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р.</a:t>
            </a:r>
          </a:p>
        </p:txBody>
      </p:sp>
      <p:sp>
        <p:nvSpPr>
          <p:cNvPr id="19" name="Стрелка вправо 18"/>
          <p:cNvSpPr/>
          <p:nvPr/>
        </p:nvSpPr>
        <p:spPr>
          <a:xfrm>
            <a:off x="5039545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2 572,3 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р.</a:t>
            </a:r>
          </a:p>
        </p:txBody>
      </p:sp>
      <p:sp>
        <p:nvSpPr>
          <p:cNvPr id="20" name="Стрелка вправо 19"/>
          <p:cNvSpPr/>
          <p:nvPr/>
        </p:nvSpPr>
        <p:spPr>
          <a:xfrm>
            <a:off x="2771800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2 873,3 т. р.  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Презентация отчет 2018 год РБ [Автосохраненный]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Тре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6_Трек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36264</TotalTime>
  <Words>4612</Words>
  <Application>Microsoft Office PowerPoint</Application>
  <PresentationFormat>Экран (4:3)</PresentationFormat>
  <Paragraphs>889</Paragraphs>
  <Slides>45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45</vt:i4>
      </vt:variant>
    </vt:vector>
  </HeadingPairs>
  <TitlesOfParts>
    <vt:vector size="48" baseType="lpstr">
      <vt:lpstr>Презентация отчет 2018 год РБ [Автосохраненный]</vt:lpstr>
      <vt:lpstr>7_Трек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«Бюджет для граждан» подготовлен Управлением финансов Администрации Кожевниковского района  с.Кожевниково, ул. Гагарина,17 График работы  Управления финансов: С понедельника  по пятницу - с 9-00 до 17-15; суббота, воскресенье - выходные дни. Обеденный перерыв - с 13-00 до 14-00. Контактная информация: E-mail: kojevnik@findep.org тел. 8(38244) 2-12-16  Ольга Леонидовна Вильт начальник Управления финансов  С электронной версией бюджета для граждан можно ознакомиться на сайте Администрации Кожевниковского района : http://kogadm.ru/content/budget_grashdan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oev</dc:creator>
  <cp:lastModifiedBy>Пользователь</cp:lastModifiedBy>
  <cp:revision>2568</cp:revision>
  <cp:lastPrinted>2021-05-27T03:14:01Z</cp:lastPrinted>
  <dcterms:modified xsi:type="dcterms:W3CDTF">2021-07-16T07:10:11Z</dcterms:modified>
</cp:coreProperties>
</file>