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296" r:id="rId2"/>
    <p:sldId id="257" r:id="rId3"/>
    <p:sldId id="256" r:id="rId4"/>
    <p:sldId id="259" r:id="rId5"/>
    <p:sldId id="261" r:id="rId6"/>
    <p:sldId id="301" r:id="rId7"/>
    <p:sldId id="307" r:id="rId8"/>
    <p:sldId id="264" r:id="rId9"/>
    <p:sldId id="299" r:id="rId10"/>
    <p:sldId id="262" r:id="rId11"/>
    <p:sldId id="272" r:id="rId12"/>
    <p:sldId id="276" r:id="rId13"/>
    <p:sldId id="267" r:id="rId14"/>
    <p:sldId id="263" r:id="rId15"/>
    <p:sldId id="268" r:id="rId16"/>
    <p:sldId id="290" r:id="rId17"/>
    <p:sldId id="266" r:id="rId18"/>
    <p:sldId id="275" r:id="rId19"/>
    <p:sldId id="303" r:id="rId20"/>
    <p:sldId id="270" r:id="rId21"/>
    <p:sldId id="286" r:id="rId22"/>
    <p:sldId id="273" r:id="rId23"/>
    <p:sldId id="284" r:id="rId24"/>
    <p:sldId id="282" r:id="rId25"/>
    <p:sldId id="292" r:id="rId26"/>
    <p:sldId id="304" r:id="rId27"/>
    <p:sldId id="305" r:id="rId28"/>
    <p:sldId id="306" r:id="rId29"/>
    <p:sldId id="294" r:id="rId30"/>
    <p:sldId id="280" r:id="rId31"/>
    <p:sldId id="274" r:id="rId32"/>
    <p:sldId id="258" r:id="rId33"/>
    <p:sldId id="279" r:id="rId34"/>
    <p:sldId id="27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37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va\Desktop\&#1055;&#1088;&#1077;&#1079;&#1077;&#1085;&#1090;&#1072;&#1094;&#1080;&#1103;\&#1090;&#1072;&#1073;&#1083;&#1080;&#1094;&#1099;%20&#1076;&#1083;&#1103;%20&#1087;&#1088;&#1077;&#1079;&#1077;&#1085;&#1090;&#1072;&#1094;&#1080;&#1080;%202016%20&#1075;&#1086;&#1076;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7278118013026E-2"/>
          <c:y val="0"/>
          <c:w val="0.824311266647224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143000" h="1143000" prst="convex"/>
              <a:bevelB w="1143000" h="1143000"/>
            </a:sp3d>
          </c:spPr>
          <c:dPt>
            <c:idx val="0"/>
            <c:bubble3D val="0"/>
            <c:explosion val="22"/>
          </c:dPt>
          <c:dLbls>
            <c:dLbl>
              <c:idx val="0"/>
              <c:layout>
                <c:manualLayout>
                  <c:x val="0.11507841223369747"/>
                  <c:y val="0.2040266883125245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125 </a:t>
                    </a:r>
                    <a:r>
                      <a:rPr lang="en-US" sz="2000" dirty="0" smtClean="0"/>
                      <a:t>235</a:t>
                    </a:r>
                    <a:r>
                      <a:rPr lang="ru-RU" sz="2000" dirty="0" smtClean="0"/>
                      <a:t> тыс. руб.</a:t>
                    </a:r>
                    <a:r>
                      <a:rPr lang="en-US" sz="2000" dirty="0" smtClean="0"/>
                      <a:t>;</a:t>
                    </a:r>
                    <a:endParaRPr lang="ru-RU" sz="2000" dirty="0" smtClean="0"/>
                  </a:p>
                  <a:p>
                    <a:r>
                      <a:rPr lang="en-US" sz="2000" dirty="0" smtClean="0"/>
                      <a:t> </a:t>
                    </a:r>
                    <a:r>
                      <a:rPr lang="en-US" sz="2000" dirty="0"/>
                      <a:t>19%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165244969378831"/>
                  <c:y val="-0.3134574173989285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550 626</a:t>
                    </a:r>
                    <a:r>
                      <a:rPr lang="ru-RU" sz="2000" dirty="0" smtClean="0"/>
                      <a:t> </a:t>
                    </a:r>
                    <a:r>
                      <a:rPr lang="ru-RU" sz="2000" b="1" i="0" u="none" strike="noStrike" baseline="0" dirty="0" smtClean="0">
                        <a:effectLst/>
                      </a:rPr>
                      <a:t> тыс. руб.</a:t>
                    </a:r>
                    <a:r>
                      <a:rPr lang="en-US" sz="2000" dirty="0" smtClean="0"/>
                      <a:t>; </a:t>
                    </a:r>
                    <a:endParaRPr lang="ru-RU" sz="2000" dirty="0" smtClean="0"/>
                  </a:p>
                  <a:p>
                    <a:r>
                      <a:rPr lang="en-US" sz="2000" dirty="0" smtClean="0"/>
                      <a:t>81</a:t>
                    </a:r>
                    <a:r>
                      <a:rPr lang="en-US" sz="2000" dirty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accent4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перечисления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125235.08500000002</c:v>
                </c:pt>
                <c:pt idx="1">
                  <c:v>550626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6871110382035579"/>
          <c:y val="0.76026097199727993"/>
          <c:w val="0.29487885194906194"/>
          <c:h val="0.2258867964824833"/>
        </c:manualLayout>
      </c:layout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5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scene3d>
          <a:camera prst="orthographicFront"/>
          <a:lightRig rig="threePt" dir="t"/>
        </a:scene3d>
        <a:sp3d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3.086636608968436E-2"/>
          <c:w val="0.9120937108152456"/>
          <c:h val="0.803933174869784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7.3099415204678411E-3"/>
                  <c:y val="-2.525429952792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19883040935685E-3"/>
                  <c:y val="-4.2090499213206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853801169590645E-2"/>
                  <c:y val="-7.295686530289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121811</c:v>
                </c:pt>
                <c:pt idx="1">
                  <c:v>88091</c:v>
                </c:pt>
                <c:pt idx="2">
                  <c:v>33719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3.8011695906432746E-2"/>
                  <c:y val="-3.086636608968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935672514619881E-2"/>
                  <c:y val="-4.7702565774966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73684210526216E-2"/>
                  <c:y val="-5.6120665617607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консолидированный бюджет</c:v>
                </c:pt>
                <c:pt idx="1">
                  <c:v>бюджет района</c:v>
                </c:pt>
                <c:pt idx="2">
                  <c:v>бюджет поселений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125235</c:v>
                </c:pt>
                <c:pt idx="1">
                  <c:v>89831</c:v>
                </c:pt>
                <c:pt idx="2">
                  <c:v>35403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824704"/>
        <c:axId val="72826240"/>
        <c:axId val="0"/>
      </c:bar3DChart>
      <c:catAx>
        <c:axId val="72824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2826240"/>
        <c:crosses val="autoZero"/>
        <c:auto val="1"/>
        <c:lblAlgn val="ctr"/>
        <c:lblOffset val="100"/>
        <c:noMultiLvlLbl val="0"/>
      </c:catAx>
      <c:valAx>
        <c:axId val="72826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txPr>
          <a:bodyPr/>
          <a:lstStyle/>
          <a:p>
            <a:pPr>
              <a:defRPr sz="1200">
                <a:latin typeface="Arial Narrow" pitchFamily="34" charset="0"/>
              </a:defRPr>
            </a:pPr>
            <a:endParaRPr lang="ru-RU"/>
          </a:p>
        </c:txPr>
        <c:crossAx val="72824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866302896348535"/>
          <c:y val="0.22725113467589883"/>
          <c:w val="0.16188077147382124"/>
          <c:h val="0.24889471011908629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89752421497475E-3"/>
          <c:y val="0"/>
          <c:w val="0.9659606361681764"/>
          <c:h val="0.65687537879456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'безвозм. из обл. бюд.'!$A$4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4039363831823613E-2"/>
                  <c:y val="1.167643441778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lumMod val="95000"/>
                    </a:schemeClr>
                  </a:gs>
                  <a:gs pos="100000">
                    <a:schemeClr val="accent1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1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'безвозм. из обл. бюд.'!$B$4:$E$4</c:f>
              <c:numCache>
                <c:formatCode>#,##0.0</c:formatCode>
                <c:ptCount val="2"/>
                <c:pt idx="0">
                  <c:v>89931.4</c:v>
                </c:pt>
                <c:pt idx="1">
                  <c:v>92856.5</c:v>
                </c:pt>
              </c:numCache>
            </c:numRef>
          </c:val>
        </c:ser>
        <c:ser>
          <c:idx val="1"/>
          <c:order val="1"/>
          <c:tx>
            <c:strRef>
              <c:f>'безвозм. из обл. бюд.'!$A$5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1.3925194294836933E-2"/>
                  <c:y val="-1.40117213013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3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'безвозм. из обл. бюд.'!$B$5:$E$5</c:f>
              <c:numCache>
                <c:formatCode>#,##0.0</c:formatCode>
                <c:ptCount val="2"/>
                <c:pt idx="0">
                  <c:v>194206.7</c:v>
                </c:pt>
                <c:pt idx="1">
                  <c:v>93253.4</c:v>
                </c:pt>
              </c:numCache>
            </c:numRef>
          </c:val>
        </c:ser>
        <c:ser>
          <c:idx val="2"/>
          <c:order val="2"/>
          <c:tx>
            <c:strRef>
              <c:f>'безвозм. из обл. бюд.'!$A$6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95000"/>
                  </a:schemeClr>
                </a:gs>
                <a:gs pos="100000">
                  <a:schemeClr val="accent5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5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5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'безвозм. из обл. бюд.'!$B$6:$E$6</c:f>
              <c:numCache>
                <c:formatCode>#,##0.0</c:formatCode>
                <c:ptCount val="2"/>
                <c:pt idx="0">
                  <c:v>299843.40000000002</c:v>
                </c:pt>
                <c:pt idx="1">
                  <c:v>312595.5</c:v>
                </c:pt>
              </c:numCache>
            </c:numRef>
          </c:val>
        </c:ser>
        <c:ser>
          <c:idx val="3"/>
          <c:order val="3"/>
          <c:tx>
            <c:strRef>
              <c:f>'безвозм. из обл. бюд.'!$A$7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4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4">
                    <a:shade val="30000"/>
                    <a:satMod val="12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'безвозм. из обл. бюд.'!$B$3:$E$3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'безвозм. из обл. бюд.'!$B$7:$E$7</c:f>
              <c:numCache>
                <c:formatCode>#,##0.0</c:formatCode>
                <c:ptCount val="2"/>
                <c:pt idx="0">
                  <c:v>71759.100000000006</c:v>
                </c:pt>
                <c:pt idx="1">
                  <c:v>74373.5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429376"/>
        <c:axId val="73430912"/>
      </c:barChart>
      <c:catAx>
        <c:axId val="734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c:spPr>
        <c:txPr>
          <a:bodyPr rot="-60000000" vert="horz"/>
          <a:lstStyle/>
          <a:p>
            <a:pPr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3430912"/>
        <c:crosses val="autoZero"/>
        <c:auto val="1"/>
        <c:lblAlgn val="ctr"/>
        <c:lblOffset val="100"/>
        <c:noMultiLvlLbl val="0"/>
      </c:catAx>
      <c:valAx>
        <c:axId val="73430912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73429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3208632792017295E-2"/>
          <c:y val="0.75774763602770279"/>
          <c:w val="0.89999992690186725"/>
          <c:h val="0.22357006890383471"/>
        </c:manualLayout>
      </c:layout>
      <c:overlay val="0"/>
      <c:txPr>
        <a:bodyPr rot="0" vert="horz"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7479493019294"/>
          <c:y val="0.22836202931380059"/>
          <c:w val="0.597506371877357"/>
          <c:h val="0.6412356681624974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0" h="1219200" prst="relaxedInset"/>
              <a:bevelB w="1143000" h="1219200"/>
            </a:sp3d>
          </c:spPr>
          <c:explosion val="25"/>
          <c:dLbls>
            <c:dLbl>
              <c:idx val="0"/>
              <c:layout>
                <c:manualLayout>
                  <c:x val="4.338348979742991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100" b="1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федеральный бюджет</a:t>
                    </a:r>
                  </a:p>
                  <a:p>
                    <a:pPr>
                      <a:defRPr sz="2100" b="1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ru-RU" sz="21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 </a:t>
                    </a:r>
                    <a:r>
                      <a:rPr lang="ru-RU" sz="21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586 тыс. руб.; </a:t>
                    </a:r>
                  </a:p>
                  <a:p>
                    <a:pPr>
                      <a:defRPr sz="2100" b="1" i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21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sz="210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62246324482464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2100" b="1" i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областной бюджет </a:t>
                    </a:r>
                  </a:p>
                  <a:p>
                    <a:pPr>
                      <a:defRPr sz="2100" b="1" i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210 905 </a:t>
                    </a:r>
                  </a:p>
                  <a:p>
                    <a:pPr>
                      <a:defRPr sz="2100" b="1" i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тыс. руб. </a:t>
                    </a:r>
                  </a:p>
                  <a:p>
                    <a:pPr>
                      <a:defRPr sz="2100" b="1" i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65</a:t>
                    </a:r>
                    <a:r>
                      <a:rPr lang="ru-RU" sz="2100" b="1" i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sz="2100" dirty="0">
                      <a:solidFill>
                        <a:srgbClr val="0070C0"/>
                      </a:solidFill>
                    </a:endParaRP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2738561456134503E-2"/>
                  <c:y val="-7.1718332702940285E-2"/>
                </c:manualLayout>
              </c:layout>
              <c:tx>
                <c:rich>
                  <a:bodyPr/>
                  <a:lstStyle/>
                  <a:p>
                    <a:pPr>
                      <a:defRPr sz="2100" b="1" i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местный бюджет</a:t>
                    </a:r>
                    <a:r>
                      <a:rPr lang="ru-RU" sz="2100" b="1" i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</a:t>
                    </a:r>
                  </a:p>
                  <a:p>
                    <a:pPr>
                      <a:defRPr sz="2100" b="1" i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100" b="1" i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104 </a:t>
                    </a:r>
                    <a:r>
                      <a:rPr lang="ru-RU" sz="2100" b="1" i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590 тыс. руб.;</a:t>
                    </a:r>
                  </a:p>
                  <a:p>
                    <a:pPr>
                      <a:defRPr sz="2100" b="1" i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100" b="1" i="0" baseline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2100" b="1" i="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</a:t>
                    </a:r>
                    <a:r>
                      <a:rPr lang="ru-RU" sz="2100" b="1" i="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ru-RU" sz="2100" dirty="0">
                      <a:solidFill>
                        <a:srgbClr val="00B050"/>
                      </a:solidFill>
                    </a:endParaRPr>
                  </a:p>
                </c:rich>
              </c:tx>
              <c:numFmt formatCode="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/>
              <a:lstStyle/>
              <a:p>
                <a:pPr>
                  <a:defRPr sz="2100" b="1" i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Sheet1!$B$1:$D$1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10586</c:v>
                </c:pt>
                <c:pt idx="1">
                  <c:v>210905</c:v>
                </c:pt>
                <c:pt idx="2">
                  <c:v>104590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0"/>
      <c:hPercent val="44"/>
      <c:rotY val="1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"/>
          <c:y val="0"/>
          <c:w val="0.97962071596768185"/>
          <c:h val="0.746678520762650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'слайд 6 - ненал и нал дох МБ'!$B$2</c:f>
              <c:strCache>
                <c:ptCount val="1"/>
                <c:pt idx="0">
                  <c:v>Исполнение за 2014 год</c:v>
                </c:pt>
              </c:strCache>
            </c:strRef>
          </c:tx>
          <c:invertIfNegative val="0"/>
          <c:cat>
            <c:strRef>
              <c:f>'слайд 6 - ненал и нал дох МБ'!$A$3:$A$10</c:f>
              <c:strCache>
                <c:ptCount val="8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Штрафы, санкции, возмещения ущерба</c:v>
                </c:pt>
                <c:pt idx="7">
                  <c:v>Прочие  доходы</c:v>
                </c:pt>
              </c:strCache>
            </c:strRef>
          </c:cat>
          <c:val>
            <c:numRef>
              <c:f>'слайд 6 - ненал и нал дох МБ'!$B$3:$B$10</c:f>
              <c:numCache>
                <c:formatCode>0.0</c:formatCode>
                <c:ptCount val="8"/>
                <c:pt idx="0">
                  <c:v>18307.141</c:v>
                </c:pt>
                <c:pt idx="1">
                  <c:v>1024.5</c:v>
                </c:pt>
                <c:pt idx="2">
                  <c:v>8095.2</c:v>
                </c:pt>
                <c:pt idx="3">
                  <c:v>2252</c:v>
                </c:pt>
                <c:pt idx="4">
                  <c:v>2436.1999999999998</c:v>
                </c:pt>
                <c:pt idx="5">
                  <c:v>2362.9</c:v>
                </c:pt>
                <c:pt idx="6">
                  <c:v>1011.8</c:v>
                </c:pt>
                <c:pt idx="7">
                  <c:v>454.3</c:v>
                </c:pt>
              </c:numCache>
            </c:numRef>
          </c:val>
        </c:ser>
        <c:ser>
          <c:idx val="1"/>
          <c:order val="1"/>
          <c:tx>
            <c:strRef>
              <c:f>'слайд 6 - ненал и нал дох МБ'!$C$2</c:f>
              <c:strCache>
                <c:ptCount val="1"/>
                <c:pt idx="0">
                  <c:v>Исполнение за 2015 год</c:v>
                </c:pt>
              </c:strCache>
            </c:strRef>
          </c:tx>
          <c:invertIfNegative val="0"/>
          <c:cat>
            <c:strRef>
              <c:f>'слайд 6 - ненал и нал дох МБ'!$A$3:$A$10</c:f>
              <c:strCache>
                <c:ptCount val="8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Доходы от продажи имущества</c:v>
                </c:pt>
                <c:pt idx="6">
                  <c:v>Штрафы, санкции, возмещения ущерба</c:v>
                </c:pt>
                <c:pt idx="7">
                  <c:v>Прочие  доходы</c:v>
                </c:pt>
              </c:strCache>
            </c:strRef>
          </c:cat>
          <c:val>
            <c:numRef>
              <c:f>'слайд 6 - ненал и нал дох МБ'!$C$3:$C$10</c:f>
              <c:numCache>
                <c:formatCode>General</c:formatCode>
                <c:ptCount val="8"/>
                <c:pt idx="0">
                  <c:v>19923.2</c:v>
                </c:pt>
                <c:pt idx="1">
                  <c:v>1359.6</c:v>
                </c:pt>
                <c:pt idx="2">
                  <c:v>8307.6</c:v>
                </c:pt>
                <c:pt idx="3">
                  <c:v>1279.7</c:v>
                </c:pt>
                <c:pt idx="4">
                  <c:v>2256</c:v>
                </c:pt>
                <c:pt idx="5">
                  <c:v>1388.6</c:v>
                </c:pt>
                <c:pt idx="6">
                  <c:v>1214.9000000000001</c:v>
                </c:pt>
                <c:pt idx="7">
                  <c:v>1082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197312"/>
        <c:axId val="66984192"/>
        <c:axId val="112866176"/>
      </c:bar3DChart>
      <c:catAx>
        <c:axId val="3919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100"/>
            </a:pPr>
            <a:endParaRPr lang="ru-RU"/>
          </a:p>
        </c:txPr>
        <c:crossAx val="66984192"/>
        <c:crossesAt val="0"/>
        <c:auto val="1"/>
        <c:lblAlgn val="ctr"/>
        <c:lblOffset val="100"/>
        <c:noMultiLvlLbl val="0"/>
      </c:catAx>
      <c:valAx>
        <c:axId val="66984192"/>
        <c:scaling>
          <c:orientation val="minMax"/>
          <c:max val="19000"/>
          <c:min val="200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39197312"/>
        <c:crosses val="autoZero"/>
        <c:crossBetween val="between"/>
        <c:majorUnit val="3000"/>
        <c:minorUnit val="37.6"/>
      </c:valAx>
      <c:serAx>
        <c:axId val="112866176"/>
        <c:scaling>
          <c:orientation val="minMax"/>
        </c:scaling>
        <c:delete val="1"/>
        <c:axPos val="b"/>
        <c:majorTickMark val="out"/>
        <c:minorTickMark val="none"/>
        <c:tickLblPos val="nextTo"/>
        <c:crossAx val="66984192"/>
        <c:crosses val="autoZero"/>
      </c:serAx>
      <c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924595805136891"/>
          <c:y val="7.7747504550776392E-2"/>
          <c:w val="0.25808233373361106"/>
          <c:h val="0.15970020425080975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730262755669E-2"/>
          <c:y val="1.6036756387593461E-3"/>
          <c:w val="0.90154006467560011"/>
          <c:h val="0.6774279597909977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5"/>
          <c:dPt>
            <c:idx val="0"/>
            <c:bubble3D val="0"/>
            <c:spPr>
              <a:gradFill flip="none" rotWithShape="1">
                <a:gsLst>
                  <a:gs pos="0">
                    <a:srgbClr val="CC99FF">
                      <a:shade val="30000"/>
                      <a:satMod val="115000"/>
                    </a:srgbClr>
                  </a:gs>
                  <a:gs pos="50000">
                    <a:srgbClr val="CC99FF">
                      <a:shade val="67500"/>
                      <a:satMod val="115000"/>
                    </a:srgbClr>
                  </a:gs>
                  <a:gs pos="100000">
                    <a:srgbClr val="CC99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EA157A">
                      <a:lumMod val="75000"/>
                      <a:shade val="30000"/>
                      <a:satMod val="115000"/>
                    </a:srgbClr>
                  </a:gs>
                  <a:gs pos="50000">
                    <a:srgbClr val="EA157A">
                      <a:lumMod val="75000"/>
                      <a:shade val="67500"/>
                      <a:satMod val="115000"/>
                    </a:srgbClr>
                  </a:gs>
                  <a:gs pos="100000">
                    <a:srgbClr val="EA157A">
                      <a:lumMod val="75000"/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5"/>
            <c:bubble3D val="0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Lbls>
            <c:dLbl>
              <c:idx val="2"/>
              <c:layout>
                <c:manualLayout>
                  <c:x val="-5.7515949147996466E-2"/>
                  <c:y val="2.2535053541946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273923721994217E-2"/>
                  <c:y val="7.51168451398224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672865173269347E-2"/>
                  <c:y val="-2.2535053541946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986697223816011E-2"/>
                  <c:y val="-3.5054527731916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071806624544571E-2"/>
                  <c:y val="-3.5054527731916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Georgia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'стр дох КБ 10-11'!$A$2:$A$8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cat>
          <c:val>
            <c:numRef>
              <c:f>'стр дох КБ 10-11'!$B$2:$B$8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204705932726937E-2"/>
          <c:y val="0.60405418034115277"/>
          <c:w val="0.98695838539339154"/>
          <c:h val="0.38722317639579235"/>
        </c:manualLayout>
      </c:layout>
      <c:overlay val="0"/>
      <c:txPr>
        <a:bodyPr/>
        <a:lstStyle/>
        <a:p>
          <a:pPr>
            <a:defRPr sz="1600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184464302196611E-2"/>
          <c:w val="0.83446979406702027"/>
          <c:h val="0.6819769436686561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'слайд 10'!$B$5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024997330936555E-2"/>
                  <c:y val="-4.044445034185627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5422767235322E-2"/>
                  <c:y val="-3.2373874653525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10'!$D$3:$E$3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'слайд 10'!$D$5:$E$5</c:f>
              <c:numCache>
                <c:formatCode>#,##0.0</c:formatCode>
                <c:ptCount val="2"/>
                <c:pt idx="0">
                  <c:v>77205</c:v>
                </c:pt>
                <c:pt idx="1">
                  <c:v>68340</c:v>
                </c:pt>
              </c:numCache>
            </c:numRef>
          </c:val>
        </c:ser>
        <c:ser>
          <c:idx val="1"/>
          <c:order val="1"/>
          <c:tx>
            <c:strRef>
              <c:f>'слайд 10'!$B$6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1026527590555703E-2"/>
                  <c:y val="2.284468392400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874133175093119E-2"/>
                  <c:y val="5.180840650457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10'!$D$3:$E$3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'слайд 10'!$D$6:$E$6</c:f>
              <c:numCache>
                <c:formatCode>#,##0.0</c:formatCode>
                <c:ptCount val="2"/>
                <c:pt idx="0">
                  <c:v>6269</c:v>
                </c:pt>
                <c:pt idx="1">
                  <c:v>8216</c:v>
                </c:pt>
              </c:numCache>
            </c:numRef>
          </c:val>
        </c:ser>
        <c:ser>
          <c:idx val="2"/>
          <c:order val="2"/>
          <c:tx>
            <c:strRef>
              <c:f>'слайд 10'!$B$7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174001832343088E-2"/>
                  <c:y val="-7.3240022344710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432963057679085E-2"/>
                  <c:y val="2.2305631715606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10'!$D$3:$E$3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'слайд 10'!$D$7:$E$7</c:f>
              <c:numCache>
                <c:formatCode>#,##0.0</c:formatCode>
                <c:ptCount val="2"/>
                <c:pt idx="0">
                  <c:v>6287</c:v>
                </c:pt>
                <c:pt idx="1">
                  <c:v>3001</c:v>
                </c:pt>
              </c:numCache>
            </c:numRef>
          </c:val>
        </c:ser>
        <c:ser>
          <c:idx val="3"/>
          <c:order val="3"/>
          <c:tx>
            <c:strRef>
              <c:f>'слайд 10'!$B$8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851062535535788E-2"/>
                  <c:y val="-3.68814576963338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18213,0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440391744028128E-2"/>
                  <c:y val="-6.176728809671742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072,0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10'!$D$3:$E$3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'слайд 10'!$D$8:$E$8</c:f>
              <c:numCache>
                <c:formatCode>0.0</c:formatCode>
                <c:ptCount val="2"/>
                <c:pt idx="0">
                  <c:v>18213</c:v>
                </c:pt>
                <c:pt idx="1">
                  <c:v>25072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3047168"/>
        <c:axId val="83048704"/>
        <c:axId val="204727616"/>
      </c:bar3DChart>
      <c:catAx>
        <c:axId val="8304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3048704"/>
        <c:crosses val="autoZero"/>
        <c:auto val="1"/>
        <c:lblAlgn val="ctr"/>
        <c:lblOffset val="100"/>
        <c:noMultiLvlLbl val="0"/>
      </c:catAx>
      <c:valAx>
        <c:axId val="8304870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3047168"/>
        <c:crosses val="autoZero"/>
        <c:crossBetween val="between"/>
      </c:valAx>
      <c:serAx>
        <c:axId val="204727616"/>
        <c:scaling>
          <c:orientation val="minMax"/>
        </c:scaling>
        <c:delete val="1"/>
        <c:axPos val="b"/>
        <c:majorTickMark val="out"/>
        <c:minorTickMark val="none"/>
        <c:tickLblPos val="none"/>
        <c:crossAx val="83048704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1403359232796331"/>
          <c:y val="0.62821406430113202"/>
          <c:w val="0.46840837539694552"/>
          <c:h val="0.3717859356988680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solidFill>
            <a:schemeClr val="accent1">
              <a:lumMod val="7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5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75742667512962E-4"/>
          <c:y val="5.8245162302227786E-4"/>
          <c:w val="0.8541294791862909"/>
          <c:h val="0.6897940669990938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81186915819221"/>
          <c:y val="3.5149367729461083E-2"/>
          <c:w val="0.82082899317128721"/>
          <c:h val="0.882530646116242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13 (МБТ поселениям)'!$B$5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666666666666672E-2"/>
                  <c:y val="1.372209844595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820512820512841E-2"/>
                  <c:y val="2.075197542310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13 (МБТ поселениям)'!$C$3:$D$3</c:f>
              <c:strCache>
                <c:ptCount val="2"/>
                <c:pt idx="0">
                  <c:v>2014 год - 35, 75 млн. руб.</c:v>
                </c:pt>
                <c:pt idx="1">
                  <c:v>2015 год - 36, 5 млн. руб.</c:v>
                </c:pt>
              </c:strCache>
            </c:strRef>
          </c:cat>
          <c:val>
            <c:numRef>
              <c:f>'слайд 13 (МБТ поселениям)'!$C$5:$D$5</c:f>
              <c:numCache>
                <c:formatCode>#,##0</c:formatCode>
                <c:ptCount val="2"/>
                <c:pt idx="0">
                  <c:v>9691</c:v>
                </c:pt>
                <c:pt idx="1">
                  <c:v>8428</c:v>
                </c:pt>
              </c:numCache>
            </c:numRef>
          </c:val>
        </c:ser>
        <c:ser>
          <c:idx val="1"/>
          <c:order val="1"/>
          <c:tx>
            <c:v>'слайд 13 (МБТ поселениям)'!#REF!</c:v>
          </c:tx>
          <c:invertIfNegative val="0"/>
          <c:cat>
            <c:strRef>
              <c:f>'слайд 13 (МБТ поселениям)'!$C$3:$D$3</c:f>
              <c:strCache>
                <c:ptCount val="2"/>
                <c:pt idx="0">
                  <c:v>2014 год - 35, 75 млн. руб.</c:v>
                </c:pt>
                <c:pt idx="1">
                  <c:v>2015 год - 36, 5 млн. руб.</c:v>
                </c:pt>
              </c:strCache>
            </c:strRef>
          </c:cat>
          <c:val>
            <c:numRef>
              <c:f>'слайд 13 (МБТ поселениям)'!#ССЫЛКА!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'слайд 13 (МБТ поселениям)'!#ССЫЛКА!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'слайд 13 (МБТ поселениям)'!$C$3:$D$3</c:f>
              <c:strCache>
                <c:ptCount val="2"/>
                <c:pt idx="0">
                  <c:v>2014 год - 35, 75 млн. руб.</c:v>
                </c:pt>
                <c:pt idx="1">
                  <c:v>2015 год - 36, 5 млн. руб.</c:v>
                </c:pt>
              </c:strCache>
            </c:strRef>
          </c:cat>
          <c:val>
            <c:numRef>
              <c:f>'слайд 13 (МБТ поселениям)'!#ССЫЛКА!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invertIfNegative val="0"/>
          <c:cat>
            <c:strRef>
              <c:f>'слайд 13 (МБТ поселениям)'!$C$3:$D$3</c:f>
              <c:strCache>
                <c:ptCount val="2"/>
                <c:pt idx="0">
                  <c:v>2014 год - 35, 75 млн. руб.</c:v>
                </c:pt>
                <c:pt idx="1">
                  <c:v>2015 год - 36, 5 млн. руб.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ser>
          <c:idx val="4"/>
          <c:order val="4"/>
          <c:tx>
            <c:strRef>
              <c:f>'слайд 13 (МБТ поселениям)'!$B$6</c:f>
              <c:strCache>
                <c:ptCount val="1"/>
                <c:pt idx="0">
                  <c:v>РФФП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8963716772573236E-2"/>
                  <c:y val="-2.1625740591153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974358974358976E-2"/>
                  <c:y val="-5.155243116578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13 (МБТ поселениям)'!$C$3:$D$3</c:f>
              <c:strCache>
                <c:ptCount val="2"/>
                <c:pt idx="0">
                  <c:v>2014 год - 35, 75 млн. руб.</c:v>
                </c:pt>
                <c:pt idx="1">
                  <c:v>2015 год - 36, 5 млн. руб.</c:v>
                </c:pt>
              </c:strCache>
            </c:strRef>
          </c:cat>
          <c:val>
            <c:numRef>
              <c:f>'слайд 13 (МБТ поселениям)'!$C$6:$D$6</c:f>
              <c:numCache>
                <c:formatCode>#,##0</c:formatCode>
                <c:ptCount val="2"/>
                <c:pt idx="0">
                  <c:v>26054</c:v>
                </c:pt>
                <c:pt idx="1">
                  <c:v>28131.4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05282944"/>
        <c:axId val="105292928"/>
        <c:axId val="0"/>
      </c:bar3DChart>
      <c:catAx>
        <c:axId val="1052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292928"/>
        <c:crosses val="autoZero"/>
        <c:auto val="1"/>
        <c:lblAlgn val="ctr"/>
        <c:lblOffset val="100"/>
        <c:noMultiLvlLbl val="0"/>
      </c:catAx>
      <c:valAx>
        <c:axId val="1052929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5282944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944006140318817"/>
          <c:y val="0.93977146104652831"/>
          <c:w val="0.83841646607943765"/>
          <c:h val="6.0228538953471668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494B4-7D1C-4734-A4C9-2EA2C1981E44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61D999B-5CFD-4169-8C25-27DEA5AD9458}">
      <dgm:prSet phldrT="[Текст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800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B0576-3DD4-4FA0-BA20-A4DDC2ED3019}" type="parTrans" cxnId="{EE32F1C4-C0C0-4373-B329-6982C480E161}">
      <dgm:prSet/>
      <dgm:spPr/>
      <dgm:t>
        <a:bodyPr/>
        <a:lstStyle/>
        <a:p>
          <a:endParaRPr lang="ru-RU"/>
        </a:p>
      </dgm:t>
    </dgm:pt>
    <dgm:pt modelId="{B4F523B9-B51A-4CD8-9B6A-2C4A08B8D7BF}" type="sibTrans" cxnId="{EE32F1C4-C0C0-4373-B329-6982C480E161}">
      <dgm:prSet/>
      <dgm:spPr/>
      <dgm:t>
        <a:bodyPr/>
        <a:lstStyle/>
        <a:p>
          <a:endParaRPr lang="ru-RU"/>
        </a:p>
      </dgm:t>
    </dgm:pt>
    <dgm:pt modelId="{BDB3157E-1A21-43F5-9FAF-0F66BFF7FB5B}">
      <dgm:prSet phldrT="[Текст]" custT="1"/>
      <dgm:spPr>
        <a:solidFill>
          <a:schemeClr val="accent2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600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C4816-4455-4856-B6EF-02B86D531210}" type="parTrans" cxnId="{0AD55628-3BD5-4247-B0C5-0805C6D6000B}">
      <dgm:prSet/>
      <dgm:spPr/>
      <dgm:t>
        <a:bodyPr/>
        <a:lstStyle/>
        <a:p>
          <a:endParaRPr lang="ru-RU"/>
        </a:p>
      </dgm:t>
    </dgm:pt>
    <dgm:pt modelId="{1EB3AB5E-F6E5-49B3-B128-4A01B344A7C7}" type="sibTrans" cxnId="{0AD55628-3BD5-4247-B0C5-0805C6D6000B}">
      <dgm:prSet/>
      <dgm:spPr/>
      <dgm:t>
        <a:bodyPr/>
        <a:lstStyle/>
        <a:p>
          <a:endParaRPr lang="ru-RU"/>
        </a:p>
      </dgm:t>
    </dgm:pt>
    <dgm:pt modelId="{B088FDE1-593C-4D78-ABF0-58B23C21D4B2}">
      <dgm:prSet phldrT="[Текст]"/>
      <dgm:spPr>
        <a:solidFill>
          <a:schemeClr val="accent2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7E62C-48EA-45B4-9477-D7DB7F3952DB}" type="parTrans" cxnId="{5512B564-7545-452A-ADCC-58BF7FD5F9A9}">
      <dgm:prSet/>
      <dgm:spPr/>
      <dgm:t>
        <a:bodyPr/>
        <a:lstStyle/>
        <a:p>
          <a:endParaRPr lang="ru-RU"/>
        </a:p>
      </dgm:t>
    </dgm:pt>
    <dgm:pt modelId="{903C7A32-DF62-4812-B74F-6A96E19A66E0}" type="sibTrans" cxnId="{5512B564-7545-452A-ADCC-58BF7FD5F9A9}">
      <dgm:prSet/>
      <dgm:spPr/>
      <dgm:t>
        <a:bodyPr/>
        <a:lstStyle/>
        <a:p>
          <a:endParaRPr lang="ru-RU"/>
        </a:p>
      </dgm:t>
    </dgm:pt>
    <dgm:pt modelId="{A50DC4AE-168C-4D27-BA3F-9E6A67CF3C88}">
      <dgm:prSet phldrT="[Текст]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F049F-61F1-4377-B387-F9E34B33BA37}" type="parTrans" cxnId="{4661B173-79CD-492F-9881-48741DF333FB}">
      <dgm:prSet/>
      <dgm:spPr/>
      <dgm:t>
        <a:bodyPr/>
        <a:lstStyle/>
        <a:p>
          <a:endParaRPr lang="ru-RU"/>
        </a:p>
      </dgm:t>
    </dgm:pt>
    <dgm:pt modelId="{73280954-2E05-4FE8-9078-0DCAA594154D}" type="sibTrans" cxnId="{4661B173-79CD-492F-9881-48741DF333FB}">
      <dgm:prSet/>
      <dgm:spPr/>
      <dgm:t>
        <a:bodyPr/>
        <a:lstStyle/>
        <a:p>
          <a:endParaRPr lang="ru-RU"/>
        </a:p>
      </dgm:t>
    </dgm:pt>
    <dgm:pt modelId="{53CD7575-48CD-4A6C-AB33-BA3B44BF59AA}">
      <dgm:prSet phldrT="[Текст]"/>
      <dgm:spPr>
        <a:solidFill>
          <a:schemeClr val="accent2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9DEE6-AAB8-4048-9782-1A0726DCEDF0}" type="parTrans" cxnId="{25C4B540-A1EE-4632-9598-29CD0890A523}">
      <dgm:prSet/>
      <dgm:spPr/>
      <dgm:t>
        <a:bodyPr/>
        <a:lstStyle/>
        <a:p>
          <a:endParaRPr lang="ru-RU"/>
        </a:p>
      </dgm:t>
    </dgm:pt>
    <dgm:pt modelId="{475DBFDF-2C99-4F55-8449-A38BF6C474AE}" type="sibTrans" cxnId="{25C4B540-A1EE-4632-9598-29CD0890A523}">
      <dgm:prSet/>
      <dgm:spPr/>
      <dgm:t>
        <a:bodyPr/>
        <a:lstStyle/>
        <a:p>
          <a:endParaRPr lang="ru-RU"/>
        </a:p>
      </dgm:t>
    </dgm:pt>
    <dgm:pt modelId="{01AD169C-6808-4826-9553-B24305CE1BC4}">
      <dgm:prSet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600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2B9E1-C6CA-4E4B-9DFB-578EF7E3AAC5}" type="parTrans" cxnId="{7CCA0A98-7A6F-46B3-A484-61449BB67B15}">
      <dgm:prSet/>
      <dgm:spPr/>
      <dgm:t>
        <a:bodyPr/>
        <a:lstStyle/>
        <a:p>
          <a:endParaRPr lang="ru-RU"/>
        </a:p>
      </dgm:t>
    </dgm:pt>
    <dgm:pt modelId="{1CAF811A-2CEE-4798-8972-1AFF05478711}" type="sibTrans" cxnId="{7CCA0A98-7A6F-46B3-A484-61449BB67B15}">
      <dgm:prSet/>
      <dgm:spPr/>
      <dgm:t>
        <a:bodyPr/>
        <a:lstStyle/>
        <a:p>
          <a:endParaRPr lang="ru-RU"/>
        </a:p>
      </dgm:t>
    </dgm:pt>
    <dgm:pt modelId="{CAE3A5D0-5B0C-469B-B975-6D9EDBC8F1B6}">
      <dgm:prSet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600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ADFF3-3228-4C56-B869-FCA4D9768EEA}" type="parTrans" cxnId="{34D958F0-D4FD-4EE9-ACD2-30445B95D42E}">
      <dgm:prSet/>
      <dgm:spPr/>
      <dgm:t>
        <a:bodyPr/>
        <a:lstStyle/>
        <a:p>
          <a:endParaRPr lang="ru-RU"/>
        </a:p>
      </dgm:t>
    </dgm:pt>
    <dgm:pt modelId="{9A39E706-76CC-4F94-A41F-A50D6C757D0C}" type="sibTrans" cxnId="{34D958F0-D4FD-4EE9-ACD2-30445B95D42E}">
      <dgm:prSet/>
      <dgm:spPr/>
      <dgm:t>
        <a:bodyPr/>
        <a:lstStyle/>
        <a:p>
          <a:endParaRPr lang="ru-RU"/>
        </a:p>
      </dgm:t>
    </dgm:pt>
    <dgm:pt modelId="{7A166EF7-E795-4F8C-91AD-3FA39E1C57F6}">
      <dgm:prSet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600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600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A706F-F505-4B4D-BC27-3B56092F20E5}" type="parTrans" cxnId="{13831D38-3FC7-4B8D-A891-B39672DBC9EC}">
      <dgm:prSet/>
      <dgm:spPr/>
      <dgm:t>
        <a:bodyPr/>
        <a:lstStyle/>
        <a:p>
          <a:endParaRPr lang="ru-RU"/>
        </a:p>
      </dgm:t>
    </dgm:pt>
    <dgm:pt modelId="{16CFEB21-96CA-4523-83DA-8BC4A2D1BBBC}" type="sibTrans" cxnId="{13831D38-3FC7-4B8D-A891-B39672DBC9EC}">
      <dgm:prSet/>
      <dgm:spPr/>
      <dgm:t>
        <a:bodyPr/>
        <a:lstStyle/>
        <a:p>
          <a:endParaRPr lang="ru-RU"/>
        </a:p>
      </dgm:t>
    </dgm:pt>
    <dgm:pt modelId="{1895BE3C-CF6C-4AAA-81A0-1082027A6B83}">
      <dgm:prSet/>
      <dgm:spPr>
        <a:solidFill>
          <a:srgbClr val="FFFF00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92E3C-3F7E-49DE-9319-3DF510E8A93C}" type="parTrans" cxnId="{08F7200B-2B92-41B6-9C24-536F6D97158B}">
      <dgm:prSet/>
      <dgm:spPr/>
      <dgm:t>
        <a:bodyPr/>
        <a:lstStyle/>
        <a:p>
          <a:endParaRPr lang="ru-RU"/>
        </a:p>
      </dgm:t>
    </dgm:pt>
    <dgm:pt modelId="{67249B59-4225-421B-B62C-010B82DBC18D}" type="sibTrans" cxnId="{08F7200B-2B92-41B6-9C24-536F6D97158B}">
      <dgm:prSet/>
      <dgm:spPr/>
      <dgm:t>
        <a:bodyPr/>
        <a:lstStyle/>
        <a:p>
          <a:endParaRPr lang="ru-RU"/>
        </a:p>
      </dgm:t>
    </dgm:pt>
    <dgm:pt modelId="{7B847067-B2DE-4D21-BCA5-646B192A91AC}">
      <dgm:prSet/>
      <dgm:spPr>
        <a:solidFill>
          <a:srgbClr val="FFFF00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96B82-3D39-4446-8525-03751224FEF7}" type="parTrans" cxnId="{D970AC9A-DD4E-4D1A-8788-D79860687EF6}">
      <dgm:prSet/>
      <dgm:spPr/>
      <dgm:t>
        <a:bodyPr/>
        <a:lstStyle/>
        <a:p>
          <a:endParaRPr lang="ru-RU"/>
        </a:p>
      </dgm:t>
    </dgm:pt>
    <dgm:pt modelId="{EDC43602-4C4C-4C5C-8771-882ADF5FB79F}" type="sibTrans" cxnId="{D970AC9A-DD4E-4D1A-8788-D79860687EF6}">
      <dgm:prSet/>
      <dgm:spPr/>
      <dgm:t>
        <a:bodyPr/>
        <a:lstStyle/>
        <a:p>
          <a:endParaRPr lang="ru-RU"/>
        </a:p>
      </dgm:t>
    </dgm:pt>
    <dgm:pt modelId="{51FBEE86-56EC-4B1B-9A7D-7B3CB1F65A57}">
      <dgm:prSet/>
      <dgm:spPr>
        <a:solidFill>
          <a:srgbClr val="FFFF00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6AC58-11E6-4937-A90E-1337FD82A945}" type="parTrans" cxnId="{F17F8FBB-F1BE-46C8-83DB-A320BCB71519}">
      <dgm:prSet/>
      <dgm:spPr/>
      <dgm:t>
        <a:bodyPr/>
        <a:lstStyle/>
        <a:p>
          <a:endParaRPr lang="ru-RU"/>
        </a:p>
      </dgm:t>
    </dgm:pt>
    <dgm:pt modelId="{365AC1E6-50A7-47BF-A84A-F4033682F287}" type="sibTrans" cxnId="{F17F8FBB-F1BE-46C8-83DB-A320BCB71519}">
      <dgm:prSet/>
      <dgm:spPr/>
      <dgm:t>
        <a:bodyPr/>
        <a:lstStyle/>
        <a:p>
          <a:endParaRPr lang="ru-RU"/>
        </a:p>
      </dgm:t>
    </dgm:pt>
    <dgm:pt modelId="{D12EBB20-3249-4708-B6D4-E158D3D4C3B2}">
      <dgm:prSet/>
      <dgm:spPr>
        <a:solidFill>
          <a:srgbClr val="FFFF00"/>
        </a:solidFill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b="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b="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F6A8CD-3783-406F-A6A9-4FBBB22442D6}" type="parTrans" cxnId="{F5FBAFA2-9F20-4BBD-AA2A-07086E6BDC8D}">
      <dgm:prSet/>
      <dgm:spPr/>
      <dgm:t>
        <a:bodyPr/>
        <a:lstStyle/>
        <a:p>
          <a:endParaRPr lang="ru-RU"/>
        </a:p>
      </dgm:t>
    </dgm:pt>
    <dgm:pt modelId="{FECB9496-5946-4CE5-B204-C14BF7152FF3}" type="sibTrans" cxnId="{F5FBAFA2-9F20-4BBD-AA2A-07086E6BDC8D}">
      <dgm:prSet/>
      <dgm:spPr/>
      <dgm:t>
        <a:bodyPr/>
        <a:lstStyle/>
        <a:p>
          <a:endParaRPr lang="ru-RU"/>
        </a:p>
      </dgm:t>
    </dgm:pt>
    <dgm:pt modelId="{6FE0B2B1-9ED5-4EF7-8D5C-D70317D942C9}">
      <dgm:prSet phldrT="[Текст]" custT="1"/>
      <dgm:spPr>
        <a:ln>
          <a:solidFill>
            <a:srgbClr val="7030A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1FED9-8479-4AC3-BD6D-E736A20C092F}" type="sibTrans" cxnId="{06E22017-BFE9-44BD-9DEE-F5227D57280F}">
      <dgm:prSet/>
      <dgm:spPr/>
      <dgm:t>
        <a:bodyPr/>
        <a:lstStyle/>
        <a:p>
          <a:endParaRPr lang="ru-RU"/>
        </a:p>
      </dgm:t>
    </dgm:pt>
    <dgm:pt modelId="{BFCAD3B4-DE79-4C4C-A57C-F91A64FD85BA}" type="parTrans" cxnId="{06E22017-BFE9-44BD-9DEE-F5227D57280F}">
      <dgm:prSet/>
      <dgm:spPr/>
      <dgm:t>
        <a:bodyPr/>
        <a:lstStyle/>
        <a:p>
          <a:endParaRPr lang="ru-RU"/>
        </a:p>
      </dgm:t>
    </dgm:pt>
    <dgm:pt modelId="{B379F221-5F67-47F0-B5FF-587DDD6951BE}" type="pres">
      <dgm:prSet presAssocID="{5E6494B4-7D1C-4734-A4C9-2EA2C1981E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0A0EF7-1DAE-40B4-81AA-36D59E86CB6C}" type="pres">
      <dgm:prSet presAssocID="{6FE0B2B1-9ED5-4EF7-8D5C-D70317D942C9}" presName="vert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ED1AC9C-DC4D-4CCD-8C20-DBA5C398A4CE}" type="pres">
      <dgm:prSet presAssocID="{6FE0B2B1-9ED5-4EF7-8D5C-D70317D942C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120DFA-4334-4E36-951A-471939895263}" type="pres">
      <dgm:prSet presAssocID="{6FE0B2B1-9ED5-4EF7-8D5C-D70317D942C9}" presName="parTrans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28A6944-8F99-4E9C-8D12-C9B2F4A99911}" type="pres">
      <dgm:prSet presAssocID="{6FE0B2B1-9ED5-4EF7-8D5C-D70317D942C9}" presName="horzOn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F9FE623-BAD7-46E8-ABC0-4F7ED38404AC}" type="pres">
      <dgm:prSet presAssocID="{961D999B-5CFD-4169-8C25-27DEA5AD9458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26FDE59-A0D8-4E77-994E-BE7C7100D0AB}" type="pres">
      <dgm:prSet presAssocID="{961D999B-5CFD-4169-8C25-27DEA5AD94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591CE5-09FB-4EEC-84FF-34D3407CAFB5}" type="pres">
      <dgm:prSet presAssocID="{961D999B-5CFD-4169-8C25-27DEA5AD9458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3822CC7-739A-44BA-A143-A39FCAB3090F}" type="pres">
      <dgm:prSet presAssocID="{961D999B-5CFD-4169-8C25-27DEA5AD9458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752F559-33F3-4AA2-8E46-0623763A4530}" type="pres">
      <dgm:prSet presAssocID="{BDB3157E-1A21-43F5-9FAF-0F66BFF7FB5B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3016CBE-E29C-4E9C-851A-8E1C74137E2E}" type="pres">
      <dgm:prSet presAssocID="{BDB3157E-1A21-43F5-9FAF-0F66BFF7FB5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C17BEB-B024-4311-9855-DDCA64BF42E8}" type="pres">
      <dgm:prSet presAssocID="{BDB3157E-1A21-43F5-9FAF-0F66BFF7FB5B}" presName="parTrans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9932936-FDB0-4BC0-BAC5-348091674B11}" type="pres">
      <dgm:prSet presAssocID="{BDB3157E-1A21-43F5-9FAF-0F66BFF7FB5B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1C095D9-2A06-4553-BAC6-1F2654F74C15}" type="pres">
      <dgm:prSet presAssocID="{CAE3A5D0-5B0C-469B-B975-6D9EDBC8F1B6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1372A78-6BA2-462B-889B-9E27F985C53A}" type="pres">
      <dgm:prSet presAssocID="{CAE3A5D0-5B0C-469B-B975-6D9EDBC8F1B6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83CDE-8E33-4924-A3FC-DC6D81C7DCCA}" type="pres">
      <dgm:prSet presAssocID="{CAE3A5D0-5B0C-469B-B975-6D9EDBC8F1B6}" presName="parTrans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A467E61-C4A2-4A20-BDC6-C599E86542C8}" type="pres">
      <dgm:prSet presAssocID="{CAE3A5D0-5B0C-469B-B975-6D9EDBC8F1B6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6B2EDC1-D473-490B-B57D-0CA0CBC5C1EC}" type="pres">
      <dgm:prSet presAssocID="{1895BE3C-CF6C-4AAA-81A0-1082027A6B83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EB3C916-D54C-49ED-B62C-E5E36B93A4B8}" type="pres">
      <dgm:prSet presAssocID="{1895BE3C-CF6C-4AAA-81A0-1082027A6B83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0C2A9-4765-4A08-8F07-B7135C31328B}" type="pres">
      <dgm:prSet presAssocID="{1895BE3C-CF6C-4AAA-81A0-1082027A6B83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28185C7-6DD5-4778-B2C7-58CA7B1C6DEE}" type="pres">
      <dgm:prSet presAssocID="{1EB3AB5E-F6E5-49B3-B128-4A01B344A7C7}" presName="sibSpace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583E813-30FD-4350-9432-ED9E7D11986D}" type="pres">
      <dgm:prSet presAssocID="{B088FDE1-593C-4D78-ABF0-58B23C21D4B2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B7283B0-00CE-4F2C-88F7-F67E6EE687EF}" type="pres">
      <dgm:prSet presAssocID="{B088FDE1-593C-4D78-ABF0-58B23C21D4B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6D93E-33FD-46FA-996A-14DCB09FC045}" type="pres">
      <dgm:prSet presAssocID="{B088FDE1-593C-4D78-ABF0-58B23C21D4B2}" presName="parTrans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5C699DD-CA7B-4E39-88A8-50595DD94050}" type="pres">
      <dgm:prSet presAssocID="{B088FDE1-593C-4D78-ABF0-58B23C21D4B2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8E59132-05C2-4950-9C8A-05F68030EE09}" type="pres">
      <dgm:prSet presAssocID="{7A166EF7-E795-4F8C-91AD-3FA39E1C57F6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81F44A0-F984-414B-BA35-AEFB3DD494BE}" type="pres">
      <dgm:prSet presAssocID="{7A166EF7-E795-4F8C-91AD-3FA39E1C57F6}" presName="txFour" presStyleLbl="node4" presStyleIdx="2" presStyleCnt="7" custLinFactNeighborX="1280" custLinFactNeighborY="2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0AF02-3229-44E7-8841-57FDF3915446}" type="pres">
      <dgm:prSet presAssocID="{7A166EF7-E795-4F8C-91AD-3FA39E1C57F6}" presName="parTrans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E2FE402-4792-4263-B360-E1591A183018}" type="pres">
      <dgm:prSet presAssocID="{7A166EF7-E795-4F8C-91AD-3FA39E1C57F6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CB7665CC-EF21-4CA9-AFE4-968210DA437C}" type="pres">
      <dgm:prSet presAssocID="{7B847067-B2DE-4D21-BCA5-646B192A91AC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1C597D4-5573-4E79-9ABD-45959EE0F49A}" type="pres">
      <dgm:prSet presAssocID="{7B847067-B2DE-4D21-BCA5-646B192A91AC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2E04CF-A291-4573-BCCD-57C74B89EEC3}" type="pres">
      <dgm:prSet presAssocID="{7B847067-B2DE-4D21-BCA5-646B192A91AC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8B2CE1B-7FB0-452E-AC1B-D9C1DAE287F9}" type="pres">
      <dgm:prSet presAssocID="{EDC43602-4C4C-4C5C-8771-882ADF5FB79F}" presName="sibSpace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B2286C9-AAF2-473F-9D92-FCA88CF93979}" type="pres">
      <dgm:prSet presAssocID="{51FBEE86-56EC-4B1B-9A7D-7B3CB1F65A57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2A79FDC-E0C1-4030-854A-9E63500E2901}" type="pres">
      <dgm:prSet presAssocID="{51FBEE86-56EC-4B1B-9A7D-7B3CB1F65A57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528BE-EEDF-4D20-A2E3-6A80BC2659FB}" type="pres">
      <dgm:prSet presAssocID="{51FBEE86-56EC-4B1B-9A7D-7B3CB1F65A57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DA96890-231A-42C9-AC0B-44086637E5AA}" type="pres">
      <dgm:prSet presAssocID="{B4F523B9-B51A-4CD8-9B6A-2C4A08B8D7BF}" presName="sibSpace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D2DAB4E-3129-4FDC-85A3-B33CE870A231}" type="pres">
      <dgm:prSet presAssocID="{A50DC4AE-168C-4D27-BA3F-9E6A67CF3C88}" presName="vert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8D98D44-F378-44A2-A17F-569D640AE89F}" type="pres">
      <dgm:prSet presAssocID="{A50DC4AE-168C-4D27-BA3F-9E6A67CF3C8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C21D6-C817-499D-AF7C-C61ACC604538}" type="pres">
      <dgm:prSet presAssocID="{A50DC4AE-168C-4D27-BA3F-9E6A67CF3C88}" presName="parTrans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195C538-64B8-41A1-AF4B-AED501DEDA78}" type="pres">
      <dgm:prSet presAssocID="{A50DC4AE-168C-4D27-BA3F-9E6A67CF3C88}" presName="horzTwo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D29CAE4-AB60-4EC9-9454-72583D657994}" type="pres">
      <dgm:prSet presAssocID="{53CD7575-48CD-4A6C-AB33-BA3B44BF59AA}" presName="vert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BAE0B6B-6BCD-4AD5-8CB2-3657C8C59EA0}" type="pres">
      <dgm:prSet presAssocID="{53CD7575-48CD-4A6C-AB33-BA3B44BF59A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CEE3C4-3334-4EA8-858D-ACFA2AA89125}" type="pres">
      <dgm:prSet presAssocID="{53CD7575-48CD-4A6C-AB33-BA3B44BF59AA}" presName="parTrans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BE29E49-ECAB-4962-8AE3-42A8D448BDEF}" type="pres">
      <dgm:prSet presAssocID="{53CD7575-48CD-4A6C-AB33-BA3B44BF59AA}" presName="horzThre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5A0CF78-E7BE-4D0B-A2F9-83069E7428A7}" type="pres">
      <dgm:prSet presAssocID="{01AD169C-6808-4826-9553-B24305CE1BC4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EDCAD58-9E87-4F98-9864-987780F91629}" type="pres">
      <dgm:prSet presAssocID="{01AD169C-6808-4826-9553-B24305CE1BC4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7341C1-2D53-4D2C-A73D-F68E587EAF20}" type="pres">
      <dgm:prSet presAssocID="{01AD169C-6808-4826-9553-B24305CE1BC4}" presName="parTrans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656D484-6D13-4C5B-AA55-BA49FD7E62F8}" type="pres">
      <dgm:prSet presAssocID="{01AD169C-6808-4826-9553-B24305CE1BC4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2B96F00-5498-45B9-BD10-77DA305B897E}" type="pres">
      <dgm:prSet presAssocID="{D12EBB20-3249-4708-B6D4-E158D3D4C3B2}" presName="vertFour" presStyleCnt="0">
        <dgm:presLayoutVars>
          <dgm:chPref val="3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01E64CF-C94E-4303-A29F-7FA8CC5D617E}" type="pres">
      <dgm:prSet presAssocID="{D12EBB20-3249-4708-B6D4-E158D3D4C3B2}" presName="txFour" presStyleLbl="node4" presStyleIdx="6" presStyleCnt="7" custLinFactNeighborX="-82" custLinFactNeighborY="2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ED2C50-E032-4CAA-9921-D5BE656AE6FE}" type="pres">
      <dgm:prSet presAssocID="{D12EBB20-3249-4708-B6D4-E158D3D4C3B2}" presName="horzFour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9F2088B7-E5C2-4DDA-829F-515660F3E800}" type="presOf" srcId="{7A166EF7-E795-4F8C-91AD-3FA39E1C57F6}" destId="{481F44A0-F984-414B-BA35-AEFB3DD494BE}" srcOrd="0" destOrd="0" presId="urn:microsoft.com/office/officeart/2005/8/layout/hierarchy4"/>
    <dgm:cxn modelId="{D17A4766-EE66-4EFA-9FF5-4C88CD7641AA}" type="presOf" srcId="{BDB3157E-1A21-43F5-9FAF-0F66BFF7FB5B}" destId="{A3016CBE-E29C-4E9C-851A-8E1C74137E2E}" srcOrd="0" destOrd="0" presId="urn:microsoft.com/office/officeart/2005/8/layout/hierarchy4"/>
    <dgm:cxn modelId="{06E63B47-0AB6-4D02-9416-E59B9BEE0A64}" type="presOf" srcId="{B088FDE1-593C-4D78-ABF0-58B23C21D4B2}" destId="{6B7283B0-00CE-4F2C-88F7-F67E6EE687EF}" srcOrd="0" destOrd="0" presId="urn:microsoft.com/office/officeart/2005/8/layout/hierarchy4"/>
    <dgm:cxn modelId="{06E22017-BFE9-44BD-9DEE-F5227D57280F}" srcId="{5E6494B4-7D1C-4734-A4C9-2EA2C1981E44}" destId="{6FE0B2B1-9ED5-4EF7-8D5C-D70317D942C9}" srcOrd="0" destOrd="0" parTransId="{BFCAD3B4-DE79-4C4C-A57C-F91A64FD85BA}" sibTransId="{BD01FED9-8479-4AC3-BD6D-E736A20C092F}"/>
    <dgm:cxn modelId="{FD5F1E0B-C1C9-42FF-8F55-7524B7FAEA2D}" type="presOf" srcId="{961D999B-5CFD-4169-8C25-27DEA5AD9458}" destId="{D26FDE59-A0D8-4E77-994E-BE7C7100D0AB}" srcOrd="0" destOrd="0" presId="urn:microsoft.com/office/officeart/2005/8/layout/hierarchy4"/>
    <dgm:cxn modelId="{25C4B540-A1EE-4632-9598-29CD0890A523}" srcId="{A50DC4AE-168C-4D27-BA3F-9E6A67CF3C88}" destId="{53CD7575-48CD-4A6C-AB33-BA3B44BF59AA}" srcOrd="0" destOrd="0" parTransId="{6C59DEE6-AAB8-4048-9782-1A0726DCEDF0}" sibTransId="{475DBFDF-2C99-4F55-8449-A38BF6C474AE}"/>
    <dgm:cxn modelId="{E6709A51-E3FE-4403-910F-9FCF9D708811}" type="presOf" srcId="{01AD169C-6808-4826-9553-B24305CE1BC4}" destId="{EEDCAD58-9E87-4F98-9864-987780F91629}" srcOrd="0" destOrd="0" presId="urn:microsoft.com/office/officeart/2005/8/layout/hierarchy4"/>
    <dgm:cxn modelId="{2A536933-53C7-48AF-98D6-92B03FCFFEC6}" type="presOf" srcId="{1895BE3C-CF6C-4AAA-81A0-1082027A6B83}" destId="{BEB3C916-D54C-49ED-B62C-E5E36B93A4B8}" srcOrd="0" destOrd="0" presId="urn:microsoft.com/office/officeart/2005/8/layout/hierarchy4"/>
    <dgm:cxn modelId="{13831D38-3FC7-4B8D-A891-B39672DBC9EC}" srcId="{B088FDE1-593C-4D78-ABF0-58B23C21D4B2}" destId="{7A166EF7-E795-4F8C-91AD-3FA39E1C57F6}" srcOrd="0" destOrd="0" parTransId="{1A7A706F-F505-4B4D-BC27-3B56092F20E5}" sibTransId="{16CFEB21-96CA-4523-83DA-8BC4A2D1BBBC}"/>
    <dgm:cxn modelId="{4661B173-79CD-492F-9881-48741DF333FB}" srcId="{6FE0B2B1-9ED5-4EF7-8D5C-D70317D942C9}" destId="{A50DC4AE-168C-4D27-BA3F-9E6A67CF3C88}" srcOrd="1" destOrd="0" parTransId="{7E7F049F-61F1-4377-B387-F9E34B33BA37}" sibTransId="{73280954-2E05-4FE8-9078-0DCAA594154D}"/>
    <dgm:cxn modelId="{CE6DF5B0-2547-4F6C-BE36-C36899CEA933}" type="presOf" srcId="{A50DC4AE-168C-4D27-BA3F-9E6A67CF3C88}" destId="{78D98D44-F378-44A2-A17F-569D640AE89F}" srcOrd="0" destOrd="0" presId="urn:microsoft.com/office/officeart/2005/8/layout/hierarchy4"/>
    <dgm:cxn modelId="{7CCA0A98-7A6F-46B3-A484-61449BB67B15}" srcId="{53CD7575-48CD-4A6C-AB33-BA3B44BF59AA}" destId="{01AD169C-6808-4826-9553-B24305CE1BC4}" srcOrd="0" destOrd="0" parTransId="{01A2B9E1-C6CA-4E4B-9DFB-578EF7E3AAC5}" sibTransId="{1CAF811A-2CEE-4798-8972-1AFF05478711}"/>
    <dgm:cxn modelId="{C3CB0A50-2F0C-4A9B-9B23-5EBC8C922039}" type="presOf" srcId="{7B847067-B2DE-4D21-BCA5-646B192A91AC}" destId="{F1C597D4-5573-4E79-9ABD-45959EE0F49A}" srcOrd="0" destOrd="0" presId="urn:microsoft.com/office/officeart/2005/8/layout/hierarchy4"/>
    <dgm:cxn modelId="{EE32F1C4-C0C0-4373-B329-6982C480E161}" srcId="{6FE0B2B1-9ED5-4EF7-8D5C-D70317D942C9}" destId="{961D999B-5CFD-4169-8C25-27DEA5AD9458}" srcOrd="0" destOrd="0" parTransId="{5B8B0576-3DD4-4FA0-BA20-A4DDC2ED3019}" sibTransId="{B4F523B9-B51A-4CD8-9B6A-2C4A08B8D7BF}"/>
    <dgm:cxn modelId="{2602771F-2ACB-47FD-8929-B2117A864E28}" type="presOf" srcId="{53CD7575-48CD-4A6C-AB33-BA3B44BF59AA}" destId="{EBAE0B6B-6BCD-4AD5-8CB2-3657C8C59EA0}" srcOrd="0" destOrd="0" presId="urn:microsoft.com/office/officeart/2005/8/layout/hierarchy4"/>
    <dgm:cxn modelId="{D970AC9A-DD4E-4D1A-8788-D79860687EF6}" srcId="{7A166EF7-E795-4F8C-91AD-3FA39E1C57F6}" destId="{7B847067-B2DE-4D21-BCA5-646B192A91AC}" srcOrd="0" destOrd="0" parTransId="{EDA96B82-3D39-4446-8525-03751224FEF7}" sibTransId="{EDC43602-4C4C-4C5C-8771-882ADF5FB79F}"/>
    <dgm:cxn modelId="{34D958F0-D4FD-4EE9-ACD2-30445B95D42E}" srcId="{BDB3157E-1A21-43F5-9FAF-0F66BFF7FB5B}" destId="{CAE3A5D0-5B0C-469B-B975-6D9EDBC8F1B6}" srcOrd="0" destOrd="0" parTransId="{EC5ADFF3-3228-4C56-B869-FCA4D9768EEA}" sibTransId="{9A39E706-76CC-4F94-A41F-A50D6C757D0C}"/>
    <dgm:cxn modelId="{5512B564-7545-452A-ADCC-58BF7FD5F9A9}" srcId="{961D999B-5CFD-4169-8C25-27DEA5AD9458}" destId="{B088FDE1-593C-4D78-ABF0-58B23C21D4B2}" srcOrd="1" destOrd="0" parTransId="{0287E62C-48EA-45B4-9477-D7DB7F3952DB}" sibTransId="{903C7A32-DF62-4812-B74F-6A96E19A66E0}"/>
    <dgm:cxn modelId="{F17F8FBB-F1BE-46C8-83DB-A320BCB71519}" srcId="{7A166EF7-E795-4F8C-91AD-3FA39E1C57F6}" destId="{51FBEE86-56EC-4B1B-9A7D-7B3CB1F65A57}" srcOrd="1" destOrd="0" parTransId="{84B6AC58-11E6-4937-A90E-1337FD82A945}" sibTransId="{365AC1E6-50A7-47BF-A84A-F4033682F287}"/>
    <dgm:cxn modelId="{9021D3AF-BA31-4F93-9D93-94505A7C9DC8}" type="presOf" srcId="{CAE3A5D0-5B0C-469B-B975-6D9EDBC8F1B6}" destId="{01372A78-6BA2-462B-889B-9E27F985C53A}" srcOrd="0" destOrd="0" presId="urn:microsoft.com/office/officeart/2005/8/layout/hierarchy4"/>
    <dgm:cxn modelId="{295ACDB3-FFC5-4DD9-B26A-6CEEE6B4B38B}" type="presOf" srcId="{D12EBB20-3249-4708-B6D4-E158D3D4C3B2}" destId="{001E64CF-C94E-4303-A29F-7FA8CC5D617E}" srcOrd="0" destOrd="0" presId="urn:microsoft.com/office/officeart/2005/8/layout/hierarchy4"/>
    <dgm:cxn modelId="{8DF7AAD6-20CF-4A7A-A041-47A4BE0B840D}" type="presOf" srcId="{6FE0B2B1-9ED5-4EF7-8D5C-D70317D942C9}" destId="{AED1AC9C-DC4D-4CCD-8C20-DBA5C398A4CE}" srcOrd="0" destOrd="0" presId="urn:microsoft.com/office/officeart/2005/8/layout/hierarchy4"/>
    <dgm:cxn modelId="{0AD55628-3BD5-4247-B0C5-0805C6D6000B}" srcId="{961D999B-5CFD-4169-8C25-27DEA5AD9458}" destId="{BDB3157E-1A21-43F5-9FAF-0F66BFF7FB5B}" srcOrd="0" destOrd="0" parTransId="{2C0C4816-4455-4856-B6EF-02B86D531210}" sibTransId="{1EB3AB5E-F6E5-49B3-B128-4A01B344A7C7}"/>
    <dgm:cxn modelId="{3E10B9D3-FE26-487D-B425-8152CA388D0C}" type="presOf" srcId="{5E6494B4-7D1C-4734-A4C9-2EA2C1981E44}" destId="{B379F221-5F67-47F0-B5FF-587DDD6951BE}" srcOrd="0" destOrd="0" presId="urn:microsoft.com/office/officeart/2005/8/layout/hierarchy4"/>
    <dgm:cxn modelId="{3A380ACD-9019-4888-A4D9-750B2990717D}" type="presOf" srcId="{51FBEE86-56EC-4B1B-9A7D-7B3CB1F65A57}" destId="{02A79FDC-E0C1-4030-854A-9E63500E2901}" srcOrd="0" destOrd="0" presId="urn:microsoft.com/office/officeart/2005/8/layout/hierarchy4"/>
    <dgm:cxn modelId="{F5FBAFA2-9F20-4BBD-AA2A-07086E6BDC8D}" srcId="{01AD169C-6808-4826-9553-B24305CE1BC4}" destId="{D12EBB20-3249-4708-B6D4-E158D3D4C3B2}" srcOrd="0" destOrd="0" parTransId="{15F6A8CD-3783-406F-A6A9-4FBBB22442D6}" sibTransId="{FECB9496-5946-4CE5-B204-C14BF7152FF3}"/>
    <dgm:cxn modelId="{08F7200B-2B92-41B6-9C24-536F6D97158B}" srcId="{CAE3A5D0-5B0C-469B-B975-6D9EDBC8F1B6}" destId="{1895BE3C-CF6C-4AAA-81A0-1082027A6B83}" srcOrd="0" destOrd="0" parTransId="{4C692E3C-3F7E-49DE-9319-3DF510E8A93C}" sibTransId="{67249B59-4225-421B-B62C-010B82DBC18D}"/>
    <dgm:cxn modelId="{CAC2DCA5-83F6-4113-9AAF-A2D0F793362F}" type="presParOf" srcId="{B379F221-5F67-47F0-B5FF-587DDD6951BE}" destId="{2E0A0EF7-1DAE-40B4-81AA-36D59E86CB6C}" srcOrd="0" destOrd="0" presId="urn:microsoft.com/office/officeart/2005/8/layout/hierarchy4"/>
    <dgm:cxn modelId="{40917104-A5A1-4225-9DCC-F06F1CDF6158}" type="presParOf" srcId="{2E0A0EF7-1DAE-40B4-81AA-36D59E86CB6C}" destId="{AED1AC9C-DC4D-4CCD-8C20-DBA5C398A4CE}" srcOrd="0" destOrd="0" presId="urn:microsoft.com/office/officeart/2005/8/layout/hierarchy4"/>
    <dgm:cxn modelId="{40BE274F-3DA0-4F16-886F-824DB1B45219}" type="presParOf" srcId="{2E0A0EF7-1DAE-40B4-81AA-36D59E86CB6C}" destId="{11120DFA-4334-4E36-951A-471939895263}" srcOrd="1" destOrd="0" presId="urn:microsoft.com/office/officeart/2005/8/layout/hierarchy4"/>
    <dgm:cxn modelId="{3D602501-4CFD-40A8-83E4-ADCF48BB6027}" type="presParOf" srcId="{2E0A0EF7-1DAE-40B4-81AA-36D59E86CB6C}" destId="{928A6944-8F99-4E9C-8D12-C9B2F4A99911}" srcOrd="2" destOrd="0" presId="urn:microsoft.com/office/officeart/2005/8/layout/hierarchy4"/>
    <dgm:cxn modelId="{46238E43-31A6-4975-A787-5C99F989BCA1}" type="presParOf" srcId="{928A6944-8F99-4E9C-8D12-C9B2F4A99911}" destId="{9F9FE623-BAD7-46E8-ABC0-4F7ED38404AC}" srcOrd="0" destOrd="0" presId="urn:microsoft.com/office/officeart/2005/8/layout/hierarchy4"/>
    <dgm:cxn modelId="{7C658682-455F-4492-8179-AA97F4E7CDBB}" type="presParOf" srcId="{9F9FE623-BAD7-46E8-ABC0-4F7ED38404AC}" destId="{D26FDE59-A0D8-4E77-994E-BE7C7100D0AB}" srcOrd="0" destOrd="0" presId="urn:microsoft.com/office/officeart/2005/8/layout/hierarchy4"/>
    <dgm:cxn modelId="{2D5AE0B9-BCC3-4351-A0CA-BB2A4D167CC9}" type="presParOf" srcId="{9F9FE623-BAD7-46E8-ABC0-4F7ED38404AC}" destId="{4D591CE5-09FB-4EEC-84FF-34D3407CAFB5}" srcOrd="1" destOrd="0" presId="urn:microsoft.com/office/officeart/2005/8/layout/hierarchy4"/>
    <dgm:cxn modelId="{F34B0E04-1B8D-4FE9-A4F2-E3C4EAD0EBB1}" type="presParOf" srcId="{9F9FE623-BAD7-46E8-ABC0-4F7ED38404AC}" destId="{C3822CC7-739A-44BA-A143-A39FCAB3090F}" srcOrd="2" destOrd="0" presId="urn:microsoft.com/office/officeart/2005/8/layout/hierarchy4"/>
    <dgm:cxn modelId="{7625704D-7C7D-4A59-A2A2-76174E56ED3D}" type="presParOf" srcId="{C3822CC7-739A-44BA-A143-A39FCAB3090F}" destId="{A752F559-33F3-4AA2-8E46-0623763A4530}" srcOrd="0" destOrd="0" presId="urn:microsoft.com/office/officeart/2005/8/layout/hierarchy4"/>
    <dgm:cxn modelId="{B3D03B08-A37E-46DD-B036-6EBEF63837E5}" type="presParOf" srcId="{A752F559-33F3-4AA2-8E46-0623763A4530}" destId="{A3016CBE-E29C-4E9C-851A-8E1C74137E2E}" srcOrd="0" destOrd="0" presId="urn:microsoft.com/office/officeart/2005/8/layout/hierarchy4"/>
    <dgm:cxn modelId="{CF5DE5F6-E2F5-4FAA-A12F-25C413C164BC}" type="presParOf" srcId="{A752F559-33F3-4AA2-8E46-0623763A4530}" destId="{90C17BEB-B024-4311-9855-DDCA64BF42E8}" srcOrd="1" destOrd="0" presId="urn:microsoft.com/office/officeart/2005/8/layout/hierarchy4"/>
    <dgm:cxn modelId="{A1E9CBD4-CE04-4534-93A7-5C4EEB114691}" type="presParOf" srcId="{A752F559-33F3-4AA2-8E46-0623763A4530}" destId="{29932936-FDB0-4BC0-BAC5-348091674B11}" srcOrd="2" destOrd="0" presId="urn:microsoft.com/office/officeart/2005/8/layout/hierarchy4"/>
    <dgm:cxn modelId="{1197DAE4-95E1-4178-9FF1-21CDC28AD1D4}" type="presParOf" srcId="{29932936-FDB0-4BC0-BAC5-348091674B11}" destId="{B1C095D9-2A06-4553-BAC6-1F2654F74C15}" srcOrd="0" destOrd="0" presId="urn:microsoft.com/office/officeart/2005/8/layout/hierarchy4"/>
    <dgm:cxn modelId="{682B8B9A-DB87-4746-945C-DA59523E13EE}" type="presParOf" srcId="{B1C095D9-2A06-4553-BAC6-1F2654F74C15}" destId="{01372A78-6BA2-462B-889B-9E27F985C53A}" srcOrd="0" destOrd="0" presId="urn:microsoft.com/office/officeart/2005/8/layout/hierarchy4"/>
    <dgm:cxn modelId="{615C18A8-0294-45DE-A8E6-11743A45C7F4}" type="presParOf" srcId="{B1C095D9-2A06-4553-BAC6-1F2654F74C15}" destId="{35283CDE-8E33-4924-A3FC-DC6D81C7DCCA}" srcOrd="1" destOrd="0" presId="urn:microsoft.com/office/officeart/2005/8/layout/hierarchy4"/>
    <dgm:cxn modelId="{D3AA5ED2-791C-47C3-A5F5-695E4718A764}" type="presParOf" srcId="{B1C095D9-2A06-4553-BAC6-1F2654F74C15}" destId="{BA467E61-C4A2-4A20-BDC6-C599E86542C8}" srcOrd="2" destOrd="0" presId="urn:microsoft.com/office/officeart/2005/8/layout/hierarchy4"/>
    <dgm:cxn modelId="{9F278776-21DD-4BC1-99D8-2D72ABF8E954}" type="presParOf" srcId="{BA467E61-C4A2-4A20-BDC6-C599E86542C8}" destId="{D6B2EDC1-D473-490B-B57D-0CA0CBC5C1EC}" srcOrd="0" destOrd="0" presId="urn:microsoft.com/office/officeart/2005/8/layout/hierarchy4"/>
    <dgm:cxn modelId="{DB17CE49-8FA9-4849-9EFD-5749A10022B0}" type="presParOf" srcId="{D6B2EDC1-D473-490B-B57D-0CA0CBC5C1EC}" destId="{BEB3C916-D54C-49ED-B62C-E5E36B93A4B8}" srcOrd="0" destOrd="0" presId="urn:microsoft.com/office/officeart/2005/8/layout/hierarchy4"/>
    <dgm:cxn modelId="{FA65DB94-8492-45B0-AE95-F8EEC365B8CB}" type="presParOf" srcId="{D6B2EDC1-D473-490B-B57D-0CA0CBC5C1EC}" destId="{C2C0C2A9-4765-4A08-8F07-B7135C31328B}" srcOrd="1" destOrd="0" presId="urn:microsoft.com/office/officeart/2005/8/layout/hierarchy4"/>
    <dgm:cxn modelId="{15A25F83-2DE5-4CA3-A31F-BF5E4F1564EC}" type="presParOf" srcId="{C3822CC7-739A-44BA-A143-A39FCAB3090F}" destId="{728185C7-6DD5-4778-B2C7-58CA7B1C6DEE}" srcOrd="1" destOrd="0" presId="urn:microsoft.com/office/officeart/2005/8/layout/hierarchy4"/>
    <dgm:cxn modelId="{41B67AB4-C562-4406-8D91-3F3808462305}" type="presParOf" srcId="{C3822CC7-739A-44BA-A143-A39FCAB3090F}" destId="{A583E813-30FD-4350-9432-ED9E7D11986D}" srcOrd="2" destOrd="0" presId="urn:microsoft.com/office/officeart/2005/8/layout/hierarchy4"/>
    <dgm:cxn modelId="{80DDB6E9-8753-46B4-A54E-03B646CA6111}" type="presParOf" srcId="{A583E813-30FD-4350-9432-ED9E7D11986D}" destId="{6B7283B0-00CE-4F2C-88F7-F67E6EE687EF}" srcOrd="0" destOrd="0" presId="urn:microsoft.com/office/officeart/2005/8/layout/hierarchy4"/>
    <dgm:cxn modelId="{55ACC722-A273-474A-B222-3BE33E05FD22}" type="presParOf" srcId="{A583E813-30FD-4350-9432-ED9E7D11986D}" destId="{E9E6D93E-33FD-46FA-996A-14DCB09FC045}" srcOrd="1" destOrd="0" presId="urn:microsoft.com/office/officeart/2005/8/layout/hierarchy4"/>
    <dgm:cxn modelId="{6400EEAA-5EC6-4991-BE54-155FF4632270}" type="presParOf" srcId="{A583E813-30FD-4350-9432-ED9E7D11986D}" destId="{65C699DD-CA7B-4E39-88A8-50595DD94050}" srcOrd="2" destOrd="0" presId="urn:microsoft.com/office/officeart/2005/8/layout/hierarchy4"/>
    <dgm:cxn modelId="{98E74B35-9067-40BB-B595-3F0EC9BCD67C}" type="presParOf" srcId="{65C699DD-CA7B-4E39-88A8-50595DD94050}" destId="{98E59132-05C2-4950-9C8A-05F68030EE09}" srcOrd="0" destOrd="0" presId="urn:microsoft.com/office/officeart/2005/8/layout/hierarchy4"/>
    <dgm:cxn modelId="{1BBE08EB-FA2C-4567-875E-75ACA316627F}" type="presParOf" srcId="{98E59132-05C2-4950-9C8A-05F68030EE09}" destId="{481F44A0-F984-414B-BA35-AEFB3DD494BE}" srcOrd="0" destOrd="0" presId="urn:microsoft.com/office/officeart/2005/8/layout/hierarchy4"/>
    <dgm:cxn modelId="{30A7FE4E-F305-4989-9231-AB9CC2D52DD5}" type="presParOf" srcId="{98E59132-05C2-4950-9C8A-05F68030EE09}" destId="{66B0AF02-3229-44E7-8841-57FDF3915446}" srcOrd="1" destOrd="0" presId="urn:microsoft.com/office/officeart/2005/8/layout/hierarchy4"/>
    <dgm:cxn modelId="{EB912658-00A1-40F3-A9B9-2367C8C8D2CE}" type="presParOf" srcId="{98E59132-05C2-4950-9C8A-05F68030EE09}" destId="{1E2FE402-4792-4263-B360-E1591A183018}" srcOrd="2" destOrd="0" presId="urn:microsoft.com/office/officeart/2005/8/layout/hierarchy4"/>
    <dgm:cxn modelId="{CB82B212-7510-4638-9D98-4403FC3121F2}" type="presParOf" srcId="{1E2FE402-4792-4263-B360-E1591A183018}" destId="{CB7665CC-EF21-4CA9-AFE4-968210DA437C}" srcOrd="0" destOrd="0" presId="urn:microsoft.com/office/officeart/2005/8/layout/hierarchy4"/>
    <dgm:cxn modelId="{B29EBD8E-2D45-4B2C-A080-A529EA0FB402}" type="presParOf" srcId="{CB7665CC-EF21-4CA9-AFE4-968210DA437C}" destId="{F1C597D4-5573-4E79-9ABD-45959EE0F49A}" srcOrd="0" destOrd="0" presId="urn:microsoft.com/office/officeart/2005/8/layout/hierarchy4"/>
    <dgm:cxn modelId="{C6FDFC25-C2A6-4DB4-96FC-1A16FBAB5A8F}" type="presParOf" srcId="{CB7665CC-EF21-4CA9-AFE4-968210DA437C}" destId="{CA2E04CF-A291-4573-BCCD-57C74B89EEC3}" srcOrd="1" destOrd="0" presId="urn:microsoft.com/office/officeart/2005/8/layout/hierarchy4"/>
    <dgm:cxn modelId="{D57E4A4A-6A52-434A-BB3A-3D64B4AEB0BD}" type="presParOf" srcId="{1E2FE402-4792-4263-B360-E1591A183018}" destId="{58B2CE1B-7FB0-452E-AC1B-D9C1DAE287F9}" srcOrd="1" destOrd="0" presId="urn:microsoft.com/office/officeart/2005/8/layout/hierarchy4"/>
    <dgm:cxn modelId="{89CEA81F-CA73-43EB-9E4D-1D5BFF3C4166}" type="presParOf" srcId="{1E2FE402-4792-4263-B360-E1591A183018}" destId="{9B2286C9-AAF2-473F-9D92-FCA88CF93979}" srcOrd="2" destOrd="0" presId="urn:microsoft.com/office/officeart/2005/8/layout/hierarchy4"/>
    <dgm:cxn modelId="{4EFC47B2-35C1-42CC-A59D-0ADB93DFF3F5}" type="presParOf" srcId="{9B2286C9-AAF2-473F-9D92-FCA88CF93979}" destId="{02A79FDC-E0C1-4030-854A-9E63500E2901}" srcOrd="0" destOrd="0" presId="urn:microsoft.com/office/officeart/2005/8/layout/hierarchy4"/>
    <dgm:cxn modelId="{8E31A871-695B-4357-8906-5D151D004AF1}" type="presParOf" srcId="{9B2286C9-AAF2-473F-9D92-FCA88CF93979}" destId="{A55528BE-EEDF-4D20-A2E3-6A80BC2659FB}" srcOrd="1" destOrd="0" presId="urn:microsoft.com/office/officeart/2005/8/layout/hierarchy4"/>
    <dgm:cxn modelId="{63E39A5D-190A-43FE-BEE2-C8553AC76088}" type="presParOf" srcId="{928A6944-8F99-4E9C-8D12-C9B2F4A99911}" destId="{0DA96890-231A-42C9-AC0B-44086637E5AA}" srcOrd="1" destOrd="0" presId="urn:microsoft.com/office/officeart/2005/8/layout/hierarchy4"/>
    <dgm:cxn modelId="{1ABDC2E3-F1D4-49EF-8230-1E2F7AF2908C}" type="presParOf" srcId="{928A6944-8F99-4E9C-8D12-C9B2F4A99911}" destId="{0D2DAB4E-3129-4FDC-85A3-B33CE870A231}" srcOrd="2" destOrd="0" presId="urn:microsoft.com/office/officeart/2005/8/layout/hierarchy4"/>
    <dgm:cxn modelId="{A33C66E1-B8BD-40B9-BF03-E8BD93405B74}" type="presParOf" srcId="{0D2DAB4E-3129-4FDC-85A3-B33CE870A231}" destId="{78D98D44-F378-44A2-A17F-569D640AE89F}" srcOrd="0" destOrd="0" presId="urn:microsoft.com/office/officeart/2005/8/layout/hierarchy4"/>
    <dgm:cxn modelId="{BDFB4762-5766-44E9-B05C-A8BDF64A71CE}" type="presParOf" srcId="{0D2DAB4E-3129-4FDC-85A3-B33CE870A231}" destId="{DC1C21D6-C817-499D-AF7C-C61ACC604538}" srcOrd="1" destOrd="0" presId="urn:microsoft.com/office/officeart/2005/8/layout/hierarchy4"/>
    <dgm:cxn modelId="{BB8D4957-BC88-4DE0-A0B1-7885E79BDBE8}" type="presParOf" srcId="{0D2DAB4E-3129-4FDC-85A3-B33CE870A231}" destId="{2195C538-64B8-41A1-AF4B-AED501DEDA78}" srcOrd="2" destOrd="0" presId="urn:microsoft.com/office/officeart/2005/8/layout/hierarchy4"/>
    <dgm:cxn modelId="{9E5CE4E6-6C21-4597-AD8D-9DDAFAC8EDCE}" type="presParOf" srcId="{2195C538-64B8-41A1-AF4B-AED501DEDA78}" destId="{0D29CAE4-AB60-4EC9-9454-72583D657994}" srcOrd="0" destOrd="0" presId="urn:microsoft.com/office/officeart/2005/8/layout/hierarchy4"/>
    <dgm:cxn modelId="{0F46017D-8B8E-4BBD-BCB3-B2258A05C634}" type="presParOf" srcId="{0D29CAE4-AB60-4EC9-9454-72583D657994}" destId="{EBAE0B6B-6BCD-4AD5-8CB2-3657C8C59EA0}" srcOrd="0" destOrd="0" presId="urn:microsoft.com/office/officeart/2005/8/layout/hierarchy4"/>
    <dgm:cxn modelId="{3F8854A2-751E-4CE2-AF73-F714D9873839}" type="presParOf" srcId="{0D29CAE4-AB60-4EC9-9454-72583D657994}" destId="{59CEE3C4-3334-4EA8-858D-ACFA2AA89125}" srcOrd="1" destOrd="0" presId="urn:microsoft.com/office/officeart/2005/8/layout/hierarchy4"/>
    <dgm:cxn modelId="{CCB8C4D8-829C-4ACB-9EC8-204A93B20DFC}" type="presParOf" srcId="{0D29CAE4-AB60-4EC9-9454-72583D657994}" destId="{8BE29E49-ECAB-4962-8AE3-42A8D448BDEF}" srcOrd="2" destOrd="0" presId="urn:microsoft.com/office/officeart/2005/8/layout/hierarchy4"/>
    <dgm:cxn modelId="{9FBD93D3-CA0C-4797-BAAD-106F512C4798}" type="presParOf" srcId="{8BE29E49-ECAB-4962-8AE3-42A8D448BDEF}" destId="{E5A0CF78-E7BE-4D0B-A2F9-83069E7428A7}" srcOrd="0" destOrd="0" presId="urn:microsoft.com/office/officeart/2005/8/layout/hierarchy4"/>
    <dgm:cxn modelId="{AD00A141-7C81-423D-BA75-DBE3F2901751}" type="presParOf" srcId="{E5A0CF78-E7BE-4D0B-A2F9-83069E7428A7}" destId="{EEDCAD58-9E87-4F98-9864-987780F91629}" srcOrd="0" destOrd="0" presId="urn:microsoft.com/office/officeart/2005/8/layout/hierarchy4"/>
    <dgm:cxn modelId="{E64834B2-9B31-489F-9126-AD87612D5F8D}" type="presParOf" srcId="{E5A0CF78-E7BE-4D0B-A2F9-83069E7428A7}" destId="{697341C1-2D53-4D2C-A73D-F68E587EAF20}" srcOrd="1" destOrd="0" presId="urn:microsoft.com/office/officeart/2005/8/layout/hierarchy4"/>
    <dgm:cxn modelId="{28273964-C271-4B0B-805C-61D49B251C98}" type="presParOf" srcId="{E5A0CF78-E7BE-4D0B-A2F9-83069E7428A7}" destId="{4656D484-6D13-4C5B-AA55-BA49FD7E62F8}" srcOrd="2" destOrd="0" presId="urn:microsoft.com/office/officeart/2005/8/layout/hierarchy4"/>
    <dgm:cxn modelId="{995C6CCB-2ACC-4F16-9AA9-89B1DFB5158E}" type="presParOf" srcId="{4656D484-6D13-4C5B-AA55-BA49FD7E62F8}" destId="{D2B96F00-5498-45B9-BD10-77DA305B897E}" srcOrd="0" destOrd="0" presId="urn:microsoft.com/office/officeart/2005/8/layout/hierarchy4"/>
    <dgm:cxn modelId="{37991A92-44E8-429A-87AE-6F8BBF675AA9}" type="presParOf" srcId="{D2B96F00-5498-45B9-BD10-77DA305B897E}" destId="{001E64CF-C94E-4303-A29F-7FA8CC5D617E}" srcOrd="0" destOrd="0" presId="urn:microsoft.com/office/officeart/2005/8/layout/hierarchy4"/>
    <dgm:cxn modelId="{E9A6727B-BF3B-48CB-B56F-9E5DB40C9667}" type="presParOf" srcId="{D2B96F00-5498-45B9-BD10-77DA305B897E}" destId="{97ED2C50-E032-4CAA-9921-D5BE656AE6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AC9C-DC4D-4CCD-8C20-DBA5C398A4CE}">
      <dsp:nvSpPr>
        <dsp:cNvPr id="0" name=""/>
        <dsp:cNvSpPr/>
      </dsp:nvSpPr>
      <dsp:spPr>
        <a:xfrm>
          <a:off x="3167" y="2075"/>
          <a:ext cx="8908321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бюджетной системы РФ</a:t>
          </a:r>
          <a:endParaRPr lang="ru-RU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" y="30250"/>
        <a:ext cx="8851971" cy="905631"/>
      </dsp:txXfrm>
    </dsp:sp>
    <dsp:sp modelId="{D26FDE59-A0D8-4E77-994E-BE7C7100D0AB}">
      <dsp:nvSpPr>
        <dsp:cNvPr id="0" name=""/>
        <dsp:cNvSpPr/>
      </dsp:nvSpPr>
      <dsp:spPr>
        <a:xfrm>
          <a:off x="3167" y="1056686"/>
          <a:ext cx="6579741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Разграничение доходов, расходов и источников финансирования дефицита бюджетов между бюджетами бюджетной системы РФ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" y="1084861"/>
        <a:ext cx="6523391" cy="905631"/>
      </dsp:txXfrm>
    </dsp:sp>
    <dsp:sp modelId="{A3016CBE-E29C-4E9C-851A-8E1C74137E2E}">
      <dsp:nvSpPr>
        <dsp:cNvPr id="0" name=""/>
        <dsp:cNvSpPr/>
      </dsp:nvSpPr>
      <dsp:spPr>
        <a:xfrm>
          <a:off x="3167" y="2111297"/>
          <a:ext cx="2148136" cy="96198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Сбалансированность бюджета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" y="2139472"/>
        <a:ext cx="2091786" cy="905631"/>
      </dsp:txXfrm>
    </dsp:sp>
    <dsp:sp modelId="{01372A78-6BA2-462B-889B-9E27F985C53A}">
      <dsp:nvSpPr>
        <dsp:cNvPr id="0" name=""/>
        <dsp:cNvSpPr/>
      </dsp:nvSpPr>
      <dsp:spPr>
        <a:xfrm>
          <a:off x="3167" y="3165907"/>
          <a:ext cx="2148136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Общее (совокупное) покрытие расходов бюджетов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" y="3194082"/>
        <a:ext cx="2091786" cy="905631"/>
      </dsp:txXfrm>
    </dsp:sp>
    <dsp:sp modelId="{BEB3C916-D54C-49ED-B62C-E5E36B93A4B8}">
      <dsp:nvSpPr>
        <dsp:cNvPr id="0" name=""/>
        <dsp:cNvSpPr/>
      </dsp:nvSpPr>
      <dsp:spPr>
        <a:xfrm>
          <a:off x="3167" y="4220518"/>
          <a:ext cx="2148136" cy="96198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Адресность и целевой характер бюджетных средств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42" y="4248693"/>
        <a:ext cx="2091786" cy="905631"/>
      </dsp:txXfrm>
    </dsp:sp>
    <dsp:sp modelId="{6B7283B0-00CE-4F2C-88F7-F67E6EE687EF}">
      <dsp:nvSpPr>
        <dsp:cNvPr id="0" name=""/>
        <dsp:cNvSpPr/>
      </dsp:nvSpPr>
      <dsp:spPr>
        <a:xfrm>
          <a:off x="2241525" y="2111297"/>
          <a:ext cx="4341383" cy="96198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Равенство бюджетных прав субъектов РФ, муниципальных образований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9700" y="2139472"/>
        <a:ext cx="4285033" cy="905631"/>
      </dsp:txXfrm>
    </dsp:sp>
    <dsp:sp modelId="{481F44A0-F984-414B-BA35-AEFB3DD494BE}">
      <dsp:nvSpPr>
        <dsp:cNvPr id="0" name=""/>
        <dsp:cNvSpPr/>
      </dsp:nvSpPr>
      <dsp:spPr>
        <a:xfrm>
          <a:off x="2297095" y="3168353"/>
          <a:ext cx="4341383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Полнота отражения доходов, расходов и источников финансирования дефицитов бюджетов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5270" y="3196528"/>
        <a:ext cx="4285033" cy="905631"/>
      </dsp:txXfrm>
    </dsp:sp>
    <dsp:sp modelId="{F1C597D4-5573-4E79-9ABD-45959EE0F49A}">
      <dsp:nvSpPr>
        <dsp:cNvPr id="0" name=""/>
        <dsp:cNvSpPr/>
      </dsp:nvSpPr>
      <dsp:spPr>
        <a:xfrm>
          <a:off x="2241525" y="4220518"/>
          <a:ext cx="2148136" cy="96198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Подведомственность расходов бюджетов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9700" y="4248693"/>
        <a:ext cx="2091786" cy="905631"/>
      </dsp:txXfrm>
    </dsp:sp>
    <dsp:sp modelId="{02A79FDC-E0C1-4030-854A-9E63500E2901}">
      <dsp:nvSpPr>
        <dsp:cNvPr id="0" name=""/>
        <dsp:cNvSpPr/>
      </dsp:nvSpPr>
      <dsp:spPr>
        <a:xfrm>
          <a:off x="4434773" y="4220518"/>
          <a:ext cx="2148136" cy="96198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Единство кассы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62948" y="4248693"/>
        <a:ext cx="2091786" cy="905631"/>
      </dsp:txXfrm>
    </dsp:sp>
    <dsp:sp modelId="{78D98D44-F378-44A2-A17F-569D640AE89F}">
      <dsp:nvSpPr>
        <dsp:cNvPr id="0" name=""/>
        <dsp:cNvSpPr/>
      </dsp:nvSpPr>
      <dsp:spPr>
        <a:xfrm>
          <a:off x="6763352" y="1056686"/>
          <a:ext cx="2148136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Самостоятельность бюджетов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1527" y="1084861"/>
        <a:ext cx="2091786" cy="905631"/>
      </dsp:txXfrm>
    </dsp:sp>
    <dsp:sp modelId="{EBAE0B6B-6BCD-4AD5-8CB2-3657C8C59EA0}">
      <dsp:nvSpPr>
        <dsp:cNvPr id="0" name=""/>
        <dsp:cNvSpPr/>
      </dsp:nvSpPr>
      <dsp:spPr>
        <a:xfrm>
          <a:off x="6763352" y="2111297"/>
          <a:ext cx="2148136" cy="961981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Эффективность использования бюджетных средств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1527" y="2139472"/>
        <a:ext cx="2091786" cy="905631"/>
      </dsp:txXfrm>
    </dsp:sp>
    <dsp:sp modelId="{EEDCAD58-9E87-4F98-9864-987780F91629}">
      <dsp:nvSpPr>
        <dsp:cNvPr id="0" name=""/>
        <dsp:cNvSpPr/>
      </dsp:nvSpPr>
      <dsp:spPr>
        <a:xfrm>
          <a:off x="6763352" y="3165907"/>
          <a:ext cx="2148136" cy="961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Прозрачность (открытость)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91527" y="3194082"/>
        <a:ext cx="2091786" cy="905631"/>
      </dsp:txXfrm>
    </dsp:sp>
    <dsp:sp modelId="{001E64CF-C94E-4303-A29F-7FA8CC5D617E}">
      <dsp:nvSpPr>
        <dsp:cNvPr id="0" name=""/>
        <dsp:cNvSpPr/>
      </dsp:nvSpPr>
      <dsp:spPr>
        <a:xfrm>
          <a:off x="6761591" y="4222594"/>
          <a:ext cx="2148136" cy="96198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7030A0"/>
          </a:solidFill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Достоверность бюджета</a:t>
          </a:r>
          <a:endParaRPr lang="ru-RU" sz="1600" b="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9766" y="4250769"/>
        <a:ext cx="2091786" cy="905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0.09027</cdr:x>
      <cdr:y>0.03271</cdr:y>
    </cdr:from>
    <cdr:to>
      <cdr:x>0.16453</cdr:x>
      <cdr:y>0.08452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3867" y="148063"/>
          <a:ext cx="644769" cy="23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0.0742</cdr:x>
      <cdr:y>0.27929</cdr:y>
    </cdr:from>
    <cdr:to>
      <cdr:x>0.94179</cdr:x>
      <cdr:y>0.83477</cdr:y>
    </cdr:to>
    <cdr:sp macro="" textlink="">
      <cdr:nvSpPr>
        <cdr:cNvPr id="2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68" y="324961"/>
          <a:ext cx="7992888" cy="646331"/>
        </a:xfrm>
        <a:prstGeom xmlns:a="http://schemas.openxmlformats.org/drawingml/2006/main" prst="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alt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Расходы бюджета муниципального образования </a:t>
          </a:r>
          <a:r>
            <a:rPr lang="ru-RU" alt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«</a:t>
          </a:r>
          <a:r>
            <a:rPr lang="ru-RU" altLang="ru-RU" sz="1800" dirty="0" err="1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Кожевниковский</a:t>
          </a:r>
          <a:r>
            <a:rPr lang="ru-RU" alt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» на </a:t>
          </a:r>
          <a:endParaRPr lang="ru-RU" altLang="ru-RU" sz="18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  <a:p xmlns:a="http://schemas.openxmlformats.org/drawingml/2006/main">
          <a:pPr algn="ctr"/>
          <a:r>
            <a:rPr lang="ru-RU" altLang="ru-RU" sz="1800" dirty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образование </a:t>
          </a:r>
          <a:r>
            <a:rPr lang="ru-RU" altLang="ru-RU" sz="18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за 2015 год составили </a:t>
          </a:r>
          <a:r>
            <a:rPr lang="ru-RU" altLang="ru-RU" sz="1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361 404 тысяч рублей  </a:t>
          </a:r>
          <a:endParaRPr lang="ru-RU" altLang="ru-RU" sz="1800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BE971-CE9D-40AC-912F-250071B52579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EED4E-007E-488F-B041-0A73ECCFEE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213B4-98F8-48B5-A744-3959CDA8A5F8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8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A254B-5B79-4358-8179-3CCEAF6A2EF7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5133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95BE2-B04F-498F-9474-A8CC1CD6BC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EED4E-007E-488F-B041-0A73ECCFEED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11037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hart" Target="../charts/chart8.xm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" y="1208822"/>
            <a:ext cx="91440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решения Думы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№ 73 от 23.06.2016 года «Об исполнении  бюджета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за 2015 год»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 smtClean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endParaRPr lang="ru-RU" sz="2400" b="1" dirty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2486"/>
            <a:ext cx="9144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dirty="0"/>
          </a:p>
        </p:txBody>
      </p:sp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0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650886"/>
            <a:ext cx="4752528" cy="301847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 </a:t>
            </a: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b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включают </a:t>
            </a:r>
            <a:r>
              <a:rPr lang="ru-RU" sz="1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</a:t>
            </a:r>
            <a:br>
              <a:rPr lang="ru-RU" sz="18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на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оказание муниципальных услуг, </a:t>
            </a: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социальное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населения, </a:t>
            </a: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бюджетные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инвестиции, </a:t>
            </a: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обслуживание </a:t>
            </a:r>
            <a:r>
              <a:rPr lang="ru-RU" sz="20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долга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"/>
            <a:ext cx="8244408" cy="71956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9972" y="719562"/>
            <a:ext cx="45365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</a:t>
            </a: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других бюджетов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МЕЖБЮДЖТНЫХ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РАНСФЕРТОВ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D\Desktop\Для бюджета для граждан\презентация\деньги\скачанные фай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2" y="1161759"/>
            <a:ext cx="241295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D\Desktop\Для бюджета для граждан\презентация\деньги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2" y="364502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418" y="3645023"/>
            <a:ext cx="12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бюджет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2" y="12541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78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77683" y="116632"/>
              <a:ext cx="3765583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Доходы бюджета</a:t>
              </a:r>
            </a:p>
          </p:txBody>
        </p:sp>
      </p:grp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1403350" y="908050"/>
            <a:ext cx="6480175" cy="70802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Доходы бюджета </a:t>
            </a:r>
            <a:r>
              <a:rPr lang="ru-RU" sz="2000" dirty="0">
                <a:latin typeface="Calibri" pitchFamily="34" charset="0"/>
              </a:rPr>
              <a:t>– это безвозмездные и безвозвратные </a:t>
            </a:r>
          </a:p>
          <a:p>
            <a:pPr algn="ctr"/>
            <a:r>
              <a:rPr lang="ru-RU" sz="2000" dirty="0">
                <a:latin typeface="Calibri" pitchFamily="34" charset="0"/>
              </a:rPr>
              <a:t>поступления денежных средств в бюджет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203848" y="1628800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2300" dirty="0">
                <a:solidFill>
                  <a:schemeClr val="bg1"/>
                </a:solidFill>
                <a:latin typeface="Segoe" pitchFamily="34" charset="0"/>
              </a:rPr>
              <a:t> 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2276475"/>
            <a:ext cx="0" cy="7207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228184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203848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79512" y="2780928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76375" y="2420938"/>
            <a:ext cx="619125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7637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667625" y="2420938"/>
            <a:ext cx="0" cy="3603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94828" y="3429000"/>
            <a:ext cx="2736850" cy="3024188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Российской Федерации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defTabSz="914099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algn="ctr" defTabSz="914099"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203575" y="3429000"/>
            <a:ext cx="2736850" cy="3024188"/>
          </a:xfrm>
          <a:prstGeom prst="roundRect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200" b="1" dirty="0">
                <a:solidFill>
                  <a:schemeClr val="tx1"/>
                </a:solidFill>
                <a:latin typeface="Segoe" pitchFamily="34" charset="0"/>
              </a:rPr>
              <a:t>Поступления от уплаты других пошлин и сборов, установленных законодательством, а также штрафов за нарушение законодательства</a:t>
            </a:r>
          </a:p>
          <a:p>
            <a:pPr algn="ctr" defTabSz="914099"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например:</a:t>
            </a:r>
          </a:p>
          <a:p>
            <a:pPr algn="ctr" defTabSz="914099">
              <a:defRPr/>
            </a:pPr>
            <a:endParaRPr lang="ru-RU" sz="1200" dirty="0">
              <a:solidFill>
                <a:schemeClr val="tx1"/>
              </a:solidFill>
              <a:latin typeface="Segoe" pitchFamily="34" charset="0"/>
            </a:endParaRPr>
          </a:p>
          <a:p>
            <a:pPr marL="171450" indent="-171450" algn="ctr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Доходы от использования </a:t>
            </a:r>
            <a:r>
              <a:rPr lang="ru-RU" sz="1200" dirty="0" smtClean="0">
                <a:solidFill>
                  <a:schemeClr val="tx1"/>
                </a:solidFill>
                <a:latin typeface="Segoe" pitchFamily="34" charset="0"/>
              </a:rPr>
              <a:t>муниципального </a:t>
            </a: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имущества и земли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 Штрафные санкции</a:t>
            </a:r>
          </a:p>
          <a:p>
            <a:pPr marL="171450" indent="-171450" defTabSz="914099">
              <a:buFont typeface="Courier New" panose="02070309020205020404" pitchFamily="49" charset="0"/>
              <a:buChar char="o"/>
              <a:defRPr/>
            </a:pPr>
            <a:r>
              <a:rPr lang="ru-RU" sz="1200" dirty="0">
                <a:solidFill>
                  <a:schemeClr val="tx1"/>
                </a:solidFill>
                <a:latin typeface="Segoe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227763" y="3429000"/>
            <a:ext cx="2736850" cy="3024188"/>
          </a:xfrm>
          <a:prstGeom prst="round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 (межбюджетные трансферты), организаций, граждан</a:t>
            </a:r>
          </a:p>
        </p:txBody>
      </p:sp>
      <p:pic>
        <p:nvPicPr>
          <p:cNvPr id="2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8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6"/>
          <p:cNvGrpSpPr>
            <a:grpSpLocks/>
          </p:cNvGrpSpPr>
          <p:nvPr/>
        </p:nvGrpSpPr>
        <p:grpSpPr bwMode="auto">
          <a:xfrm>
            <a:off x="870701" y="44013"/>
            <a:ext cx="7946419" cy="864400"/>
            <a:chOff x="-451067" y="-1"/>
            <a:chExt cx="9738267" cy="980728"/>
          </a:xfrm>
          <a:noFill/>
        </p:grpSpPr>
        <p:sp>
          <p:nvSpPr>
            <p:cNvPr id="4" name="Прямоугольник 3"/>
            <p:cNvSpPr/>
            <p:nvPr/>
          </p:nvSpPr>
          <p:spPr>
            <a:xfrm>
              <a:off x="-451067" y="-1"/>
              <a:ext cx="9560957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416939" y="116633"/>
              <a:ext cx="9704139" cy="52379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chemeClr val="bg2">
                      <a:lumMod val="2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Виды безвозмездных поступлений местного бюджета</a:t>
              </a:r>
              <a:endParaRPr lang="ru-RU" sz="2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24" name="TextBox 12"/>
          <p:cNvSpPr txBox="1">
            <a:spLocks noChangeArrowheads="1"/>
          </p:cNvSpPr>
          <p:nvPr/>
        </p:nvSpPr>
        <p:spPr bwMode="auto">
          <a:xfrm>
            <a:off x="251521" y="1196975"/>
            <a:ext cx="88630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денежные средства, перечисляемые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бюджета бюджетной системы Российской Федерации другому</a:t>
            </a:r>
          </a:p>
        </p:txBody>
      </p:sp>
      <p:pic>
        <p:nvPicPr>
          <p:cNvPr id="3074" name="Picture 2" descr="D:\DD\Desktop\Для бюджета для граждан\презентация\деньги\1939824021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" y="4844805"/>
            <a:ext cx="200481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48752"/>
              </p:ext>
            </p:extLst>
          </p:nvPr>
        </p:nvGraphicFramePr>
        <p:xfrm>
          <a:off x="1331640" y="1904860"/>
          <a:ext cx="7648094" cy="456500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1528"/>
                <a:gridCol w="3856566"/>
              </a:tblGrid>
              <a:tr h="6737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179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дар, пожертвование)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определения конкретной цели использования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512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приходить на помощь)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24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латинского 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59622">
                <a:tc gridSpan="2"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2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граждан и юридических лиц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6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D\Desktop\Для бюджета для граждан\презентация\деньги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454342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07963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3100" b="1" dirty="0">
              <a:latin typeface="Arial Black" pitchFamily="34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9702337"/>
              </p:ext>
            </p:extLst>
          </p:nvPr>
        </p:nvGraphicFramePr>
        <p:xfrm>
          <a:off x="886708" y="1700808"/>
          <a:ext cx="7429708" cy="458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15126" y="1216213"/>
            <a:ext cx="823228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</a:t>
            </a:r>
            <a:r>
              <a:rPr lang="ru-RU" sz="2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консолидированного </a:t>
            </a:r>
            <a:r>
              <a:rPr lang="ru-RU" sz="2400" b="1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бюджета за 2015 </a:t>
            </a:r>
            <a:r>
              <a:rPr lang="ru-RU" sz="2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2400" b="1" dirty="0" smtClean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675 862 тыс. руб.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4585" y="15884"/>
            <a:ext cx="8269415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ПО ДОХОДАМ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D\Desktop\Для бюджета для граждан\презентация\деньги\11859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4" y="4481015"/>
            <a:ext cx="1799862" cy="23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6291466" y="2043371"/>
            <a:ext cx="2016224" cy="659177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286512" y="3000372"/>
            <a:ext cx="2071702" cy="625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13006" y="3845492"/>
            <a:ext cx="1973144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51920" y="2075527"/>
            <a:ext cx="1944216" cy="659179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51920" y="2964822"/>
            <a:ext cx="1944216" cy="5981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40233" y="3784730"/>
            <a:ext cx="1944216" cy="661392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382" name="TextBox 22"/>
          <p:cNvSpPr txBox="1">
            <a:spLocks noChangeArrowheads="1"/>
          </p:cNvSpPr>
          <p:nvPr/>
        </p:nvSpPr>
        <p:spPr bwMode="auto">
          <a:xfrm>
            <a:off x="885772" y="12699"/>
            <a:ext cx="8258228" cy="1200329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КОНСОЛИДИРОВАННОГО БЮДЖЕТА муниципального образования «</a:t>
            </a:r>
            <a:r>
              <a:rPr lang="ru-RU" alt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за 2015 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95509" y="2162379"/>
            <a:ext cx="1871933" cy="659178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3446" y="1415086"/>
            <a:ext cx="1973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9705" y="1387593"/>
            <a:ext cx="1973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00188" y="1415086"/>
            <a:ext cx="1820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9485" name="Прямоугольник 23"/>
          <p:cNvSpPr>
            <a:spLocks noChangeArrowheads="1"/>
          </p:cNvSpPr>
          <p:nvPr/>
        </p:nvSpPr>
        <p:spPr bwMode="auto">
          <a:xfrm>
            <a:off x="215900" y="2282299"/>
            <a:ext cx="1379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9486" name="Прямоугольник 24"/>
          <p:cNvSpPr>
            <a:spLocks noChangeArrowheads="1"/>
          </p:cNvSpPr>
          <p:nvPr/>
        </p:nvSpPr>
        <p:spPr bwMode="auto">
          <a:xfrm>
            <a:off x="107504" y="2985206"/>
            <a:ext cx="155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9487" name="Прямоугольник 25"/>
          <p:cNvSpPr>
            <a:spLocks noChangeArrowheads="1"/>
          </p:cNvSpPr>
          <p:nvPr/>
        </p:nvSpPr>
        <p:spPr bwMode="auto">
          <a:xfrm>
            <a:off x="107505" y="3937825"/>
            <a:ext cx="1392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(дефицит-</a:t>
            </a:r>
          </a:p>
          <a:p>
            <a:pPr eaLnBrk="1" hangingPunct="1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профицит+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95509" y="2964822"/>
            <a:ext cx="1882615" cy="6215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95508" y="3828286"/>
            <a:ext cx="1931823" cy="67859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494" name="Прямоугольник 34"/>
          <p:cNvSpPr>
            <a:spLocks noChangeArrowheads="1"/>
          </p:cNvSpPr>
          <p:nvPr/>
        </p:nvSpPr>
        <p:spPr bwMode="auto">
          <a:xfrm>
            <a:off x="3907945" y="2142128"/>
            <a:ext cx="1813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675 377,9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5" name="Прямоугольник 35"/>
          <p:cNvSpPr>
            <a:spLocks noChangeArrowheads="1"/>
          </p:cNvSpPr>
          <p:nvPr/>
        </p:nvSpPr>
        <p:spPr bwMode="auto">
          <a:xfrm>
            <a:off x="6319358" y="3033694"/>
            <a:ext cx="1853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658 812,6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1395" y="3033694"/>
            <a:ext cx="1934742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703 310,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9" name="Прямоугольник 38"/>
          <p:cNvSpPr>
            <a:spLocks noChangeArrowheads="1"/>
          </p:cNvSpPr>
          <p:nvPr/>
        </p:nvSpPr>
        <p:spPr bwMode="auto">
          <a:xfrm>
            <a:off x="6319358" y="2142128"/>
            <a:ext cx="199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675 862,0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0" name="Прямоугольник 39"/>
          <p:cNvSpPr>
            <a:spLocks noChangeArrowheads="1"/>
          </p:cNvSpPr>
          <p:nvPr/>
        </p:nvSpPr>
        <p:spPr bwMode="auto">
          <a:xfrm>
            <a:off x="1675973" y="2142128"/>
            <a:ext cx="181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752 954,3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1" name="Прямоугольник 41"/>
          <p:cNvSpPr>
            <a:spLocks noChangeArrowheads="1"/>
          </p:cNvSpPr>
          <p:nvPr/>
        </p:nvSpPr>
        <p:spPr bwMode="auto">
          <a:xfrm>
            <a:off x="1595508" y="2985207"/>
            <a:ext cx="1892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745 339,3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2" name="Прямоугольник 42"/>
          <p:cNvSpPr>
            <a:spLocks noChangeArrowheads="1"/>
          </p:cNvSpPr>
          <p:nvPr/>
        </p:nvSpPr>
        <p:spPr bwMode="auto">
          <a:xfrm>
            <a:off x="3861395" y="3897710"/>
            <a:ext cx="1860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27 932,2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3" name="Прямоугольник 43"/>
          <p:cNvSpPr>
            <a:spLocks noChangeArrowheads="1"/>
          </p:cNvSpPr>
          <p:nvPr/>
        </p:nvSpPr>
        <p:spPr bwMode="auto">
          <a:xfrm>
            <a:off x="6319358" y="3904230"/>
            <a:ext cx="1925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17 049,4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04" name="Прямоугольник 45"/>
          <p:cNvSpPr>
            <a:spLocks noChangeArrowheads="1"/>
          </p:cNvSpPr>
          <p:nvPr/>
        </p:nvSpPr>
        <p:spPr bwMode="auto">
          <a:xfrm>
            <a:off x="1714500" y="3871716"/>
            <a:ext cx="176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+ 7 615,0</a:t>
            </a:r>
            <a:endParaRPr lang="ru-RU" alt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D\Desktop\Для бюджета для граждан\презентация\деньги\22392093-3d-человек-бежит-к-зеленой-стрел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47" y="4941168"/>
            <a:ext cx="2560653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8198247"/>
              </p:ext>
            </p:extLst>
          </p:nvPr>
        </p:nvGraphicFramePr>
        <p:xfrm>
          <a:off x="353272" y="1340768"/>
          <a:ext cx="8683224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1368" y="-19285"/>
            <a:ext cx="823577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доходной части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2015 году, тыс. руб.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 и неналоговые доходы)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1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9144000" y="914400"/>
            <a:ext cx="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547813" y="188913"/>
            <a:ext cx="759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ru-RU" sz="16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3184525" y="207963"/>
            <a:ext cx="361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08230" y="15814"/>
            <a:ext cx="823577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межбюджетных трансфертов из областного бюджета за 2014-2015 гг.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2280" y="804068"/>
            <a:ext cx="1800225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78712"/>
              </p:ext>
            </p:extLst>
          </p:nvPr>
        </p:nvGraphicFramePr>
        <p:xfrm>
          <a:off x="493420" y="1192221"/>
          <a:ext cx="8208144" cy="543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34993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8" y="494116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59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36156"/>
              </p:ext>
            </p:extLst>
          </p:nvPr>
        </p:nvGraphicFramePr>
        <p:xfrm>
          <a:off x="503040" y="980728"/>
          <a:ext cx="8640960" cy="477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62" y="0"/>
            <a:ext cx="8215338" cy="830997"/>
          </a:xfrm>
          <a:prstGeom prst="rect">
            <a:avLst/>
          </a:prstGeom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доходов с территории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по уровням бюджетов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D:\DD\Desktop\Для бюджета для граждан\презентация\деньги\images (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" y="4077072"/>
            <a:ext cx="2741155" cy="27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8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727607"/>
              </p:ext>
            </p:extLst>
          </p:nvPr>
        </p:nvGraphicFramePr>
        <p:xfrm>
          <a:off x="63262" y="2549145"/>
          <a:ext cx="905954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9144000" y="1268413"/>
            <a:ext cx="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60312" y="1071"/>
            <a:ext cx="8159951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местного бюджета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по основным источникам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дополнительного норматива отчислений, в сопоставимых условиях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 за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068" y="1412776"/>
            <a:ext cx="2861848" cy="646331"/>
          </a:xfrm>
          <a:prstGeom prst="rect">
            <a:avLst/>
          </a:prstGeom>
          <a:solidFill>
            <a:schemeClr val="accent1"/>
          </a:solidFill>
          <a:ln/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 (исполнение)- 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41,1 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98514" y="1295251"/>
            <a:ext cx="289079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 (исполнение)– 47,8 млн. рублей</a:t>
            </a: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523431">
            <a:off x="3128433" y="1636360"/>
            <a:ext cx="3095394" cy="595908"/>
          </a:xfrm>
          <a:prstGeom prst="rightArrow">
            <a:avLst>
              <a:gd name="adj1" fmla="val 50000"/>
              <a:gd name="adj2" fmla="val 13140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Рост 102,4 %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22" y="5733256"/>
            <a:ext cx="9112278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абсолютных показателях доходы районного бюджета исполнены  в 2014 году в сумме  84 872,9 млн. руб., в 2015 году в сумме 89 831,4 млн. руб.,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 составил 105,8 %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942" y="-165237"/>
            <a:ext cx="8568952" cy="1508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МЕСТНОГО БЮДЖЕТА ПО РАСХОДАМ»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1012"/>
              </p:ext>
            </p:extLst>
          </p:nvPr>
        </p:nvGraphicFramePr>
        <p:xfrm>
          <a:off x="0" y="1342870"/>
          <a:ext cx="9170894" cy="538025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66122"/>
                <a:gridCol w="1541326"/>
                <a:gridCol w="1926658"/>
                <a:gridCol w="1772526"/>
                <a:gridCol w="1464262"/>
              </a:tblGrid>
              <a:tr h="273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выполнения плана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тыс. р.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 тыс. р.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75 897,4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74 594,6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27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90 807,4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88 920,0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51 510,0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33 586,4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371 227,0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361 497,7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3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37 886,1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37 867,5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4 136,0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64 456,6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51 170,9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 и спорт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5 700,6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5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703 310,0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658 812,4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D\Desktop\админ фото\DSC01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" y="877155"/>
            <a:ext cx="757380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1025" y="-24044"/>
            <a:ext cx="4212975" cy="67556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Бюджет для граждан" – аналитический документ, который посвящен отчету  об  исполнении  районного  бюджета  за  2015  год.  Данный  отчет является  основным  документом,  в  котором  содержатся  сведения  о  том,  какие доходы  получил  районный  бюджет  по  итогам  года,  на  какие  цели  и  в  каком объеме  были израсходованы бюджетные средства.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Важность  данного  документа  определяет  и  его  статус  –  годовой  отчет утверждается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решением Думы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Кожевниковского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района.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Мы постарались изложить информацию в понятной и доступной для широкого круга пользователей форме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AngsanaUPC" panose="02020603050405020304" pitchFamily="18" charset="-34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1189" y="332656"/>
            <a:ext cx="402983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AngsanaUPC" panose="02020603050405020304" pitchFamily="18" charset="-34"/>
              </a:rPr>
              <a:t>Бюджет для граждан"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78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8215338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денежные средства, направляемые на финансовое обеспечение задач и функций государства и местного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1391795"/>
            <a:ext cx="8501122" cy="8103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по признакам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0" y="3071810"/>
            <a:ext cx="2857488" cy="2661446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классификация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направление средств бюджета на выполнение основных функций государства (раздел – подраздел целевые статьи - виды расходов)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5036" y="3064460"/>
            <a:ext cx="2785116" cy="26687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бюджета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3071810"/>
            <a:ext cx="2857488" cy="2661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классификация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 деление расходов государства на текущие, капитальные, а также на выплату заработной платы, на материальные затраты, на приобретение товаров и услуг (категория расходов – группы – предметные статьи – подстатьи)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1285852" y="2214554"/>
            <a:ext cx="428628" cy="85725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357686" y="2163760"/>
            <a:ext cx="500066" cy="857256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515766" y="2181272"/>
            <a:ext cx="428628" cy="857256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Для бюджета для граждан\презентация\деньги\Человек приняли участие в другой Фотография, картинки, изображения и сток-фотография без роялти. Image 15405114._files\15389665-Человек-объясняет-диаграмм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0497"/>
            <a:ext cx="2414007" cy="19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вал 46"/>
          <p:cNvSpPr/>
          <p:nvPr/>
        </p:nvSpPr>
        <p:spPr>
          <a:xfrm>
            <a:off x="1984233" y="2813455"/>
            <a:ext cx="3421063" cy="2592387"/>
          </a:xfrm>
          <a:prstGeom prst="ellipse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899593" y="116673"/>
            <a:ext cx="824440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2015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 по отраслям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65809" y="1805292"/>
            <a:ext cx="2088232" cy="720080"/>
          </a:xfrm>
          <a:prstGeom prst="ellipse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361 404,5 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2238681" y="1676181"/>
            <a:ext cx="1656184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44 565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3984519" y="1805292"/>
            <a:ext cx="1584176" cy="72008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37 575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7" name="Овал 26"/>
          <p:cNvSpPr/>
          <p:nvPr/>
        </p:nvSpPr>
        <p:spPr bwMode="auto">
          <a:xfrm>
            <a:off x="2582598" y="5637049"/>
            <a:ext cx="1656184" cy="5760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36 558,8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8" name="Овал 27"/>
          <p:cNvSpPr/>
          <p:nvPr/>
        </p:nvSpPr>
        <p:spPr bwMode="auto">
          <a:xfrm>
            <a:off x="5220520" y="3188713"/>
            <a:ext cx="1656184" cy="504056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25 072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29" name="Овал 28"/>
          <p:cNvSpPr/>
          <p:nvPr/>
        </p:nvSpPr>
        <p:spPr bwMode="auto">
          <a:xfrm>
            <a:off x="5516149" y="3824682"/>
            <a:ext cx="1656184" cy="57606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50 346,7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0" name="Овал 29"/>
          <p:cNvSpPr/>
          <p:nvPr/>
        </p:nvSpPr>
        <p:spPr bwMode="auto">
          <a:xfrm>
            <a:off x="5363019" y="4660156"/>
            <a:ext cx="1728192" cy="6480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79 558,2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1" name="Овал 30"/>
          <p:cNvSpPr/>
          <p:nvPr/>
        </p:nvSpPr>
        <p:spPr bwMode="auto">
          <a:xfrm>
            <a:off x="4706921" y="2535732"/>
            <a:ext cx="1584176" cy="5760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5 500,5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3" name="Овал 32"/>
          <p:cNvSpPr/>
          <p:nvPr/>
        </p:nvSpPr>
        <p:spPr bwMode="auto">
          <a:xfrm>
            <a:off x="654505" y="5238832"/>
            <a:ext cx="1584176" cy="57606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893,9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4851" name="TextBox 33"/>
          <p:cNvSpPr txBox="1">
            <a:spLocks noChangeArrowheads="1"/>
          </p:cNvSpPr>
          <p:nvPr/>
        </p:nvSpPr>
        <p:spPr bwMode="auto">
          <a:xfrm>
            <a:off x="2264894" y="3297106"/>
            <a:ext cx="28597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Расходы бюджета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2015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Исполнены в сумме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645 796,2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тыс. руб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или 94 %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852" name="TextBox 34"/>
          <p:cNvSpPr txBox="1">
            <a:spLocks noChangeArrowheads="1"/>
          </p:cNvSpPr>
          <p:nvPr/>
        </p:nvSpPr>
        <p:spPr bwMode="auto">
          <a:xfrm>
            <a:off x="122225" y="1360543"/>
            <a:ext cx="20431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Образование</a:t>
            </a:r>
          </a:p>
        </p:txBody>
      </p:sp>
      <p:sp>
        <p:nvSpPr>
          <p:cNvPr id="34853" name="TextBox 35"/>
          <p:cNvSpPr txBox="1">
            <a:spLocks noChangeArrowheads="1"/>
          </p:cNvSpPr>
          <p:nvPr/>
        </p:nvSpPr>
        <p:spPr bwMode="auto">
          <a:xfrm>
            <a:off x="2582598" y="1336456"/>
            <a:ext cx="4545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Общегосударственные вопросы</a:t>
            </a:r>
          </a:p>
        </p:txBody>
      </p:sp>
      <p:sp>
        <p:nvSpPr>
          <p:cNvPr id="34854" name="TextBox 36"/>
          <p:cNvSpPr txBox="1">
            <a:spLocks noChangeArrowheads="1"/>
          </p:cNvSpPr>
          <p:nvPr/>
        </p:nvSpPr>
        <p:spPr bwMode="auto">
          <a:xfrm>
            <a:off x="5683369" y="2027995"/>
            <a:ext cx="1425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Культура</a:t>
            </a:r>
          </a:p>
        </p:txBody>
      </p:sp>
      <p:sp>
        <p:nvSpPr>
          <p:cNvPr id="34855" name="TextBox 37"/>
          <p:cNvSpPr txBox="1">
            <a:spLocks noChangeArrowheads="1"/>
          </p:cNvSpPr>
          <p:nvPr/>
        </p:nvSpPr>
        <p:spPr bwMode="auto">
          <a:xfrm>
            <a:off x="2878222" y="6342604"/>
            <a:ext cx="2797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Межбюджетные трансферты</a:t>
            </a:r>
          </a:p>
        </p:txBody>
      </p:sp>
      <p:sp>
        <p:nvSpPr>
          <p:cNvPr id="34856" name="TextBox 38"/>
          <p:cNvSpPr txBox="1">
            <a:spLocks noChangeArrowheads="1"/>
          </p:cNvSpPr>
          <p:nvPr/>
        </p:nvSpPr>
        <p:spPr bwMode="auto">
          <a:xfrm>
            <a:off x="6946752" y="3278085"/>
            <a:ext cx="58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alibri" pitchFamily="34" charset="0"/>
              </a:rPr>
              <a:t>ЖКХ</a:t>
            </a:r>
          </a:p>
        </p:txBody>
      </p:sp>
      <p:sp>
        <p:nvSpPr>
          <p:cNvPr id="34857" name="TextBox 39"/>
          <p:cNvSpPr txBox="1">
            <a:spLocks noChangeArrowheads="1"/>
          </p:cNvSpPr>
          <p:nvPr/>
        </p:nvSpPr>
        <p:spPr bwMode="auto">
          <a:xfrm>
            <a:off x="7091211" y="4055225"/>
            <a:ext cx="21351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4858" name="TextBox 40"/>
          <p:cNvSpPr txBox="1">
            <a:spLocks noChangeArrowheads="1"/>
          </p:cNvSpPr>
          <p:nvPr/>
        </p:nvSpPr>
        <p:spPr bwMode="auto">
          <a:xfrm>
            <a:off x="6624638" y="5236773"/>
            <a:ext cx="2519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34859" name="TextBox 41"/>
          <p:cNvSpPr txBox="1">
            <a:spLocks noChangeArrowheads="1"/>
          </p:cNvSpPr>
          <p:nvPr/>
        </p:nvSpPr>
        <p:spPr bwMode="auto">
          <a:xfrm>
            <a:off x="6362332" y="2654696"/>
            <a:ext cx="27749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Физическая культура и спорт</a:t>
            </a:r>
          </a:p>
        </p:txBody>
      </p:sp>
      <p:sp>
        <p:nvSpPr>
          <p:cNvPr id="34861" name="TextBox 43"/>
          <p:cNvSpPr txBox="1">
            <a:spLocks noChangeArrowheads="1"/>
          </p:cNvSpPr>
          <p:nvPr/>
        </p:nvSpPr>
        <p:spPr bwMode="auto">
          <a:xfrm>
            <a:off x="244374" y="5986764"/>
            <a:ext cx="230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Национальная оборона</a:t>
            </a:r>
          </a:p>
        </p:txBody>
      </p:sp>
      <p:pic>
        <p:nvPicPr>
          <p:cNvPr id="3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 bwMode="auto">
          <a:xfrm>
            <a:off x="4521505" y="5441783"/>
            <a:ext cx="1728192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Segoe" pitchFamily="34" charset="0"/>
              </a:rPr>
              <a:t>4 136,0</a:t>
            </a:r>
            <a:endParaRPr lang="ru-RU" sz="1600" b="1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>
              <a:defRPr/>
            </a:pPr>
            <a:r>
              <a:rPr lang="ru-RU" sz="1600" b="1" dirty="0">
                <a:solidFill>
                  <a:schemeClr val="tx1"/>
                </a:solidFill>
                <a:latin typeface="Segoe" pitchFamily="34" charset="0"/>
              </a:rPr>
              <a:t>тыс. руб.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6291097" y="5751301"/>
            <a:ext cx="17842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Здравоохранение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4883" y="0"/>
            <a:ext cx="9021613" cy="981074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1734" y="160282"/>
              <a:ext cx="5808674" cy="52303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социальную политику</a:t>
              </a:r>
              <a:endPara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1268760"/>
            <a:ext cx="621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области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</a:t>
            </a:r>
          </a:p>
        </p:txBody>
      </p:sp>
      <p:sp>
        <p:nvSpPr>
          <p:cNvPr id="11" name="AutoShape 6" descr="data:image/jpeg;base64,/9j/4AAQSkZJRgABAQAAAQABAAD/2wCEAAkGBhQSERUUEhQWFRUVGBcUFBUYGRcYFxUXFBcVFBQXFBYYGyYfFxojHBUUHy8gIycpLCwsFR4xNTAqNSYrLCkBCQoKDgwOGg8PGiwkHyQsLCwsLC0sKSwsLCksLCwsLCwsLCwsLCwsLCwsLCwsLCwsLCwsLCwpLCwsLCwpLCwsLP/AABEIALcBFAMBIgACEQEDEQH/xAAbAAACAgMBAAAAAAAAAAAAAAAEBQMGAAECB//EAEUQAAEDAgQCBwMICQMDBQAAAAECAxEAIQQFEjFBUQYTImFxgZEyobEHI1JyssHR8BQVM0JigpKi4SRTwhaz8UNjc5PS/8QAGQEAAwEBAQAAAAAAAAAAAAAAAQIDAAQF/8QALhEAAgIBBAEBBQgDAAAAAAAAAAECEQMSITFRQRMiMmGR8BRxgaGx0eHxBEJS/9oADAMBAAIRAxEAPwCqN4a/ZJT4GPUbGusTkiSmShJtJI7Cj4lNvUGiU0ycHYPhXBqZ30VZGGWj9k6tP8KxqT/UmYH8oolGavp9toOJG6mzq9wk+sUwGHrZwQN4vz4+RrauxmgfDdIGF21aDxCrf4pkgyJEEUtxWXatwF/XGqPBXte+g05RoPzZcaP8CtSfEoXH2qOzFosArsCk7OLxCP8AbeHCfm1n+qB6TRac8bBh5DjJ/iB0nwI3oNGoYReTvzrquEJSsfNrC/qm9abZUmxJ89+VABOmuwahU2DxPkaxlsj96Ryt8aJiZSKicRAlPZI9PMVMKeZSy0lpTp0rUmUqZX7Kkq5GOyreLnY7UyjYG6K61iTHaTI5j7xRbJSrYg1yGQPZECZjeJ76xWFCtxfmLGhRiR3BA8KCdwhG1GoUtOx1jkbH1H310cWkmD2TyP3HY1mkw2JlIPG1YE0Zj2lE9nTHfXKMEqJsTx5eVI4hsgiuSKmIHGxrmRQoxFpoRzLUkkkqvff8xRqq1WMRhusiuyKjcWAJO1YxpQrk1jb6VbGa6IomIyK0akrg1gEahQeJxukxpUT3C3rRxrg0DEDaiQCQRPA10U12a1RMRFFZXdbogJ0oimDzXZNcdXU7jdjWQ4C2L1KTWFmuotShRwYmtpTPf8a70VtxvuoWGjQSLR5it6REARzA2807H0optiwkV0cHaNvfTWChO7k7dlBASfpNktkf09n+2pGuvR7D2pNuy8mf70SfUCmTuH0pueG9L8XnzDZha0g8uPoL0VZm+yVOZQJdw6k81tEOJ8ezMVJhscy5+zeSr+E9lXob0Dh+kWFWoAOJB2BMpPkSB7qNxeVIcEqCV8ioSfJYhf8AdTfeLs+ArSRwrtDnfvv3+NJF5Wtu7TriP4ZDif6VwQPM1wnM30mFoS53oOlX9C4J8pogosClECwnumK7Q5O4I8Yjyg0mY6RNE6VEtq+isFJ99MkYgHYzRsDROqp15G4tlTlkhMEBcp1/UkQo7WoPXReJzt1TakLKlgkL7wQIkeUDlaimvIHYGrDx7J8jcf4rEvxuI79x61yy/q4EeIijMIwVqCUiSZ4gbCTv3A0vIQRxueFBvlKTcx407xuWrRoVOnVqSRxSURZaT3H31F1se0kH+JN/VO48poNGsVFryqMpp4vFJIggEUvfaSLg+tLQbAwK0U1OlIO1cqTWoxBoitFNTxUL7BIsSO8f5rUAjUKjNdIZgbk95rZRQCQE3rCKkKa5NAxA6hXAx41y20RuZNTmoXVEbAnwrGMrdcomLiO6sogGfSHHqYZWtISSBaRxkDn31WWvlAXEONJPMpUR6JIPxqwdPVfMK4bfbTXnGmunHFNbkskmnsXZjpqwfaC0eKZ4c0E0yazzDrsHm5PAkJPoqK840VooovDFgWWSPWmCDxB8KI6i4rx9klN0EpPNJKT7qZ4bpHiUbPKI5KhXvUJ99J6HTKLP2j1lGFsLcK7DF688wXyi4lHtobcHgpB9ZPwq9vZhqy8YkjTraC9MzGoTE2mpyg4jxmpcFJ6YdJCVFpsxHtEfCq3lWXdcpQJVbSZET2tW8gztURlRJO5MnxN6f9CsNqW8eXVgeYd/x610Vojsc965bi9zo3eAvebKTHqUk/Ci8ozZ7BEByFsEwQFBWnvbHtDwiPOrO5lwJO3s8RaARSLpaxpQLQCR52J+73Uik5bMZxUd0XdCEuISpBBCgFA8CDcEUC/hOdKfk3xxUlxgn2O2ifoqMKSO4Kv/AD1bl4bnUpRp0XjK1ZX3sGCIIkciAR/SZHupf+ptMFsqbN/YUQNyB2VSn0irWnLirhUy8hMSKKs1lOTjMQ3xS4ORGhXqJT8Kma6SAftEKb7yJT/WmRTXHZSpFyKBThAT9+x9aAQvD5ihYlKgocwZ+FEsY7QpKhEpIUJuJBkSONV3GZMkGQIO+pPZV6pifOag+fQOyvUOSxNrR2k35/u1q6FZasbmq3XCtdyrc28rchUYeqtoz0j221DvT2x/bceYFG4bNkLEoUFeBrO/IEWg5U4WC8dOiJTJAUqFBJ0cbTtypctsEXEihTmbhSElZKUzpTwE7wKiOJPOhaNQfoSRAHpXDzYRGo78ONCJd2M0Q48HFdgFE7JJKhMfS3E99GgWZ1yRtXC3hVbx+PxGtSUpSAkxJkz4XoWcSrdyPAD8KFjUWdShTfHZ5hOp0IwwSuAOsU4oweJAsP8AzVCTlbqvacV6n8aJa6Lg3USaylQrjfIavNGpjrETy1CpA6DsZpPmGQITzoXCLW2oI3BMD8/dQpPgJY4rYbnaumWANyTU3XgbUVFeWLYKppX0SfMfjWVOXu+so6YmtnPygN/6cnvQP70154Kv/T9//THj2kfbBqpZGwFm4BPCeFXg9MRJx1ToXiugmrDi8s7clxtOr2ZJE6QAeFSMZNP+2rwUk/EzW9V9BWKP/SK5orrq6uLHRpB9pB8ifuqRfRFo7KUk/WB+IresvKY32aT4af4lK0RXrObNBOQNDj+jtA//AFiqq90DJ9l31RPvChVuzk9blqcM3+0ShCO1ZJ0JCSZva1SyZoNrcrD/ABcqT9k8nCatfyfIBGInfW3HgEmY8lGq3isIppam1wFJgGDIuAoX8CKs/wAnqZDw/wDcBB7w3t7zVsjuNnLFNSplnGH7ZnYg/wDEz3/4iq305wwDaY2623k2qftVacIg6zfYQL7WBt6VXenYgNoJJuVX3AgAT6+6ow95FZ8CXoCdOYMj6YcQfDq1L+KBXob/AEhwbbymnH0oWn2tWoATwKojlx41S/k9y5Ssyw5CeykuFRsIHUupG+9yLCoOmOTPfp2IV1S4UsFB0q7SdCRIttIPpVZRUpfgJGWmJ6bhMY04PmnG3J4oUlXwNEvIUB5V4YMF2u0LjmLj12p9l2Lfbuh95NojWopj6hJT7qPpdMHq9nqWKRYJUOFV3F4AoVbY1voXmuIxOJ6l5YcT1a1yUpCpSUxdIFrnhVmzHLYqMlpdMrGSa2KY+z3UG+iBTvMEEG1JXXptBmORHAE+UyKWrC5JCwsAnyoR7LwTcX4Hj/Vv76ZaZIqR9u1BNjNAmHwziY0q1dyr+hkEec04DfdXGBa7XkfupnjcKlBAStK5EynVA7jqSL0ZOhELvIelOcr6QJYZUlLSS8VSl4gEpBABEEcp7u0aVhscK11VKptBcUxfiWCtVh4+dbaypXI0S49oJMTbw40G+HXdp+qJj0its+QNtbIOZwAETHfJFEMtp21JnjcUiGUYgj9mv0/GpEYFbZBdEcttxzpfZX9g3fkmzxqFEcwDSzL2/nBzg0zzrFoU2SFgrCY3vx9aW9F87LGISu5MFIAAJJVYQOJoxpsNuhqMKv6KjeLJO52FdHK3f9pz+hX4VYnemzzgSCh2EqCxISIKbjnUg6R4h5QT1apNrqA8zVlDH2S1z6Kt+rnPoK9DW6fZlnrTDhbeSoLG4kcfGKyjox9m1T6Kt8oOGKcN/Mj7X+KrnRpiQY5D4mrj8qEfotvpo+1VV6Hmy7xYD4mnj7gZP2wjOU2bnkv7RH3V1l+ROPI1I0jklQIn+bh6Heh+k6ll1ptAKipCuykSSS4sWjapUZXjUMl0rUhKL9mAEjilUJsRPEjzpN0tnX9jJx3tWMcXk68OUhcAkSCk+FuHMetYMUseypQ/mPwmk7ecrWRrlRsLkk0wdzAIAJTvvuIPK4vVEnW5NuLZFmOLdj2yJm4AmwJ3ieA416zlGV4PCsJ/SEuuqcW2AsrUohTuhAAIUNKdR2HM15Dj3daA72Qka0xqSVyUqM6AdQT2dyOIr2bpMyAwz3PYX3PNVLK6orjfNM8MzR0qfdUTMuLg/wAIUUoHkkJHlReRZ0rChYShKwtWq6imOyExsZFhyoF1QKieZJ9TNaCh3V0OKaojqd2Xfo90g61TmpsAQkC+o982EbC+9zzqDP8AFtlyAgWgEmZm0RBoXociS4fq/fQebKl8xvrjxiPdSKKT2C3a3LB0NCP0xCp6tKdUqKrXSQkRvvUvTFvqsSlwOE9ZJGqQQUgAiOVxG+/cRRmQdElu4Z3UwoLgrYeKgntoSdKJ3SCqCTHwpX0nyLqXsICFnUyFLKu0guSrXpVJBNhqHOOdDfVZttNA6MydUmZ1JmLwftcKe9KX8EcOyMKgJekdbCVCexe+x7QG1KmWdI7MplUER2YMmb2ijMcnREoQoXAltBnv2ms21xRoqPlMJ+TPFITjtS1pSCy4AVEASSiBJ42PpV76QYd11A/RXGgQZUVDWFJg2EEQZi9eVYQMuYpDLiOqSoXUgWST7Mhbm2+wJ2tV9wXQhlpZ1vOBMHtAJEHhsknnU5Sk3Tr5llGCV21+H8iZ7KMfuvDIWOba9/I7Umx2K0Eh1tbRAkg6THHcGna3oJBJItxP0QeBA50BmKk9Wsx+4ve//pqNciypv4fXwGpoTIUlwakKBHPb4102wo238L/Ci2mkhgaQB7A/sRNcYVF66VETVZp7DEoISopVAgiJHaTzFCIXikD2kuD+IQT5i3up4ts6Z5Xv4ipl4VShGgyN4ExxvWyV5DBiBvP1JI6xlQ70woem/uqx9W4+yX0NHTBSNKNICohMgCBcjhelWOwMESCPKjGelbrTfUJchE7RfcSJ+6jjjB8gyOX+pWWcKtT4L7kaFAFKgbm5IASIFgauGVZ40VJDSSsoOohOqFp0kEEae8G44VWMWuXVqPFalf2r/GuujT2LaDjmEbCirq0SpKlTdZIAHO3a2EDnTTxQbsSEpN03semP9JsIWUKUphsqJCkqWolETvCZ4e+qN0mxbLplCwpCVEBTYMKOlKj7fKSPKqWp1aipTgKVKUpWk7jUSYuBPjxij8IuGAP41H3JFF4MfhE/UmvLAcwgG0wRN4ncjh4Vasp+T95l7CvuRpDjDsAoMgKQqPat6VU8yV2h9UfFVO8sASpkjgps+9NTxwWqXwKZJPSi/ZvjcPiHUqaTpSvsk6CntCJ1WjiDPfU6sqTh8S2A4hYVpPZi2+/54VXi/DKQP910/wBrQqLK8RLqDOyhTa0S0sm6VlDuJUpN47JtsUkgj1rKjzIy4o95+JrKW0PQu+VbC6MMBM9tHxNVjoZhipKvEfCrh8rqIw44y4n/AJGqt0DT2V9xH2R+NWj7gZe+PcHhwH0qkBWkp4SR1i5F/E1a3MElQUQASJSqTZQG0gC/Ed80ky3J0uOBat5CQe4LcWamwjKiChBJWpYPZ2SmUklZuBY7V4OTPWZ0+H+R3xitG4jxmTttvhIQNKtK0WB7Kri8cwR5VHn+WamvmkiQoE7CwB577i1EdJElrFaZlISCgk/u6ljyEhQjurjC5m51etC0p1A2gEEeEX4R4V7Mcl4lNbnHoTnpK4/gSmyxCiD6FJivcOlsdQmODrH9rqD91eR5sVLdbKtN0wdICYUPaBSNrq48K9c6XJ+Yn+Nv7aanllqimNGOmTR4ElFqHdbog7CoSLmu45i19Am7O+KfgahIUnHIJSY64ESLEa4m+4/CpOhIkO+KR7jTdTcrwwE3cVflc+nLzqTdS+uiiVx+uy/Jz1vC4dlp/wBl1LhIgknUo7xw7SRS3FPNP4VxCFBZaKX0SCFIlYbVBKj+6ulfTPFhS8KkmdGHaJH8SyVH3aaBybHhK3R9JtaPPS2se9NOsa02c8srWRr4kGbOkkoSQnSfHwFu4mhs/wAYUlCkxMrB79JArvFNuKWpaWnFAqPaQhRTa24EcKW5vPWsyFJ1OuWIIlMBUieHZ3pa8lEyAtu/pjThUpkp0mJcAWEq1CdII0kyDNe0YzES2pRESgqA5GL/AJFeSZiorDHbSCdwTYAqURN7bRJ21GvT1YnrGFKkHsBQI4pKAkeZ0nztSPco9kUcY8LMjaYMg8Ex8aHzN75pUclf9s1CwuJJsZ/41BmC+wrwP2DXjv3TvUQvAOyzH1fspqZpqgsqV82Pj/Kmm+Ganyr1ce8UcktmwlLxb0qHMBXeCbi9WXB9KfmgOrM6gkgxCwoLJkQLn7xVWzN3Q2DAPaG/nwpfhs8RrW1ClagjSTFlSfSwjetkjvdGx1VMt+a52y4pt0tSdUqSrSUn2U8rilmNzbDuIWE4ZsELBBJJVKluBUHfZCT3knwpXjcWhTKS0sK0FCVjktQTqTcDYlI++kCMaSpU2lSN+5ThqUYLe15LZaVaXtRHi3/b/nPuVVyyDMGgwhtRWrqhGtpNjYBSFuR7WoHsjl31Q8ZdLg5hY9yq9H6P5ilrBQLJSFd90k3rq5OW62aKX0yfQvQtDqSG1nD9WYS4AWw4glEDsgpcvHFNKMIolIH8R+CaYdNcrcezJbjSEklDZV2m0k2WCYUoE2SNp2oXA5U6CQpEKBkjUiQCExsq0i/nTPgny7As2TDhHID8asGDWkJRa4LZk/WTVdzc/OK9PQRTFnHgaBeZRfwUk2qGPmVlci9mJNm2erQEaSkArdJ0gKmzUXI8aYZTm7Sw2UFXWa9K0kEAAxoIUbKJ7VhtFVrNoVp1KIMq2GrfTxBttW8jGlaQkk/Op3EbJJ2p9KWO6Fk250XjELlRrK562sqCQ4L8qxjCt97o+w4fuqsdDv2a/rj7Caf/ACpj/Ttf/KP+25Vd6Jj5tf1h9lNdUfcJv3y24LOUthYKu2EqUlAF1EkgQeEk1YcmxxDB0skfNqidIkosBIJ/IqoZewCtwn/ahN4vqNu6nuW4cfo1wAShaQFvqIlUQInj+d68L/Iw44u2rvv+JRO+Ek1TbVdKwPpohT+JYStKUBQdBKVaiUpDalFXZGnc8/aNDKxpc0sBCWW02aAiVxCNWqbggzbhUeaYhr9IYIU0NaXWjoEQXG2UpKid+2gp8SaS5HgENuBCEuANOIDinFdoklIjq09hIO49om166Me2JJKqWy37fbf6sZJJ7eXu/PC6LEMQp93Q8gBOsdQ6dKVmIkXMuAwoyBAr0Dper/TKPej7YrzTImuvxhxDoUkIWAXdRKXNQAbgLBJJBREKAExHL0Ppc7OEX3afcoVR7OkI91b+J4cBYUO8qDROqAKCxxr1Tzy19BPZd8U/A0TmGKUlOHUkkEKcIPgaA6CvAId+sn4VrM8WrS2FQUpUooPGFAEpPcDqPmedSauX10Vi0o/XaL+3hyoNLcbDy+yCtSkidIkC8bCBvwrnNM0CP01sKwyTpSsIQSpXsJ5akz2eYqjrxg0oIT1i0lQkuxuLRpXNrHhtRqs1ZC1h1hPWFIQVJOpKSU2J+cJMEzvPZNqnX3jOzMq6QvlKUpdCEzcCxvYyBz76bZrqfUjrHAoI1BMJBISREAk28ap2WOaCQYkKM+R+FWnBY0lShA4i3nUss3F7D443yK+i+XtL0620KlsFUgEErWBN+4RT/oywoJfvCQEJ0JACdRUolQAuD2jEfSqnZU682B1akgEBPtp2BsDMxXoXRrBaWHlKIKllCjBkWNoI4/4pk3dFsiWhu+hH+h6EkX53MzY+tA4xPza5MmD7kH8acYjDqVcEiAPgfz50lzOUocvPZV59givKTtF2qCsma7AP52FOcMm5pX0fVLYPjTbDmTv+b16+JeyjgyPdnHSho/o6Y+mn4Kqs4LCJDgWsTxi942ChNx6bmrFn4W4hKUrSk6gZUkqEAEbBSb3HGlbeUq4vX/hQB8SajnnNSqLK4IxatkCGVdUpsdkqcS5INrET3j2Raol5K5rC9SbrQYvNpSb+Kppk3k4/3nT5Nj/hXGZ4cNtFQccKhESRHtDgAK545MifKOiUINeRBjjAc7tXxIrpjOlpYSErUAUpEcDI7UTveo3TqCgbzv60CcnaIjT/AHK+811vJGqZyxjJSbSTDsvxqnMelSyVktlJuNhqtbx99F5hmJQ+52gntbKUJ2TvP52pMMpbGwPqeFQZlhwrSDNhzue8nifwo+pFhqSd0jMU/qUVHjPxNR4d2QAAZkgi0SNiD+Y764CYAHIVJgjCgNxNpiRuYmNr0IyStgnFyo6xrqQEzEx38hO/h8KKyRztt8Pnht3NrP3Uvzz2kCEiEm95OpRPa4W2ERapMkxY1olUkOFXGw6sge+avqvGQpqReUPiN6yvP8VillajrXuY7SuZ2vYVlSUBrPS+n+TOYllCWxJS5qIttpWnie+q5keWKYQpK/aKpItaAE/dXoOKVCaqeIVK1Re5vVIt1QrS5E+ZJvIBlKZkRMau8UxyopLQOl1RJA0p0b37hH+aq3SRxQfgLUBpTYKIG6uAP5ipMtUpTahqWb2GpUegNCMLRT1dJ30tblwgBUJSDdU3JUrhxuPxp/0ezZx1jVilAhotkOaEqWpOsBAXcfvaYJB38TSHD9GXoIOnQTqibxMxtT/J8r+ZfRiCUa1sFIbhRhpS12CrESE0meCcUhsORqbYyy51L+OYaBPUBovtthIQkFtUJ7ImYPA7EbCrT0tEYRz+X7QqsZY81hlakkqKSso6wIQEpd060JKVGxKQq+xB50zxvSnDvNFDlp0yQoKEBQKoi+wPCuXZV8C9Sk3tyeUOqoXGq28K9ed6O4AJBRhye9RX62pdneBYB+aw6Ei3Da1/avauj7bC6JfZJ1ZS+jWapblAbkquVEyDECwi1OcXnTZADjKCBx0wdo3F6kzjENpaJSEpV2YACB+8mZi/OqxicQVVvV1bjRxaUNWTgFKKlthIFzKnFA3sNJO0kf5rtGPy9B7MwNgELjeYMmDVdAJCvAfaTUPUnkfSnU+xXi+qX7Fnd6Q4MGUMrPcBA5AXVtTTKcxDgC0p0gn94ibGLxtVF6k8jVhyzIVuNJV1ulJmEwSRcj6Ue7jU8so1uNDG7AcW2+DAEpHsk6RHEcRtPGrllvStpOFbQ85LgSjVMGCCCQNHAbeVIf8ApZAN3F94hIHwmm+AyRDYCkoCjuCq+8j763qp8GeKuX+g2WoxdKTbeL7c6SY7DEpULCQRseI8abOP0K8+L1xKuizXxBMubWhEAzvw76KZDk2XHkKkw7gipkKFdsXaOeS3BMbl5c06nHJBsUqKSJ32rr9SOTCcS6OXsK+0k0a4mYjnThnAK1JsJVtxppbCxK41lWJHs4nV3LabP2QKBx+DxWkhamlC0whSTYg27VXfBYFRe0gCbkgiBYXmYpfmzBTMxvwNjSrceWx5xiMSpsHUkzEwAefh4UB/1IgWKFj0+8ir06AbEUMvBo5VnFeUJb8MqbeftH6Q8h9yq5fxiFAEExfgedWZzK2ju2g+IFQqyXD2+bA8CR8KWodMNz7K066BF+Q48dqjwmZN6wSqwkmx5eHhVnXkGHP7h/qV/wDqtsdFcMDOjhxKj37EkUYqPT/IzlL4EOBxDTgstPnblwNxR+GwSZEQd+XKpEZe0nZCfQV2crZV+4mhTrZAteWCryiTtWVN+oGuGofzK/Gso0wbDfMMwcUk6dXnpHuE1Sf1i6ybjSOYJWPMcPSr69iUxtStxxHFKfQVD1ZLk6ljXgq6+kQUd2ye4SfiambzN0+why/0WTHroqwpxKU+yAPAAVL+se+l9V+E/mVUEuvkIEoxatmnv6kJ/wCU1J+osWr9xA+u6fuSadfrY8DUrWOUpKt7Rx74pHKXS/P9x7S8/p+wpa6Jv8XGkeCVK9+ofCnGC6PtJjrClcb2UAfRdqxt+SAeNFYtISgxS1JoOtLv5h68ySLDhbyoLGZog7++IpAp1U71ypcm9K8YPUC8bh2nbHSaT4joshXsq0+R/Gj22RuJrtWocDTR1R4Yr0vlAGA6IgKPzpNoI0jmDvPdR6OjLY3Kj529wHxrvDvESTRH6WIvRbk+WZNLgjTkLI/cHnJ+JNGs4ZKUgJgAbCAPhQRxg4GakRi7XFDcDaOHcOOVMGG/mo5RS1LoJ3o9p8Bs73NXg2SnVAbrR50I8DFEOOnhQrijU/JrJWXBFENuCgEqqdo11RIyG+CSFuJSTEnern1KevUAkQhBF1KEwnc+J4d9UXBDtC8U7XiVaipJG0HcGCIppKxUx50W/aOyIOlXbBsAOFIs1BM+M7ijMhdUNW0KEEmI9K6x+XGCYSRe6SKvjxkpzop7s1EpdEYpu5rks2pZx3DFg2sVC6ruqfRc1CRepNFDhKONTsxNRkUTh2rjh408RJM4cQJqdTGkp7xPrUysP4eI2rakbTygVdrYje4Mo99ZXTiTNZSUNZxjH4FLesmp8wVbegm5NcLO5MlcPwqRlFq0hsmjGWrVO6GBlJvaimbCK0puCKwq50bsIS2AVDupnjEjRShCr2pq+72O+sgMQrTXJSDW3HO6oVKPClMENpra6FbJG9FIVMU6iDUdtuW29a04nefhRLgTIFROp3otJCarF5TwraZ2muigzWpINbkJPhxemKkwmKX4dUmj1m1OuBGCOpqFxNqncVQy1cql5HMAqRuKi6w12lVUTYjGOFTfep1qg71rKWpV3e616ixLnaNdUeCD5LFkElUEap4UxzvLU6SoBSbXHLx40s6JPHrE2O8VcemGHT1MosrkJ/M12RWxyye55TiXjq3nxqZKjHOoMQIVReHY1WFQlyXjwLVkyaiUaMxLEGhVKqEuSqIULvR2HdoKZ5UbhmhO9NBCzYxm2wHhWpPcaZYPK9Seyq43SYHpeoXWQkkFNdDWxBPcUOm9ZUzumeP58qyplLE2OoZtNEYsztQqDXmNncgxKv8AxRDTlqBSn8zUqFRUWOTPPxwqMvE7Vw8q3fUZXFUjdAYS2szvTDEOnTSxoTR6k2im4AKHjfv41EHanfauaHUxxo3ZiZpyaJbNxegG08eAolpZ50fuANXEce6hXKmD1rmoHnO+jYlEIJFbDgNcDxrRF6yQQpmKJL1jQbO1dlwjjRNRwomolqrFu1wVUj5GO9Q51sRz91RC1YimTA0O8nx3VncwRBqB9faPeaCacipd+Jnj/iuiE9qIuG9lx6IEhxB2SVaSRfyPn8as/TnFSgJBHG178vCvN8rxOhQO44iYnup7nOc9ckGIi3tTXoRao45RdlZxCiTemmUIQSNUeZI94FqUvb7U3yBAU4kKMCdxc+nH8+NQv2i1eyB5q8nUQlMD19b0pdNWPpXp60wD3zPnE8O7h3VXFLqWXZjQ4OW1XpngzcWpaFDlRuBXB+PLz7qOMGQ9AyDLtSDA7USkzB481ClWevKSYUgDvAifS3pVo6CLBSd9UcRI3Jsf3d9u4Ui6aY09YoQQJuANztJ/PCux8HIuSnrfE1lDuOXrVSpFRQ84DzrlCh31usrypI9BE6F1IF99ZWVDyUI1mo0XrKyrx4EZO2u9vKilvxE1lZRaRkwNbgnasS4OVZWVNrcZGiQdrVk1lZToDCELtUZE1lZTCnLY8PSpigd3pWVlZmR0hFaWk1lZS2MDu1zWVlBhR0mukmtVlZGZ3XaFGbVlZTxYjDMHJMRvwFGYttQgcvdFz8ffW6yu+L2OWS3FylzvXbGKKTKSQe6tVlSvcetjeLxWu5UTPOglt99ZWUs2FHGrzorCPQoR4x48jwrKynxMTIeq9E8ybLWrYkBGoAyCdgofePdVV6WK+cJJM+JIPvtW6yu7wca5Kk6TNZWVlT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84213" y="2349500"/>
            <a:ext cx="30428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Социальное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обеспечение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7 951,5 тыс. руб., 100%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795963" y="2349500"/>
            <a:ext cx="28895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alibri" pitchFamily="34" charset="0"/>
              </a:rPr>
              <a:t>Охрана семьи и </a:t>
            </a:r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детства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libri" pitchFamily="34" charset="0"/>
              </a:rPr>
              <a:t>43 219,4 тыс. руб., 76,5%</a:t>
            </a:r>
            <a:endParaRPr lang="ru-RU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0" y="5442363"/>
            <a:ext cx="9143999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политику в 2015 году исполнены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51 171 тысяч рублей.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D\Desktop\Для бюджета для граждан\презентация\инвалиды\PfDWs6R9f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27726"/>
            <a:ext cx="3471937" cy="23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D\Desktop\Для бюджета для граждан\презентация\инвалиды\16032740-Illustration-of-a-family-of-four-with-umbrella-The-graphic-represents-father-protecting-the-family-o-Stock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5831"/>
            <a:ext cx="2395684" cy="23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9592" y="0"/>
            <a:ext cx="8244408" cy="8366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поддержку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отраслей экономики в 2014-2015 гг.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073884" y="861021"/>
            <a:ext cx="295232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107 974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104 629 тыс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pic>
        <p:nvPicPr>
          <p:cNvPr id="1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D\Desktop\Для бюджета для граждан\презентация\сельское хозяйство\456_kor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" y="4617746"/>
            <a:ext cx="3064417" cy="17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DD\Desktop\Для бюджета для граждан\презентация\сельское хозяйство\TNews738_35CMYK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" y="2950101"/>
            <a:ext cx="3138087" cy="166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DD\Desktop\Для бюджета для граждан\презентация\дорожный фонд\P62467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12" y="841037"/>
            <a:ext cx="290032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DD\Desktop\Для бюджета для граждан\презентация\сельское хозяйство\image801753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21"/>
            <a:ext cx="2879452" cy="215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379798"/>
              </p:ext>
            </p:extLst>
          </p:nvPr>
        </p:nvGraphicFramePr>
        <p:xfrm>
          <a:off x="3141245" y="803581"/>
          <a:ext cx="5889440" cy="60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6736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Работа etc\ФОТО\КСОШ_2_15_сен_2014\IMG_3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6" y="1349204"/>
            <a:ext cx="3090838" cy="22958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5842" name="Группа 6"/>
          <p:cNvGrpSpPr>
            <a:grpSpLocks/>
          </p:cNvGrpSpPr>
          <p:nvPr/>
        </p:nvGrpSpPr>
        <p:grpSpPr bwMode="auto">
          <a:xfrm>
            <a:off x="870882" y="-21064"/>
            <a:ext cx="8273117" cy="660958"/>
            <a:chOff x="867561" y="-168391"/>
            <a:chExt cx="8283318" cy="80805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15616" y="0"/>
              <a:ext cx="8028384" cy="63966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561" y="-168391"/>
              <a:ext cx="8283318" cy="639666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Расходы на образование</a:t>
              </a:r>
            </a:p>
          </p:txBody>
        </p:sp>
      </p:grpSp>
      <p:sp>
        <p:nvSpPr>
          <p:cNvPr id="35849" name="TextBox 24"/>
          <p:cNvSpPr txBox="1">
            <a:spLocks noChangeArrowheads="1"/>
          </p:cNvSpPr>
          <p:nvPr/>
        </p:nvSpPr>
        <p:spPr bwMode="auto">
          <a:xfrm>
            <a:off x="899591" y="502156"/>
            <a:ext cx="8237537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Оказание услуг в сфере образования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осуществляют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32  муниципальных образовательных организаций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76980249"/>
              </p:ext>
            </p:extLst>
          </p:nvPr>
        </p:nvGraphicFramePr>
        <p:xfrm>
          <a:off x="0" y="5554909"/>
          <a:ext cx="9212683" cy="116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3956" y="3645024"/>
            <a:ext cx="278816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в сфере ОБРАЗОВАНИЯ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ЖИТЕЛЯ  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 </a:t>
            </a:r>
          </a:p>
          <a:p>
            <a:pPr algn="ctr"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17,608  </a:t>
            </a:r>
            <a:r>
              <a:rPr lang="ru-RU" b="1" u="sng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/год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Вячеслав\Рабочий стол\Презент_Крайсман\IMG_4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34349" y="1349204"/>
            <a:ext cx="3036315" cy="19899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4" descr="IMG_89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2719" y="1361026"/>
            <a:ext cx="3018562" cy="190044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" name="Picture 5" descr="DSC013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6111" y="3282398"/>
            <a:ext cx="3182028" cy="238652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Picture 6" descr="DSC013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34349" y="3374818"/>
            <a:ext cx="3059651" cy="22947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2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\\main-server\Свежие новости\ФОТО\ХОЧУ СТАТЬ ЗВЕЗДОЙ 2016\IMG_9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721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main-server\Свежие новости\Вильт\ФОТКИ ДОМА КУЛЬТУРЫ\IMG_3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21" y="3070799"/>
            <a:ext cx="3006379" cy="20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 bwMode="auto">
          <a:xfrm>
            <a:off x="917846" y="1"/>
            <a:ext cx="7452320" cy="9810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19064" y="113"/>
            <a:ext cx="8424936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Расходы бюджета муниципального 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образования</a:t>
            </a: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 «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Calibri" pitchFamily="34" charset="0"/>
              </a:rPr>
              <a:t>Кожевниковский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 район» на 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latin typeface="Calibri" pitchFamily="34" charset="0"/>
              </a:rPr>
              <a:t>культуру за 2015 год составили 37 575 тысяч рублей, или 100 %</a:t>
            </a:r>
            <a:endParaRPr lang="ru-RU" alt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4540" y="5079099"/>
            <a:ext cx="29594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в сфере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ЖИТЕЛЯ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 </a:t>
            </a:r>
          </a:p>
          <a:p>
            <a:pPr algn="ctr">
              <a:defRPr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1,831 </a:t>
            </a:r>
            <a:r>
              <a:rPr lang="ru-RU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3641137"/>
            <a:ext cx="28803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учреждений культуры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центр культуры и досуга и 23 филиала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домов культуры перечислено 25,6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«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централизованная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бибилиотечная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система» 20 филиалов в селах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2893" y="3059929"/>
            <a:ext cx="279318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библиотек -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24,5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читателей библиотек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11 580 тыс. чел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книжных выставок.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-720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культурно-массовых мероприятий –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206,6 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main-server\Свежие новости\Вильт\ФОТКИ ДОМА КУЛЬТУРЫ\IMG_72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62" y="1020041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DD\Desktop\Для бюджета для граждан\презентация\культура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3" y="1034431"/>
            <a:ext cx="2764728" cy="20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966" y="1"/>
            <a:ext cx="828803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899672"/>
              </p:ext>
            </p:extLst>
          </p:nvPr>
        </p:nvGraphicFramePr>
        <p:xfrm>
          <a:off x="431978" y="620687"/>
          <a:ext cx="8532442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44"/>
                <a:gridCol w="4651006"/>
                <a:gridCol w="1440092"/>
                <a:gridCol w="1224136"/>
                <a:gridCol w="576064"/>
              </a:tblGrid>
              <a:tr h="26587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исп.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МП</a:t>
                      </a:r>
                      <a:r>
                        <a:rPr lang="ru-RU" sz="1300" baseline="0" dirty="0" smtClean="0"/>
                        <a:t> «Развитие малого и среднего предпринимательства на территории </a:t>
                      </a:r>
                      <a:r>
                        <a:rPr lang="ru-RU" sz="1300" baseline="0" dirty="0" err="1" smtClean="0"/>
                        <a:t>Кожевниковского</a:t>
                      </a:r>
                      <a:r>
                        <a:rPr lang="ru-RU" sz="1300" baseline="0" dirty="0" smtClean="0"/>
                        <a:t> района на период 2014-2018 годов</a:t>
                      </a:r>
                      <a:endParaRPr lang="ru-RU" sz="1300" dirty="0" smtClean="0"/>
                    </a:p>
                    <a:p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781 862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781 862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890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"Обеспечение  условий устойчивого развития  личного подсобного хозяйства в </a:t>
                      </a:r>
                      <a:r>
                        <a:rPr lang="ru-RU" sz="1300" dirty="0" err="1" smtClean="0"/>
                        <a:t>Кожевниковском</a:t>
                      </a:r>
                      <a:r>
                        <a:rPr lang="ru-RU" sz="1300" dirty="0" smtClean="0"/>
                        <a:t> районе на 2014-2017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545 600,2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545 600,2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817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3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"Информирование населения о деятельности органов местного самоуправления муниципального образования </a:t>
                      </a:r>
                      <a:r>
                        <a:rPr lang="ru-RU" sz="1300" dirty="0" err="1" smtClean="0"/>
                        <a:t>Кожевниковский</a:t>
                      </a:r>
                      <a:r>
                        <a:rPr lang="ru-RU" sz="1300" dirty="0" smtClean="0"/>
                        <a:t> район"  на 2014-2018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2 159 804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2 159 804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"Устойчивое развитие сельских территорий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на 2014-2017 годы и на период до 2020 года"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9 682 392,61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4 737 899,33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"Развитие образования  на территории  муниципального образования </a:t>
                      </a:r>
                      <a:r>
                        <a:rPr lang="ru-RU" sz="1300" dirty="0" err="1" smtClean="0"/>
                        <a:t>Кожевниковский</a:t>
                      </a:r>
                      <a:r>
                        <a:rPr lang="ru-RU" sz="1300" dirty="0" smtClean="0"/>
                        <a:t> район на 2012-2015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6 976 540,48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5 745 362,45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"Развитие дошкольного образования в </a:t>
                      </a:r>
                      <a:r>
                        <a:rPr lang="ru-RU" sz="1300" dirty="0" err="1" smtClean="0"/>
                        <a:t>Кожевниковском</a:t>
                      </a:r>
                      <a:r>
                        <a:rPr lang="ru-RU" sz="1300" dirty="0" smtClean="0"/>
                        <a:t> районе "Дошкольник" на 2014-2017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496 123,02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496 123,02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7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«Патриотическое воспитание граждан на территории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на 2011-2015 годы»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56 8956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568 956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8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"Развитие культуры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на 2015-2019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979 542,97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979 542,97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966" y="1"/>
            <a:ext cx="828803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622481"/>
              </p:ext>
            </p:extLst>
          </p:nvPr>
        </p:nvGraphicFramePr>
        <p:xfrm>
          <a:off x="431978" y="620687"/>
          <a:ext cx="8532442" cy="569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44"/>
                <a:gridCol w="4938970"/>
                <a:gridCol w="1152128"/>
                <a:gridCol w="1224136"/>
                <a:gridCol w="576064"/>
              </a:tblGrid>
              <a:tr h="26587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исп.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9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"Развитие  физической культуры и спорта на территории  муниципального образования </a:t>
                      </a:r>
                      <a:r>
                        <a:rPr lang="ru-RU" sz="1300" dirty="0" err="1" smtClean="0"/>
                        <a:t>Кожевниковский</a:t>
                      </a:r>
                      <a:r>
                        <a:rPr lang="ru-RU" sz="1300" dirty="0" smtClean="0"/>
                        <a:t>  район  на 2015-2019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1839664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1839664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«Модель непрерывного экологического воспитания и образования на территории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baseline="0" dirty="0" smtClean="0"/>
                        <a:t> района на 2011-2015 </a:t>
                      </a:r>
                      <a:r>
                        <a:rPr lang="ru-RU" sz="1300" baseline="0" dirty="0" err="1" smtClean="0"/>
                        <a:t>г.г</a:t>
                      </a:r>
                      <a:r>
                        <a:rPr lang="ru-RU" sz="1300" baseline="0" dirty="0" smtClean="0"/>
                        <a:t>.»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45000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45000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"Повышение  эффективности бюджетных расходов  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на 2014- 2016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46500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46500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890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"Улучшение условий и охраны труда в </a:t>
                      </a:r>
                      <a:r>
                        <a:rPr lang="ru-RU" sz="1300" dirty="0" err="1" smtClean="0"/>
                        <a:t>Кожевниковском</a:t>
                      </a:r>
                      <a:r>
                        <a:rPr lang="ru-RU" sz="1300" dirty="0" smtClean="0"/>
                        <a:t> районе на 2014-2016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174551,5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174551,5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817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13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"Развитие муниципальной службы в Администрации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на   2015-2017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61695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61695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300" dirty="0" err="1" smtClean="0"/>
                        <a:t>Кожевниковский</a:t>
                      </a:r>
                      <a:r>
                        <a:rPr lang="ru-RU" sz="1300" dirty="0" smtClean="0"/>
                        <a:t> район на 2015-2017 годы"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179075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179075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49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«Информационное   и техническое обслуживание процесса реформирования муниципальных финансов»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182160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182160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"Владение, пользование и распоряжение имуществом, находящимся в собственности </a:t>
                      </a:r>
                      <a:r>
                        <a:rPr lang="ru-RU" sz="1300" dirty="0" err="1" smtClean="0"/>
                        <a:t>Кожевниковского</a:t>
                      </a:r>
                      <a:r>
                        <a:rPr lang="ru-RU" sz="1300" dirty="0" smtClean="0"/>
                        <a:t> района (земельные ресурсы), распоряжение земельными участками, государственная собственность на которые не разграничена"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74263,52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74263,52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5966" y="1"/>
            <a:ext cx="828803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15841"/>
              </p:ext>
            </p:extLst>
          </p:nvPr>
        </p:nvGraphicFramePr>
        <p:xfrm>
          <a:off x="431978" y="620687"/>
          <a:ext cx="8532442" cy="501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144"/>
                <a:gridCol w="4938970"/>
                <a:gridCol w="1152128"/>
                <a:gridCol w="1224136"/>
                <a:gridCol w="576064"/>
              </a:tblGrid>
              <a:tr h="265874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 smtClean="0"/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исп.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0689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17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"Владение, пользование и распоряжение муниципальным имуществом"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248047,25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248047,25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58905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18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"Приватизация муниципального имущества"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141340,66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141340,66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817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19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"Автоматизированный учет муниципального имущества"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101 790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101 790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20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"Организация различных форм воспитания, содействующих формированию здорового образа жизни и законопослушного поведения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517 221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517 221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21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ВЦП "Формирование позитивного  социального имиджа образовательных учреждений, повышение престижа работников системы образования"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237 024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237 024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22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smtClean="0"/>
                        <a:t>ВЦП "Формирование здорового образа жизни обучающихся и достижение спортивных результатов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676848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544848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93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300" dirty="0" smtClean="0"/>
                        <a:t>23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smtClean="0"/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Кожевниковского района"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/>
                        <a:t>7500534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/>
                        <a:t>7500534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</a:t>
                      </a:r>
                      <a:endParaRPr lang="ru-RU" sz="1300" dirty="0"/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8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D\Desktop\Для бюджета для граждан\презентация\культура\P912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96" y="848456"/>
            <a:ext cx="2455204" cy="13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D\Desktop\Для бюджета для граждан\презентация\сироты\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852" y="2780928"/>
            <a:ext cx="14192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48570"/>
            <a:ext cx="817240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1042143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культуры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1505990"/>
            <a:ext cx="2592288" cy="73908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2014 год</a:t>
            </a: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19 094 </a:t>
            </a:r>
            <a:r>
              <a:rPr lang="ru-RU" sz="1400" b="1" dirty="0" smtClean="0">
                <a:solidFill>
                  <a:schemeClr val="tx1"/>
                </a:solidFill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08004" y="1547421"/>
            <a:ext cx="2592288" cy="7390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2015 год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18 558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5556" y="2269345"/>
            <a:ext cx="799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(врач)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87622" y="3717032"/>
            <a:ext cx="2592287" cy="6732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2014 год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21 760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09410" y="3645024"/>
            <a:ext cx="2592288" cy="673201"/>
          </a:xfrm>
          <a:prstGeom prst="roundRect">
            <a:avLst>
              <a:gd name="adj" fmla="val 2117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2015 год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21 760 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4" y="4762018"/>
            <a:ext cx="799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(средний медицинский персонал)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52565" y="5601423"/>
            <a:ext cx="2592287" cy="75996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2014 год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14 618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20072" y="5601423"/>
            <a:ext cx="2592288" cy="7599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2015 год</a:t>
            </a:r>
          </a:p>
          <a:p>
            <a:pPr algn="ctr"/>
            <a:r>
              <a:rPr lang="ru-RU" sz="1400" u="sng" dirty="0" smtClean="0">
                <a:solidFill>
                  <a:schemeClr val="tx1"/>
                </a:solidFill>
              </a:rPr>
              <a:t>14 535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" y="580880"/>
            <a:ext cx="4896544" cy="62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9808" y="1"/>
            <a:ext cx="822419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Муниципальное образование «</a:t>
            </a:r>
            <a:r>
              <a:rPr lang="ru-RU" sz="2400" dirty="0" err="1" smtClean="0">
                <a:solidFill>
                  <a:srgbClr val="002060"/>
                </a:solidFill>
              </a:rPr>
              <a:t>Кожевниковский</a:t>
            </a:r>
            <a:r>
              <a:rPr lang="ru-RU" sz="2400" dirty="0" smtClean="0">
                <a:solidFill>
                  <a:srgbClr val="002060"/>
                </a:solidFill>
              </a:rPr>
              <a:t> район»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5133" y="461666"/>
            <a:ext cx="4308866" cy="64633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3,9 тыс. км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области)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7 946 жителей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района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20 526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 (1,9% удельный вес от численности населения Томской области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населения : 5,2 чел. на 1 квадратный километр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состав района входит 8 сельских поселений: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38 населенных пунктов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D\Desktop\Для бюджета для граждан\презентация\школа\13192453-Счастливые-дети-и-красочные-лестницы-с-карандаш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38" y="3217235"/>
            <a:ext cx="2145686" cy="21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DD\Desktop\Для бюджета для граждан\презентация\школа\medium4755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4" y="1162935"/>
            <a:ext cx="1833210" cy="190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0702" y="0"/>
            <a:ext cx="827329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 месяц отдельных категорий работников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89" y="83468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организаций общего образования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0972" y="1796599"/>
            <a:ext cx="2592288" cy="6128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25 639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1818760"/>
            <a:ext cx="2664296" cy="5958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25 610,0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884" y="2977365"/>
            <a:ext cx="8430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0935" y="3501008"/>
            <a:ext cx="2592288" cy="65328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27 076,0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60649" y="3501007"/>
            <a:ext cx="2664296" cy="6532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27 071,0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796" y="50607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дополнительного образования детей (по отрасли образование)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1680" y="5992464"/>
            <a:ext cx="2592288" cy="6480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23 156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66429" y="5992465"/>
            <a:ext cx="2664296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  <a:p>
            <a:pPr algn="ctr"/>
            <a:r>
              <a:rPr lang="ru-RU" sz="1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20,311,0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Для бюджета для граждан\презентация\дорожный фонд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" y="1004231"/>
            <a:ext cx="1974132" cy="11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D\Desktop\Для бюджета для граждан\презентация\дорожный фонд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15" y="947081"/>
            <a:ext cx="1639442" cy="136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44603" y="188640"/>
              <a:ext cx="5680466" cy="52303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дорожный фонд</a:t>
              </a:r>
              <a:endPara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Овал 25"/>
          <p:cNvSpPr/>
          <p:nvPr/>
        </p:nvSpPr>
        <p:spPr>
          <a:xfrm>
            <a:off x="3029598" y="2058362"/>
            <a:ext cx="3183342" cy="295232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Муниципальный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дорожный фонд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за 2015 год составил 8 246,7 т. руб. исполнение 8 216,3 тыс. руб., 100 %,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251520" y="2132856"/>
            <a:ext cx="2736304" cy="86409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Доходы фонда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7504" y="3068960"/>
            <a:ext cx="2880320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Акцизы на автомобильный бензин, прямогонный бензин, дизельное топливо, моторные масла для дизельных и (или карбюраторных двигателей, производимые на территории Российской Федерации)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7504" y="4365104"/>
            <a:ext cx="288032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>
                <a:solidFill>
                  <a:srgbClr val="7030A0"/>
                </a:solidFill>
              </a:rPr>
              <a:t>Доходы бюджета, получаемые в виде арендной платы за земельные участки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7504" y="5085183"/>
            <a:ext cx="2880320" cy="17004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rgbClr val="7030A0"/>
                </a:solidFill>
              </a:rPr>
              <a:t>Межбюджетные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6156176" y="2204864"/>
            <a:ext cx="2736304" cy="86409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Расходы фонда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28184" y="3140968"/>
            <a:ext cx="2736304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Предоставление межбюджетных трансфертов бюджетам поселений на ремонт автомобильных дорог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8593" y="4906779"/>
            <a:ext cx="2808312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Содержание и ремонт автомобильных дорог общего пользования местного значения и искусственных сооружений на них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" y="-3954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D\Desktop\Для бюджета для граждан\презентация\дорожный фонд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653"/>
            <a:ext cx="1671104" cy="10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17" y="5085183"/>
            <a:ext cx="1772817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орожный фонд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7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24167"/>
              </p:ext>
            </p:extLst>
          </p:nvPr>
        </p:nvGraphicFramePr>
        <p:xfrm>
          <a:off x="-1" y="1266276"/>
          <a:ext cx="9118958" cy="56049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49300"/>
                <a:gridCol w="1945849"/>
                <a:gridCol w="1945849"/>
                <a:gridCol w="1977960"/>
              </a:tblGrid>
              <a:tr h="494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</a:t>
                      </a:r>
                      <a:endParaRPr lang="en-US" sz="16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en-US" sz="160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 к 2014 г.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%)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4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дорожного фонда, всего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6 368,6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8 246,8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69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1 024,6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1 359,6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892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на финансовое обеспечение дорожной деятельности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4 891,0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656,1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54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6 177,2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1363,6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41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за счет дорожного фонда, всего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6 269,1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8 216,3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926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местного значения общего пользования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6 013,5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7 708,9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128,2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71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ремонт автомобильных дорог</a:t>
                      </a:r>
                      <a:endParaRPr lang="ru-RU" sz="1800" b="0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18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507,4</a:t>
                      </a:r>
                      <a:endParaRPr lang="ru-RU" sz="1800" b="0" i="0" u="none" strike="noStrike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1800" b="1" i="0" u="none" strike="noStrike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71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средств дорожного фонда на конец года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-16968"/>
            <a:ext cx="8244408" cy="113877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муниципального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</a:t>
            </a:r>
          </a:p>
        </p:txBody>
      </p:sp>
      <p:pic>
        <p:nvPicPr>
          <p:cNvPr id="8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D\Desktop\Для бюджета для граждан\презентация\деньги\13097315-Хорошая-д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96" y="4047730"/>
            <a:ext cx="4075179" cy="27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467542" y="17274"/>
            <a:ext cx="8702949" cy="827387"/>
            <a:chOff x="0" y="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7324" y="188643"/>
              <a:ext cx="8497647" cy="60552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Межбюджетные трансферты бюджетам </a:t>
              </a:r>
              <a:r>
                <a:rPr lang="ru-RU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поселений</a:t>
              </a:r>
            </a:p>
          </p:txBody>
        </p:sp>
      </p:grpSp>
      <p:sp>
        <p:nvSpPr>
          <p:cNvPr id="14" name="AutoShape 19"/>
          <p:cNvSpPr>
            <a:spLocks noChangeArrowheads="1"/>
          </p:cNvSpPr>
          <p:nvPr/>
        </p:nvSpPr>
        <p:spPr bwMode="auto">
          <a:xfrm>
            <a:off x="899592" y="692695"/>
            <a:ext cx="8064897" cy="2149807"/>
          </a:xfrm>
          <a:prstGeom prst="roundRect">
            <a:avLst>
              <a:gd name="adj" fmla="val 11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1600" dirty="0">
                <a:solidFill>
                  <a:srgbClr val="006600"/>
                </a:solidFill>
                <a:latin typeface="Times New Roman" pitchFamily="18" charset="0"/>
              </a:rPr>
              <a:t>  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Из бюджета муниципального района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бюджетам 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сельских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поселений 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могут предоставляться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межбюджетные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трансферты в форме: </a:t>
            </a:r>
            <a:endParaRPr lang="ru-RU" alt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Дотаций</a:t>
            </a:r>
            <a:r>
              <a:rPr lang="ru-RU" alt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(без целевого назначения) и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Иных </a:t>
            </a:r>
            <a:r>
              <a:rPr lang="ru-RU" altLang="ru-RU" sz="1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межбюджетных трансфертов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(на конкретные цели)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54364"/>
              </p:ext>
            </p:extLst>
          </p:nvPr>
        </p:nvGraphicFramePr>
        <p:xfrm>
          <a:off x="4355975" y="819127"/>
          <a:ext cx="4788025" cy="5274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9594" y="2996952"/>
            <a:ext cx="4320481" cy="12464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межбюджетных трансфертов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составил</a:t>
            </a:r>
          </a:p>
          <a:p>
            <a:pPr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МБ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13 365 тыс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pPr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ОБ –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23 194 тыс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05643" y="6165304"/>
            <a:ext cx="8542819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schemeClr val="accent1">
                    <a:lumMod val="75000"/>
                  </a:schemeClr>
                </a:solidFill>
              </a:rPr>
              <a:t>Расходы </a:t>
            </a: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</a:rPr>
              <a:t>местного бюджета на предоставление межбюджетных трансфертов бюджетам поселений за 2015 год составили </a:t>
            </a: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36 559 тысяч рублей.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-1129697" flipV="1">
            <a:off x="4867178" y="1809033"/>
            <a:ext cx="2395856" cy="664641"/>
          </a:xfrm>
          <a:prstGeom prst="notchedRightArrow">
            <a:avLst>
              <a:gd name="adj1" fmla="val 49019"/>
              <a:gd name="adj2" fmla="val 32877"/>
            </a:avLst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36576" tIns="27432" rIns="36576" bIns="27432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1200" b="1" i="0" strike="noStrike" dirty="0" smtClean="0">
                <a:solidFill>
                  <a:srgbClr val="000000"/>
                </a:solidFill>
                <a:latin typeface="Arial Cyr"/>
              </a:rPr>
              <a:t>102,3%</a:t>
            </a:r>
            <a:endParaRPr lang="ru-RU" sz="1200" b="1" i="0" strike="noStrike" dirty="0">
              <a:solidFill>
                <a:srgbClr val="000000"/>
              </a:solidFill>
              <a:latin typeface="Arial Cyr"/>
            </a:endParaRPr>
          </a:p>
        </p:txBody>
      </p:sp>
      <p:pic>
        <p:nvPicPr>
          <p:cNvPr id="11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4"/>
          <p:cNvSpPr txBox="1">
            <a:spLocks noChangeArrowheads="1"/>
          </p:cNvSpPr>
          <p:nvPr/>
        </p:nvSpPr>
        <p:spPr bwMode="auto">
          <a:xfrm>
            <a:off x="899592" y="908051"/>
            <a:ext cx="82444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Думы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отчета об исполнении местного бюджета муниципального образования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год»,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ознакомится на официальном сайте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www.kogtomskinvest.ru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района - Финансы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Управлением финансов Администрации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с.Кожевниково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Гагарина,17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 по пятницу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9-00 до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17-00;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- выходные дни.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Обеденный перерыв -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13-00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14-00.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kojevnik@findep.org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8(38244) 2-12-16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8(38244) 2- 13-45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Михайлова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отдела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8(38244)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2-21-69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главный специалист по доходам консолидированного бюджета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116235"/>
            <a:ext cx="8568630" cy="791815"/>
          </a:xfrm>
        </p:spPr>
        <p:txBody>
          <a:bodyPr rtlCol="0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 spc="-15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ru-RU" sz="2800" b="1" spc="-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spc="-15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района!</a:t>
            </a:r>
            <a:endParaRPr lang="ru-RU" sz="2800" b="1" spc="-15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2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06272"/>
            <a:ext cx="816887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понятия.   Бюджет-что это такое?</a:t>
            </a:r>
            <a:endParaRPr lang="ru-RU" sz="2800" b="1" dirty="0"/>
          </a:p>
        </p:txBody>
      </p:sp>
      <p:pic>
        <p:nvPicPr>
          <p:cNvPr id="102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2733" y="672311"/>
            <a:ext cx="6157623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 форма  образования  и расходования денежных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 задач  и  функций государства  и местного самоуправления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15181" y="3731031"/>
            <a:ext cx="5553288" cy="2923877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свой БЮДЖЕТ: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Российская Федерация -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субъекты Российской Федерации –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краевой, республиканские бюджеты;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муниципальные районы, городские округа, городские и сельские поселения –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</a:t>
            </a:r>
          </a:p>
          <a:p>
            <a:endParaRPr lang="ru-RU" sz="2200" dirty="0" smtClean="0"/>
          </a:p>
        </p:txBody>
      </p:sp>
      <p:pic>
        <p:nvPicPr>
          <p:cNvPr id="3074" name="Picture 2" descr="D:\DD\Desktop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ч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56" y="3933056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D\Desktop\Для бюджета для граждан\презентация\деньги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" y="1112460"/>
            <a:ext cx="3080887" cy="25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3" y="2190992"/>
            <a:ext cx="5720605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всех видов бюджетов публично-правовых образований.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69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Для бюджета для граждан\презентация\деньги\images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2" name="Группа 8"/>
          <p:cNvGrpSpPr>
            <a:grpSpLocks/>
          </p:cNvGrpSpPr>
          <p:nvPr/>
        </p:nvGrpSpPr>
        <p:grpSpPr bwMode="auto">
          <a:xfrm>
            <a:off x="176223" y="2544981"/>
            <a:ext cx="8714749" cy="4321175"/>
            <a:chOff x="98062" y="1628800"/>
            <a:chExt cx="8883877" cy="4320480"/>
          </a:xfrm>
        </p:grpSpPr>
        <p:grpSp>
          <p:nvGrpSpPr>
            <p:cNvPr id="17413" name="Группа 45"/>
            <p:cNvGrpSpPr>
              <a:grpSpLocks/>
            </p:cNvGrpSpPr>
            <p:nvPr/>
          </p:nvGrpSpPr>
          <p:grpSpPr bwMode="auto">
            <a:xfrm>
              <a:off x="2736000" y="1628800"/>
              <a:ext cx="6245939" cy="4320480"/>
              <a:chOff x="2736000" y="1628800"/>
              <a:chExt cx="6245939" cy="4320480"/>
            </a:xfrm>
          </p:grpSpPr>
          <p:grpSp>
            <p:nvGrpSpPr>
              <p:cNvPr id="17417" name="Группа 31"/>
              <p:cNvGrpSpPr>
                <a:grpSpLocks/>
              </p:cNvGrpSpPr>
              <p:nvPr/>
            </p:nvGrpSpPr>
            <p:grpSpPr bwMode="auto">
              <a:xfrm>
                <a:off x="2760098" y="1628800"/>
                <a:ext cx="6143955" cy="4320480"/>
                <a:chOff x="2760098" y="1628800"/>
                <a:chExt cx="6143955" cy="4320480"/>
              </a:xfrm>
            </p:grpSpPr>
            <p:sp>
              <p:nvSpPr>
                <p:cNvPr id="29" name="Прямоугольник 28"/>
                <p:cNvSpPr/>
                <p:nvPr/>
              </p:nvSpPr>
              <p:spPr>
                <a:xfrm>
                  <a:off x="2760098" y="1628800"/>
                  <a:ext cx="2963902" cy="1584176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5724000" y="1628800"/>
                  <a:ext cx="3180053" cy="158417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2807884" y="3200184"/>
                  <a:ext cx="3323253" cy="157138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6156175" y="3212976"/>
                  <a:ext cx="2747878" cy="1584176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2807885" y="4797153"/>
                  <a:ext cx="1650252" cy="1117238"/>
                </a:xfrm>
                <a:prstGeom prst="rect">
                  <a:avLst/>
                </a:prstGeom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  <p:sp>
              <p:nvSpPr>
                <p:cNvPr id="34" name="Прямоугольник 33"/>
                <p:cNvSpPr/>
                <p:nvPr/>
              </p:nvSpPr>
              <p:spPr>
                <a:xfrm>
                  <a:off x="4458137" y="4797152"/>
                  <a:ext cx="1377463" cy="1152128"/>
                </a:xfrm>
                <a:prstGeom prst="rect">
                  <a:avLst/>
                </a:prstGeom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5835600" y="4797152"/>
                  <a:ext cx="1411200" cy="1152128"/>
                </a:xfrm>
                <a:prstGeom prst="rect">
                  <a:avLst/>
                </a:prstGeom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7246800" y="4797152"/>
                  <a:ext cx="1656184" cy="1152128"/>
                </a:xfrm>
                <a:prstGeom prst="rect">
                  <a:avLst/>
                </a:prstGeom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6" name="Плюс 15"/>
              <p:cNvSpPr/>
              <p:nvPr/>
            </p:nvSpPr>
            <p:spPr>
              <a:xfrm>
                <a:off x="5507912" y="2204795"/>
                <a:ext cx="432176" cy="432176"/>
              </a:xfrm>
              <a:prstGeom prst="mathPl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421" name="TextBox 16"/>
              <p:cNvSpPr txBox="1">
                <a:spLocks noChangeArrowheads="1"/>
              </p:cNvSpPr>
              <p:nvPr/>
            </p:nvSpPr>
            <p:spPr bwMode="auto">
              <a:xfrm>
                <a:off x="3044446" y="1943830"/>
                <a:ext cx="2122516" cy="830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ru-RU" sz="2400" b="1" dirty="0">
                    <a:latin typeface="Calibri" pitchFamily="34" charset="0"/>
                  </a:rPr>
                  <a:t>Федеральный</a:t>
                </a:r>
              </a:p>
              <a:p>
                <a:pPr algn="ctr"/>
                <a:r>
                  <a:rPr lang="ru-RU" sz="2400" b="1" dirty="0">
                    <a:latin typeface="Calibri" pitchFamily="34" charset="0"/>
                  </a:rPr>
                  <a:t>бюджет</a:t>
                </a:r>
              </a:p>
            </p:txBody>
          </p:sp>
          <p:sp>
            <p:nvSpPr>
              <p:cNvPr id="17422" name="TextBox 17"/>
              <p:cNvSpPr txBox="1">
                <a:spLocks noChangeArrowheads="1"/>
              </p:cNvSpPr>
              <p:nvPr/>
            </p:nvSpPr>
            <p:spPr bwMode="auto">
              <a:xfrm>
                <a:off x="5953507" y="1759166"/>
                <a:ext cx="2721038" cy="101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 b="1" dirty="0">
                    <a:latin typeface="Calibri" pitchFamily="34" charset="0"/>
                  </a:rPr>
                  <a:t>Бюджеты государственных</a:t>
                </a:r>
              </a:p>
              <a:p>
                <a:pPr algn="ctr"/>
                <a:r>
                  <a:rPr lang="ru-RU" sz="2000" b="1" dirty="0">
                    <a:latin typeface="Calibri" pitchFamily="34" charset="0"/>
                  </a:rPr>
                  <a:t>внебюджетных фондов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306114" y="3266400"/>
                <a:ext cx="2448000" cy="369273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36000" y="4950138"/>
                <a:ext cx="1673333" cy="738664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Бюджеты муниципальных районов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36000" y="4906291"/>
                <a:ext cx="1745939" cy="892552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3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Бюджеты внутригородских муниципальных образований</a:t>
                </a:r>
              </a:p>
            </p:txBody>
          </p:sp>
          <p:sp>
            <p:nvSpPr>
              <p:cNvPr id="23" name="Плюс 22"/>
              <p:cNvSpPr/>
              <p:nvPr/>
            </p:nvSpPr>
            <p:spPr>
              <a:xfrm>
                <a:off x="7074000" y="5122800"/>
                <a:ext cx="324000" cy="324000"/>
              </a:xfrm>
              <a:prstGeom prst="mathPl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891198" y="4896162"/>
                <a:ext cx="1300004" cy="954107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Бюджеты городских и сельских поселений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6866" y="4937068"/>
                <a:ext cx="1300004" cy="738545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Бюджеты городских округов</a:t>
                </a:r>
              </a:p>
            </p:txBody>
          </p:sp>
          <p:sp>
            <p:nvSpPr>
              <p:cNvPr id="26" name="Плюс 25"/>
              <p:cNvSpPr/>
              <p:nvPr/>
            </p:nvSpPr>
            <p:spPr>
              <a:xfrm>
                <a:off x="5940000" y="3793118"/>
                <a:ext cx="432000" cy="432000"/>
              </a:xfrm>
              <a:prstGeom prst="mathPl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Плюс 26"/>
              <p:cNvSpPr/>
              <p:nvPr/>
            </p:nvSpPr>
            <p:spPr>
              <a:xfrm>
                <a:off x="5673600" y="5123891"/>
                <a:ext cx="324000" cy="324000"/>
              </a:xfrm>
              <a:prstGeom prst="mathPl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Плюс 27"/>
              <p:cNvSpPr/>
              <p:nvPr/>
            </p:nvSpPr>
            <p:spPr>
              <a:xfrm>
                <a:off x="4296137" y="5123891"/>
                <a:ext cx="324000" cy="324000"/>
              </a:xfrm>
              <a:prstGeom prst="mathPlus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Скругленный прямоугольник 11"/>
            <p:cNvSpPr/>
            <p:nvPr/>
          </p:nvSpPr>
          <p:spPr>
            <a:xfrm>
              <a:off x="98062" y="1919327"/>
              <a:ext cx="2602382" cy="1138771"/>
            </a:xfrm>
            <a:prstGeom prst="roundRect">
              <a:avLst>
                <a:gd name="adj" fmla="val 34644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Федеральный                        уровень</a:t>
              </a:r>
              <a:endParaRPr lang="ru-RU" sz="2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86206" y="3284984"/>
              <a:ext cx="2456398" cy="1138771"/>
            </a:xfrm>
            <a:prstGeom prst="roundRect">
              <a:avLst>
                <a:gd name="adj" fmla="val 34644"/>
              </a:avLst>
            </a:prstGeom>
            <a:solidFill>
              <a:schemeClr val="accent2">
                <a:lumMod val="75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Региональный уровень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13484" y="4750084"/>
              <a:ext cx="2380327" cy="1138771"/>
            </a:xfrm>
            <a:prstGeom prst="roundRect">
              <a:avLst>
                <a:gd name="adj" fmla="val 34644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Муниц</a:t>
              </a:r>
              <a:r>
                <a:rPr lang="ru-RU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и</a:t>
              </a: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пальный уровень</a:t>
              </a:r>
            </a:p>
          </p:txBody>
        </p:sp>
      </p:grpSp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861196" y="90342"/>
            <a:ext cx="8282804" cy="981075"/>
            <a:chOff x="861196" y="90310"/>
            <a:chExt cx="9144000" cy="9807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61196" y="90310"/>
              <a:ext cx="9144000" cy="98072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6352" y="188640"/>
              <a:ext cx="8100575" cy="5230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Бюджетная </a:t>
              </a:r>
              <a:r>
                <a:rPr lang="ru-RU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система Российской Федерации</a:t>
              </a:r>
            </a:p>
          </p:txBody>
        </p:sp>
      </p:grpSp>
      <p:pic>
        <p:nvPicPr>
          <p:cNvPr id="37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519116" y="4155616"/>
            <a:ext cx="250033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Бюджеты территориальных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государственных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внебюджетных фондов</a:t>
            </a:r>
            <a:endParaRPr lang="ru-RU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44642" y="4357443"/>
            <a:ext cx="30718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Бюджеты субъектов Российской Федерации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955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899592" y="116631"/>
            <a:ext cx="8244408" cy="5849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 бюджетной системы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697315368"/>
              </p:ext>
            </p:extLst>
          </p:nvPr>
        </p:nvGraphicFramePr>
        <p:xfrm>
          <a:off x="114672" y="1196752"/>
          <a:ext cx="89146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884"/>
            <a:ext cx="8269415" cy="1200329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ОБ ИТОГАХ ИСПОЛНЕНИЯ МЕСТНОГО БЮДЖЕТА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61340"/>
              </p:ext>
            </p:extLst>
          </p:nvPr>
        </p:nvGraphicFramePr>
        <p:xfrm>
          <a:off x="0" y="1268760"/>
          <a:ext cx="9144000" cy="559625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28637"/>
                <a:gridCol w="4064531"/>
                <a:gridCol w="1975416"/>
                <a:gridCol w="1975416"/>
              </a:tblGrid>
              <a:tr h="11984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198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20 526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023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основной капитал по крупным и средним предприятиям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214,83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4860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введенного жилья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0023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номинальная заработная плата по крупным и средним предприятиям района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23 398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7016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безработицы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3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chemeClr val="accent3">
                <a:lumMod val="50000"/>
                <a:alpha val="79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025253"/>
            <a:ext cx="9072920" cy="5832747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 eaLnBrk="1" hangingPunct="1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487" y="44624"/>
            <a:ext cx="8172400" cy="8697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при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местного бюджета за 2015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274430"/>
            <a:ext cx="885828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выполнения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муниципальных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соотношения со средней заработной платой по экономике в рамках выполнения указов президента Российской Федерации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Гарантированное выполнение социальных обязательств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Выравнивание бюджетной обеспеченности и обеспечение сбалансированности бюджетов  сельских поселений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выполнения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муниципальных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мероприятий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которых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участвует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условиях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софинансирования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областным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федеральным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бюджетами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DD\Desktop\Для бюджета для граждан\презентация\деньги\скачанные файлы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97" y="4865966"/>
            <a:ext cx="22434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D\Desktop\Для бюджета для граждан\презентация\деньги\скачанные файлы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17" y="5050798"/>
            <a:ext cx="2410709" cy="18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66908" y="-3808"/>
            <a:ext cx="827821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28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Кожевнииковского</a:t>
            </a:r>
            <a:r>
              <a:rPr lang="ru-RU" sz="2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3286968" y="1723336"/>
            <a:ext cx="2131209" cy="1227839"/>
          </a:xfrm>
          <a:prstGeom prst="ellipse">
            <a:avLst/>
          </a:prstGeom>
          <a:solidFill>
            <a:srgbClr val="FF7C80"/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/>
            <a:endParaRPr lang="ru-RU" sz="1200" b="1" dirty="0" smtClean="0">
              <a:latin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Бюджет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муниципального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района</a:t>
            </a:r>
          </a:p>
          <a:p>
            <a:pPr algn="ctr" defTabSz="914099">
              <a:defRPr/>
            </a:pPr>
            <a:endParaRPr lang="ru-RU" sz="12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2566243" y="2647654"/>
            <a:ext cx="720725" cy="699772"/>
          </a:xfrm>
          <a:prstGeom prst="ellipse">
            <a:avLst/>
          </a:prstGeom>
          <a:solidFill>
            <a:srgbClr val="CD237C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2091013" y="3600041"/>
            <a:ext cx="720725" cy="647700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5048535" y="5549716"/>
            <a:ext cx="720725" cy="6477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3286968" y="5496686"/>
            <a:ext cx="720725" cy="75375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2310446" y="4848986"/>
            <a:ext cx="720725" cy="64770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446" name="TextBox 45"/>
          <p:cNvSpPr txBox="1">
            <a:spLocks noChangeArrowheads="1"/>
          </p:cNvSpPr>
          <p:nvPr/>
        </p:nvSpPr>
        <p:spPr bwMode="auto">
          <a:xfrm>
            <a:off x="475771" y="2359096"/>
            <a:ext cx="1975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CD237C"/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rgbClr val="CD237C"/>
                </a:solidFill>
                <a:latin typeface="Calibri" pitchFamily="34" charset="0"/>
              </a:rPr>
              <a:t>Вороновского</a:t>
            </a:r>
            <a:r>
              <a:rPr lang="ru-RU" sz="1400" b="1" dirty="0" smtClean="0">
                <a:solidFill>
                  <a:srgbClr val="CD237C"/>
                </a:solidFill>
                <a:latin typeface="Calibri" pitchFamily="34" charset="0"/>
              </a:rPr>
              <a:t> </a:t>
            </a:r>
            <a:endParaRPr lang="ru-RU" sz="1400" b="1" dirty="0">
              <a:solidFill>
                <a:srgbClr val="CD237C"/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rgbClr val="CD237C"/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8447" name="TextBox 46"/>
          <p:cNvSpPr txBox="1">
            <a:spLocks noChangeArrowheads="1"/>
          </p:cNvSpPr>
          <p:nvPr/>
        </p:nvSpPr>
        <p:spPr bwMode="auto">
          <a:xfrm>
            <a:off x="-51838" y="3201301"/>
            <a:ext cx="2474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Кожевниковского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8448" name="TextBox 47"/>
          <p:cNvSpPr txBox="1">
            <a:spLocks noChangeArrowheads="1"/>
          </p:cNvSpPr>
          <p:nvPr/>
        </p:nvSpPr>
        <p:spPr bwMode="auto">
          <a:xfrm>
            <a:off x="901307" y="5744145"/>
            <a:ext cx="2025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Малиновского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8449" name="TextBox 48"/>
          <p:cNvSpPr txBox="1">
            <a:spLocks noChangeArrowheads="1"/>
          </p:cNvSpPr>
          <p:nvPr/>
        </p:nvSpPr>
        <p:spPr bwMode="auto">
          <a:xfrm>
            <a:off x="-107402" y="4534975"/>
            <a:ext cx="2415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Новопокровского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8450" name="TextBox 49"/>
          <p:cNvSpPr txBox="1">
            <a:spLocks noChangeArrowheads="1"/>
          </p:cNvSpPr>
          <p:nvPr/>
        </p:nvSpPr>
        <p:spPr bwMode="auto">
          <a:xfrm>
            <a:off x="4759987" y="6197416"/>
            <a:ext cx="181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Чилинского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44406" y="498670"/>
            <a:ext cx="8277092" cy="11422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  <a:defRPr/>
            </a:pPr>
            <a:r>
              <a:rPr lang="ru-RU" sz="19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состоит из бюджета «</a:t>
            </a:r>
            <a:r>
              <a:rPr lang="ru-RU" sz="1900" b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9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и 8 сельских поселений , которые являются </a:t>
            </a:r>
            <a:r>
              <a:rPr lang="ru-RU" sz="19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местными бюджетами</a:t>
            </a:r>
            <a:r>
              <a:rPr lang="ru-RU" sz="19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они образуют </a:t>
            </a:r>
            <a:r>
              <a:rPr lang="ru-RU" sz="1900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</a:t>
            </a:r>
            <a:r>
              <a:rPr lang="ru-RU" sz="1900" b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9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900" b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85" y="1"/>
            <a:ext cx="899592" cy="11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/>
          <p:cNvSpPr/>
          <p:nvPr/>
        </p:nvSpPr>
        <p:spPr bwMode="auto">
          <a:xfrm>
            <a:off x="5418178" y="2698138"/>
            <a:ext cx="720725" cy="649288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6268040" y="3547659"/>
            <a:ext cx="720725" cy="647700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6210505" y="4796585"/>
            <a:ext cx="720725" cy="6477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ru-RU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8" name="TextBox 49"/>
          <p:cNvSpPr txBox="1">
            <a:spLocks noChangeArrowheads="1"/>
          </p:cNvSpPr>
          <p:nvPr/>
        </p:nvSpPr>
        <p:spPr bwMode="auto">
          <a:xfrm>
            <a:off x="6840045" y="4374458"/>
            <a:ext cx="1834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Уртамского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9" name="TextBox 49"/>
          <p:cNvSpPr txBox="1">
            <a:spLocks noChangeArrowheads="1"/>
          </p:cNvSpPr>
          <p:nvPr/>
        </p:nvSpPr>
        <p:spPr bwMode="auto">
          <a:xfrm>
            <a:off x="6177655" y="2413459"/>
            <a:ext cx="2479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Песочнодубровского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840045" y="3151962"/>
            <a:ext cx="2312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Бюджет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Староювалинского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" name="Солнце 1"/>
          <p:cNvSpPr/>
          <p:nvPr/>
        </p:nvSpPr>
        <p:spPr>
          <a:xfrm>
            <a:off x="2451376" y="3043782"/>
            <a:ext cx="4119492" cy="2644077"/>
          </a:xfrm>
          <a:prstGeom prst="sun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99">
              <a:defRPr/>
            </a:pPr>
            <a:r>
              <a:rPr lang="ru-RU" sz="1600" dirty="0">
                <a:solidFill>
                  <a:schemeClr val="bg1"/>
                </a:solidFill>
                <a:latin typeface="Segoe" pitchFamily="34" charset="0"/>
              </a:rPr>
              <a:t>Консолидированный бюджет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0355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Моду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2323</TotalTime>
  <Words>2573</Words>
  <Application>Microsoft Office PowerPoint</Application>
  <PresentationFormat>Экран (4:3)</PresentationFormat>
  <Paragraphs>639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  включают расходы   - на оказание муниципальных услуг,  - социальное обеспечение населения,  - бюджетные инвестиции,  - обслуживание муниципального долга </vt:lpstr>
      <vt:lpstr>Презентация PowerPoint</vt:lpstr>
      <vt:lpstr>Презентация PowerPoint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Уважаемые жители Кожевниковского района!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172</cp:revision>
  <dcterms:created xsi:type="dcterms:W3CDTF">2016-05-27T10:35:00Z</dcterms:created>
  <dcterms:modified xsi:type="dcterms:W3CDTF">2016-07-27T09:11:19Z</dcterms:modified>
</cp:coreProperties>
</file>