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89" r:id="rId2"/>
    <p:sldId id="316" r:id="rId3"/>
    <p:sldId id="314" r:id="rId4"/>
    <p:sldId id="313" r:id="rId5"/>
    <p:sldId id="315" r:id="rId6"/>
    <p:sldId id="267" r:id="rId7"/>
    <p:sldId id="302" r:id="rId8"/>
    <p:sldId id="264" r:id="rId9"/>
    <p:sldId id="301" r:id="rId10"/>
    <p:sldId id="257" r:id="rId11"/>
    <p:sldId id="258" r:id="rId12"/>
    <p:sldId id="259" r:id="rId13"/>
    <p:sldId id="268" r:id="rId14"/>
    <p:sldId id="260" r:id="rId15"/>
    <p:sldId id="261" r:id="rId16"/>
    <p:sldId id="263" r:id="rId17"/>
    <p:sldId id="262" r:id="rId18"/>
    <p:sldId id="266" r:id="rId19"/>
    <p:sldId id="308" r:id="rId20"/>
    <p:sldId id="291" r:id="rId21"/>
    <p:sldId id="294" r:id="rId22"/>
    <p:sldId id="292" r:id="rId23"/>
    <p:sldId id="293" r:id="rId24"/>
    <p:sldId id="295" r:id="rId25"/>
    <p:sldId id="270" r:id="rId26"/>
    <p:sldId id="290" r:id="rId27"/>
    <p:sldId id="284" r:id="rId28"/>
    <p:sldId id="272" r:id="rId29"/>
    <p:sldId id="271" r:id="rId30"/>
    <p:sldId id="273" r:id="rId31"/>
    <p:sldId id="275" r:id="rId32"/>
    <p:sldId id="277" r:id="rId33"/>
    <p:sldId id="309" r:id="rId34"/>
    <p:sldId id="310" r:id="rId35"/>
    <p:sldId id="276" r:id="rId36"/>
    <p:sldId id="285" r:id="rId37"/>
    <p:sldId id="286" r:id="rId38"/>
    <p:sldId id="279" r:id="rId39"/>
    <p:sldId id="283" r:id="rId40"/>
    <p:sldId id="281" r:id="rId41"/>
    <p:sldId id="282" r:id="rId42"/>
    <p:sldId id="300" r:id="rId43"/>
    <p:sldId id="288" r:id="rId44"/>
    <p:sldId id="311" r:id="rId45"/>
    <p:sldId id="307" r:id="rId46"/>
    <p:sldId id="304" r:id="rId47"/>
    <p:sldId id="305" r:id="rId48"/>
    <p:sldId id="306" r:id="rId49"/>
    <p:sldId id="312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2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666168890702662"/>
          <c:y val="0.24856735060638946"/>
          <c:w val="0.61332919784925466"/>
          <c:h val="0.597264573522014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5.0344152828753021E-2"/>
                  <c:y val="0.1339712749128642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rgbClr val="002060"/>
                        </a:solidFill>
                      </a:rPr>
                      <a:t>Налоговые и</a:t>
                    </a:r>
                  </a:p>
                  <a:p>
                    <a:r>
                      <a:rPr lang="ru-RU" sz="1600" dirty="0" smtClean="0">
                        <a:solidFill>
                          <a:srgbClr val="002060"/>
                        </a:solidFill>
                      </a:rPr>
                      <a:t>неналоговые</a:t>
                    </a:r>
                  </a:p>
                  <a:p>
                    <a:r>
                      <a:rPr lang="ru-RU" sz="1600" dirty="0" smtClean="0">
                        <a:solidFill>
                          <a:srgbClr val="002060"/>
                        </a:solidFill>
                      </a:rPr>
                      <a:t> доходы</a:t>
                    </a:r>
                    <a:r>
                      <a:rPr lang="ru-RU" sz="1600" dirty="0">
                        <a:solidFill>
                          <a:srgbClr val="002060"/>
                        </a:solidFill>
                      </a:rPr>
                      <a:t>
</a:t>
                    </a:r>
                    <a:r>
                      <a:rPr lang="ru-RU" sz="1600" dirty="0" smtClean="0">
                        <a:solidFill>
                          <a:srgbClr val="002060"/>
                        </a:solidFill>
                      </a:rPr>
                      <a:t>16,8%   </a:t>
                    </a:r>
                  </a:p>
                  <a:p>
                    <a:r>
                      <a:rPr lang="ru-RU" sz="1600" dirty="0" smtClean="0">
                        <a:solidFill>
                          <a:srgbClr val="002060"/>
                        </a:solidFill>
                      </a:rPr>
                      <a:t>91,519</a:t>
                    </a:r>
                    <a:r>
                      <a:rPr lang="ru-RU" sz="1600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sz="1600" dirty="0" err="1" smtClean="0">
                        <a:solidFill>
                          <a:srgbClr val="002060"/>
                        </a:solidFill>
                      </a:rPr>
                      <a:t>млн.р</a:t>
                    </a:r>
                    <a:r>
                      <a:rPr lang="ru-RU" sz="1600" dirty="0" smtClean="0">
                        <a:solidFill>
                          <a:srgbClr val="002060"/>
                        </a:solidFill>
                      </a:rPr>
                      <a:t>.</a:t>
                    </a:r>
                    <a:endParaRPr lang="ru-RU" sz="160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030254117805031E-2"/>
                  <c:y val="-0.2643723555378213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rgbClr val="002060"/>
                        </a:solidFill>
                      </a:rPr>
                      <a:t>Б</a:t>
                    </a:r>
                    <a:r>
                      <a:rPr lang="ru-RU" sz="1600" dirty="0" smtClean="0">
                        <a:solidFill>
                          <a:srgbClr val="002060"/>
                        </a:solidFill>
                      </a:rPr>
                      <a:t>езвозмездные   поступления</a:t>
                    </a:r>
                    <a:r>
                      <a:rPr lang="ru-RU" sz="1600" dirty="0">
                        <a:solidFill>
                          <a:srgbClr val="002060"/>
                        </a:solidFill>
                      </a:rPr>
                      <a:t>
</a:t>
                    </a:r>
                    <a:r>
                      <a:rPr lang="ru-RU" sz="1600" dirty="0" smtClean="0">
                        <a:solidFill>
                          <a:srgbClr val="002060"/>
                        </a:solidFill>
                      </a:rPr>
                      <a:t>83,2%</a:t>
                    </a:r>
                    <a:endParaRPr lang="ru-RU" sz="160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296.3</c:v>
                </c:pt>
                <c:pt idx="1">
                  <c:v>1503.1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-90"/>
      <c:rotY val="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3796641970910492"/>
          <c:y val="1.6674062773251126E-2"/>
          <c:w val="0.84600012303499794"/>
          <c:h val="0.893871723940540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соц.сфера!$A$19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invertIfNegative val="0"/>
          <c:cat>
            <c:strRef>
              <c:f>соц.сфера!$B$18:$G$18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соц.сфера!$B$19:$G$19</c:f>
            </c:numRef>
          </c:val>
        </c:ser>
        <c:ser>
          <c:idx val="1"/>
          <c:order val="1"/>
          <c:tx>
            <c:strRef>
              <c:f>соц.сфера!$A$20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invertIfNegative val="0"/>
          <c:cat>
            <c:strRef>
              <c:f>соц.сфера!$B$18:$G$18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соц.сфера!$B$20:$G$20</c:f>
            </c:numRef>
          </c:val>
        </c:ser>
        <c:ser>
          <c:idx val="2"/>
          <c:order val="2"/>
          <c:tx>
            <c:strRef>
              <c:f>соц.сфера!$A$21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cat>
            <c:strRef>
              <c:f>соц.сфера!$B$18:$G$18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соц.сфера!$B$21:$G$21</c:f>
            </c:numRef>
          </c:val>
        </c:ser>
        <c:ser>
          <c:idx val="3"/>
          <c:order val="3"/>
          <c:tx>
            <c:strRef>
              <c:f>соц.сфера!$A$22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соц.сфера!$B$18:$G$18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соц.сфера!$B$22:$G$22</c:f>
            </c:numRef>
          </c:val>
        </c:ser>
        <c:ser>
          <c:idx val="4"/>
          <c:order val="4"/>
          <c:tx>
            <c:strRef>
              <c:f>соц.сфера!$A$23</c:f>
              <c:strCache>
                <c:ptCount val="1"/>
                <c:pt idx="0">
                  <c:v>ЖКХ</c:v>
                </c:pt>
              </c:strCache>
            </c:strRef>
          </c:tx>
          <c:invertIfNegative val="0"/>
          <c:cat>
            <c:strRef>
              <c:f>соц.сфера!$B$18:$G$18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соц.сфера!$B$23:$G$23</c:f>
            </c:numRef>
          </c:val>
        </c:ser>
        <c:ser>
          <c:idx val="5"/>
          <c:order val="5"/>
          <c:tx>
            <c:strRef>
              <c:f>соц.сфера!$A$24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338 953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соц.сфера!$B$18:$G$18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соц.сфера!$B$24:$G$24</c:f>
              <c:numCache>
                <c:formatCode>#,##0</c:formatCode>
                <c:ptCount val="5"/>
                <c:pt idx="0">
                  <c:v>416128</c:v>
                </c:pt>
                <c:pt idx="1">
                  <c:v>456984</c:v>
                </c:pt>
                <c:pt idx="2">
                  <c:v>361498</c:v>
                </c:pt>
                <c:pt idx="3">
                  <c:v>372999.38799999986</c:v>
                </c:pt>
                <c:pt idx="4">
                  <c:v>323000.85600000003</c:v>
                </c:pt>
              </c:numCache>
            </c:numRef>
          </c:val>
        </c:ser>
        <c:ser>
          <c:idx val="6"/>
          <c:order val="6"/>
          <c:tx>
            <c:strRef>
              <c:f>соц.сфера!$A$25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4"/>
              <c:layout>
                <c:manualLayout>
                  <c:x val="-1.3118377113286665E-2"/>
                  <c:y val="-4.13554503178575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31 771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4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соц.сфера!$B$18:$G$18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соц.сфера!$B$25:$G$25</c:f>
              <c:numCache>
                <c:formatCode>#,##0</c:formatCode>
                <c:ptCount val="5"/>
                <c:pt idx="0">
                  <c:v>34971</c:v>
                </c:pt>
                <c:pt idx="1">
                  <c:v>39287</c:v>
                </c:pt>
                <c:pt idx="2">
                  <c:v>37867</c:v>
                </c:pt>
                <c:pt idx="3">
                  <c:v>43427.919000000002</c:v>
                </c:pt>
                <c:pt idx="4">
                  <c:v>31883.737000000001</c:v>
                </c:pt>
              </c:numCache>
            </c:numRef>
          </c:val>
        </c:ser>
        <c:ser>
          <c:idx val="7"/>
          <c:order val="7"/>
          <c:tx>
            <c:strRef>
              <c:f>соц.сфера!$A$26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cat>
            <c:strRef>
              <c:f>соц.сфера!$B$18:$G$18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соц.сфера!$B$26:$G$26</c:f>
              <c:numCache>
                <c:formatCode>General</c:formatCode>
                <c:ptCount val="5"/>
                <c:pt idx="2" formatCode="#,##0">
                  <c:v>4136</c:v>
                </c:pt>
                <c:pt idx="3" formatCode="#,##0">
                  <c:v>120</c:v>
                </c:pt>
                <c:pt idx="4" formatCode="#,##0">
                  <c:v>320</c:v>
                </c:pt>
              </c:numCache>
            </c:numRef>
          </c:val>
        </c:ser>
        <c:ser>
          <c:idx val="8"/>
          <c:order val="8"/>
          <c:tx>
            <c:strRef>
              <c:f>соц.сфера!$A$27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3.51028408926794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35 874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соц.сфера!$B$18:$G$18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соц.сфера!$B$27:$G$27</c:f>
              <c:numCache>
                <c:formatCode>#,##0</c:formatCode>
                <c:ptCount val="5"/>
                <c:pt idx="0">
                  <c:v>59484</c:v>
                </c:pt>
                <c:pt idx="1">
                  <c:v>42287</c:v>
                </c:pt>
                <c:pt idx="2">
                  <c:v>51171</c:v>
                </c:pt>
                <c:pt idx="3">
                  <c:v>44156.985000000001</c:v>
                </c:pt>
                <c:pt idx="4">
                  <c:v>34106.637999999999</c:v>
                </c:pt>
              </c:numCache>
            </c:numRef>
          </c:val>
        </c:ser>
        <c:ser>
          <c:idx val="9"/>
          <c:order val="9"/>
          <c:tx>
            <c:strRef>
              <c:f>соц.сфера!$A$28</c:f>
              <c:strCache>
                <c:ptCount val="1"/>
                <c:pt idx="0">
                  <c:v>ФК и спорт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7720822571596731E-2"/>
                  <c:y val="2.084257846656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524626740279548E-2"/>
                  <c:y val="2.5010930045085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524741511732847E-2"/>
                  <c:y val="3.946763787611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524626740279638E-2"/>
                  <c:y val="3.16710364965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982338968764737E-2"/>
                  <c:y val="2.65549219995220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5 424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соц.сфера!$B$18:$G$18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соц.сфера!$B$28:$G$28</c:f>
              <c:numCache>
                <c:formatCode>#,##0</c:formatCode>
                <c:ptCount val="5"/>
                <c:pt idx="0">
                  <c:v>20091</c:v>
                </c:pt>
                <c:pt idx="1">
                  <c:v>5219</c:v>
                </c:pt>
                <c:pt idx="2">
                  <c:v>5687</c:v>
                </c:pt>
                <c:pt idx="3">
                  <c:v>5252.6620000000021</c:v>
                </c:pt>
                <c:pt idx="4">
                  <c:v>5147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0640000"/>
        <c:axId val="200641536"/>
        <c:axId val="0"/>
      </c:bar3DChart>
      <c:catAx>
        <c:axId val="2006400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0641536"/>
        <c:crosses val="autoZero"/>
        <c:auto val="1"/>
        <c:lblAlgn val="ctr"/>
        <c:lblOffset val="100"/>
        <c:noMultiLvlLbl val="0"/>
      </c:catAx>
      <c:valAx>
        <c:axId val="20064153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0640000"/>
        <c:crosses val="autoZero"/>
        <c:crossBetween val="between"/>
      </c:valAx>
      <c:spPr>
        <a:gradFill flip="none" rotWithShape="1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plotArea>
    <c:legend>
      <c:legendPos val="b"/>
      <c:layout/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 sz="14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Лист1!$A$124:$A$128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 </c:v>
                </c:pt>
                <c:pt idx="4">
                  <c:v>Другие вопросы в области образования  </c:v>
                </c:pt>
              </c:strCache>
            </c:strRef>
          </c:cat>
          <c:val>
            <c:numRef>
              <c:f>Лист1!$B$124:$B$128</c:f>
              <c:numCache>
                <c:formatCode>#,##0.000</c:formatCode>
                <c:ptCount val="5"/>
                <c:pt idx="0">
                  <c:v>74834.195000000007</c:v>
                </c:pt>
                <c:pt idx="1">
                  <c:v>220784.45699999997</c:v>
                </c:pt>
                <c:pt idx="2">
                  <c:v>20626.834999999995</c:v>
                </c:pt>
                <c:pt idx="3">
                  <c:v>2675.9</c:v>
                </c:pt>
                <c:pt idx="4">
                  <c:v>20031.613999999998</c:v>
                </c:pt>
              </c:numCache>
            </c:numRef>
          </c:val>
        </c:ser>
        <c:ser>
          <c:idx val="1"/>
          <c:order val="1"/>
          <c:cat>
            <c:strRef>
              <c:f>Лист1!$A$124:$A$128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 </c:v>
                </c:pt>
                <c:pt idx="4">
                  <c:v>Другие вопросы в области образования  </c:v>
                </c:pt>
              </c:strCache>
            </c:strRef>
          </c:cat>
          <c:val>
            <c:numRef>
              <c:f>Лист1!$C$124:$C$128</c:f>
              <c:numCache>
                <c:formatCode>#,##0.0</c:formatCode>
                <c:ptCount val="5"/>
                <c:pt idx="0">
                  <c:v>22.078044678530521</c:v>
                </c:pt>
                <c:pt idx="1">
                  <c:v>65.137189034653218</c:v>
                </c:pt>
                <c:pt idx="2">
                  <c:v>6.0854557827030424</c:v>
                </c:pt>
                <c:pt idx="3">
                  <c:v>0.78946048334293972</c:v>
                </c:pt>
                <c:pt idx="4">
                  <c:v>5.9098500207702855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500"/>
            </a:pPr>
            <a:endParaRPr lang="ru-RU"/>
          </a:p>
        </c:txPr>
      </c:legendEntry>
      <c:layout>
        <c:manualLayout>
          <c:xMode val="edge"/>
          <c:yMode val="edge"/>
          <c:x val="0.15207489602322971"/>
          <c:y val="0.53312871791832572"/>
          <c:w val="0.81153040244969399"/>
          <c:h val="0.4668712820816743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40"/>
      <c:rotY val="8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643900677702495"/>
          <c:y val="8.9012985485272922E-2"/>
          <c:w val="0.54930008748906389"/>
          <c:h val="0.77314814814814836"/>
        </c:manualLayout>
      </c:layout>
      <c:pie3DChart>
        <c:varyColors val="1"/>
        <c:ser>
          <c:idx val="0"/>
          <c:order val="0"/>
          <c:cat>
            <c:strRef>
              <c:f>'поселения дох'!$A$6:$A$13</c:f>
              <c:strCache>
                <c:ptCount val="8"/>
                <c:pt idx="0">
                  <c:v>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'поселения дох'!$B$6:$B$13</c:f>
            </c:numRef>
          </c:val>
        </c:ser>
        <c:ser>
          <c:idx val="1"/>
          <c:order val="1"/>
          <c:cat>
            <c:strRef>
              <c:f>'поселения дох'!$A$6:$A$13</c:f>
              <c:strCache>
                <c:ptCount val="8"/>
                <c:pt idx="0">
                  <c:v>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'поселения дох'!$C$6:$C$13</c:f>
            </c:numRef>
          </c:val>
        </c:ser>
        <c:ser>
          <c:idx val="2"/>
          <c:order val="2"/>
          <c:cat>
            <c:strRef>
              <c:f>'поселения дох'!$A$6:$A$13</c:f>
              <c:strCache>
                <c:ptCount val="8"/>
                <c:pt idx="0">
                  <c:v>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'поселения дох'!$D$6:$D$13</c:f>
            </c:numRef>
          </c:val>
        </c:ser>
        <c:ser>
          <c:idx val="3"/>
          <c:order val="3"/>
          <c:dLbls>
            <c:dLbl>
              <c:idx val="0"/>
              <c:layout>
                <c:manualLayout>
                  <c:x val="4.1896945537124884E-2"/>
                  <c:y val="-0.108520349590786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Вороновское</a:t>
                    </a:r>
                    <a:r>
                      <a:rPr lang="ru-RU" dirty="0"/>
                      <a:t>; 3 </a:t>
                    </a:r>
                    <a:r>
                      <a:rPr lang="ru-RU" dirty="0" smtClean="0"/>
                      <a:t>913 </a:t>
                    </a:r>
                    <a:r>
                      <a:rPr lang="ru-RU" dirty="0" err="1" smtClean="0"/>
                      <a:t>т.р</a:t>
                    </a:r>
                    <a:r>
                      <a:rPr lang="ru-RU" dirty="0" smtClean="0"/>
                      <a:t>. ; </a:t>
                    </a:r>
                    <a:r>
                      <a:rPr lang="ru-RU" dirty="0"/>
                      <a:t>11%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2298242756454568E-2"/>
                  <c:y val="2.0490047889415896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Кожевниковское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17 869 т.р.; 50 %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472919675591607"/>
                  <c:y val="1.493198286610129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Малиновское</a:t>
                    </a:r>
                    <a:r>
                      <a:rPr lang="ru-RU" dirty="0"/>
                      <a:t>; 1 </a:t>
                    </a:r>
                    <a:r>
                      <a:rPr lang="ru-RU" dirty="0" smtClean="0"/>
                      <a:t>828 </a:t>
                    </a:r>
                    <a:r>
                      <a:rPr lang="ru-RU" dirty="0" err="1" smtClean="0"/>
                      <a:t>т.р</a:t>
                    </a:r>
                    <a:r>
                      <a:rPr lang="ru-RU" dirty="0" smtClean="0"/>
                      <a:t>. ; </a:t>
                    </a:r>
                    <a:r>
                      <a:rPr lang="ru-RU" dirty="0"/>
                      <a:t>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7368903455171653"/>
                  <c:y val="-7.794456661678114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Новопокровское; </a:t>
                    </a:r>
                    <a:endParaRPr lang="ru-RU" dirty="0" smtClean="0"/>
                  </a:p>
                  <a:p>
                    <a:r>
                      <a:rPr lang="ru-RU" dirty="0" smtClean="0"/>
                      <a:t>1 670 т.р.; 5 %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7717847734432532E-2"/>
                  <c:y val="-0.10079589922107419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Песочнодубровское</a:t>
                    </a:r>
                    <a:r>
                      <a:rPr lang="ru-RU" dirty="0"/>
                      <a:t>; 2 </a:t>
                    </a:r>
                    <a:r>
                      <a:rPr lang="ru-RU" dirty="0" smtClean="0"/>
                      <a:t>917 </a:t>
                    </a:r>
                    <a:r>
                      <a:rPr lang="ru-RU" dirty="0" err="1" smtClean="0"/>
                      <a:t>т.р</a:t>
                    </a:r>
                    <a:r>
                      <a:rPr lang="ru-RU" dirty="0" smtClean="0"/>
                      <a:t>.; </a:t>
                    </a:r>
                    <a:r>
                      <a:rPr lang="ru-RU" dirty="0"/>
                      <a:t>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8639708582285602E-2"/>
                  <c:y val="-9.907791881149009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Староювалинское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2 294 т.р. ;6</a:t>
                    </a:r>
                    <a:r>
                      <a:rPr lang="ru-RU" baseline="0" dirty="0" smtClean="0"/>
                      <a:t> %</a:t>
                    </a:r>
                    <a:endParaRPr lang="ru-RU" dirty="0" smtClean="0"/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7962683995563548E-2"/>
                  <c:y val="-0.1055540510930884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Уртамское</a:t>
                    </a:r>
                    <a:r>
                      <a:rPr lang="ru-RU" dirty="0"/>
                      <a:t>; 2 </a:t>
                    </a:r>
                    <a:r>
                      <a:rPr lang="ru-RU" dirty="0" smtClean="0"/>
                      <a:t>285 </a:t>
                    </a:r>
                    <a:r>
                      <a:rPr lang="ru-RU" dirty="0" err="1" smtClean="0"/>
                      <a:t>т.р</a:t>
                    </a:r>
                    <a:r>
                      <a:rPr lang="ru-RU" dirty="0" smtClean="0"/>
                      <a:t>.; </a:t>
                    </a:r>
                    <a:r>
                      <a:rPr lang="ru-RU" dirty="0"/>
                      <a:t>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7.5075678040244981E-2"/>
                  <c:y val="-9.173957421988920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Чилинское</a:t>
                    </a:r>
                    <a:r>
                      <a:rPr lang="ru-RU" dirty="0"/>
                      <a:t>; 3 </a:t>
                    </a:r>
                    <a:r>
                      <a:rPr lang="ru-RU" dirty="0" smtClean="0"/>
                      <a:t>093 </a:t>
                    </a:r>
                    <a:r>
                      <a:rPr lang="ru-RU" dirty="0" err="1" smtClean="0"/>
                      <a:t>т.р</a:t>
                    </a:r>
                    <a:r>
                      <a:rPr lang="ru-RU" dirty="0" smtClean="0"/>
                      <a:t>.;  </a:t>
                    </a:r>
                    <a:r>
                      <a:rPr lang="ru-RU" dirty="0"/>
                      <a:t>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'поселения дох'!$A$6:$A$13</c:f>
              <c:strCache>
                <c:ptCount val="8"/>
                <c:pt idx="0">
                  <c:v>Вороновское</c:v>
                </c:pt>
                <c:pt idx="1">
                  <c:v>Кожевниковское</c:v>
                </c:pt>
                <c:pt idx="2">
                  <c:v>Малиновское</c:v>
                </c:pt>
                <c:pt idx="3">
                  <c:v>Новопокровское</c:v>
                </c:pt>
                <c:pt idx="4">
                  <c:v>Песочнодубровское</c:v>
                </c:pt>
                <c:pt idx="5">
                  <c:v>Староювалинское</c:v>
                </c:pt>
                <c:pt idx="6">
                  <c:v>Уртамское</c:v>
                </c:pt>
                <c:pt idx="7">
                  <c:v>Чилинское</c:v>
                </c:pt>
              </c:strCache>
            </c:strRef>
          </c:cat>
          <c:val>
            <c:numRef>
              <c:f>'поселения дох'!$E$6:$E$13</c:f>
              <c:numCache>
                <c:formatCode>#,##0</c:formatCode>
                <c:ptCount val="8"/>
                <c:pt idx="0">
                  <c:v>3913</c:v>
                </c:pt>
                <c:pt idx="1">
                  <c:v>17869</c:v>
                </c:pt>
                <c:pt idx="2">
                  <c:v>1828</c:v>
                </c:pt>
                <c:pt idx="3">
                  <c:v>1670</c:v>
                </c:pt>
                <c:pt idx="4">
                  <c:v>2917</c:v>
                </c:pt>
                <c:pt idx="5">
                  <c:v>2293</c:v>
                </c:pt>
                <c:pt idx="6">
                  <c:v>2285</c:v>
                </c:pt>
                <c:pt idx="7">
                  <c:v>3093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0"/>
      <c:rAngAx val="0"/>
      <c:perspective val="1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265551151338767"/>
          <c:y val="0"/>
          <c:w val="0.7473444884866125"/>
          <c:h val="0.99845998761285681"/>
        </c:manualLayout>
      </c:layout>
      <c:bar3DChart>
        <c:barDir val="bar"/>
        <c:grouping val="percentStacked"/>
        <c:varyColors val="0"/>
        <c:ser>
          <c:idx val="0"/>
          <c:order val="0"/>
          <c:tx>
            <c:v>факт 2015 год</c:v>
          </c:tx>
          <c:invertIfNegative val="0"/>
          <c:dLbls>
            <c:dLbl>
              <c:idx val="6"/>
              <c:layout>
                <c:manualLayout>
                  <c:x val="-2.4885230098929505E-2"/>
                  <c:y val="2.7334625157089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диаграмма!$A$6:$A$13</c:f>
              <c:strCache>
                <c:ptCount val="8"/>
                <c:pt idx="0">
                  <c:v>Чилинское</c:v>
                </c:pt>
                <c:pt idx="1">
                  <c:v>Уртамское</c:v>
                </c:pt>
                <c:pt idx="2">
                  <c:v>Староювалинское</c:v>
                </c:pt>
                <c:pt idx="3">
                  <c:v>Песочнодубровское</c:v>
                </c:pt>
                <c:pt idx="4">
                  <c:v>Новопокровское</c:v>
                </c:pt>
                <c:pt idx="5">
                  <c:v>Малиновское</c:v>
                </c:pt>
                <c:pt idx="6">
                  <c:v>Кожевниковское</c:v>
                </c:pt>
                <c:pt idx="7">
                  <c:v>Вороновское</c:v>
                </c:pt>
              </c:strCache>
            </c:strRef>
          </c:cat>
          <c:val>
            <c:numRef>
              <c:f>диаграмма!$B$6:$B$13</c:f>
              <c:numCache>
                <c:formatCode>#,##0</c:formatCode>
                <c:ptCount val="8"/>
                <c:pt idx="0">
                  <c:v>2783</c:v>
                </c:pt>
                <c:pt idx="1">
                  <c:v>2603</c:v>
                </c:pt>
                <c:pt idx="2">
                  <c:v>2388</c:v>
                </c:pt>
                <c:pt idx="3">
                  <c:v>3024</c:v>
                </c:pt>
                <c:pt idx="4">
                  <c:v>1654</c:v>
                </c:pt>
                <c:pt idx="5">
                  <c:v>1814</c:v>
                </c:pt>
                <c:pt idx="6">
                  <c:v>17773</c:v>
                </c:pt>
                <c:pt idx="7">
                  <c:v>3557</c:v>
                </c:pt>
              </c:numCache>
            </c:numRef>
          </c:val>
        </c:ser>
        <c:ser>
          <c:idx val="1"/>
          <c:order val="1"/>
          <c:tx>
            <c:v>2016 ожидаемое исполнение</c:v>
          </c:tx>
          <c:invertIfNegative val="0"/>
          <c:dLbls>
            <c:dLbl>
              <c:idx val="6"/>
              <c:layout>
                <c:manualLayout>
                  <c:x val="1.6483554845814211E-2"/>
                  <c:y val="1.9023860263722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диаграмма!$A$6:$A$13</c:f>
              <c:strCache>
                <c:ptCount val="8"/>
                <c:pt idx="0">
                  <c:v>Чилинское</c:v>
                </c:pt>
                <c:pt idx="1">
                  <c:v>Уртамское</c:v>
                </c:pt>
                <c:pt idx="2">
                  <c:v>Староювалинское</c:v>
                </c:pt>
                <c:pt idx="3">
                  <c:v>Песочнодубровское</c:v>
                </c:pt>
                <c:pt idx="4">
                  <c:v>Новопокровское</c:v>
                </c:pt>
                <c:pt idx="5">
                  <c:v>Малиновское</c:v>
                </c:pt>
                <c:pt idx="6">
                  <c:v>Кожевниковское</c:v>
                </c:pt>
                <c:pt idx="7">
                  <c:v>Вороновское</c:v>
                </c:pt>
              </c:strCache>
            </c:strRef>
          </c:cat>
          <c:val>
            <c:numRef>
              <c:f>диаграмма!$C$6:$C$13</c:f>
              <c:numCache>
                <c:formatCode>#,##0</c:formatCode>
                <c:ptCount val="8"/>
                <c:pt idx="0">
                  <c:v>3140</c:v>
                </c:pt>
                <c:pt idx="1">
                  <c:v>2299</c:v>
                </c:pt>
                <c:pt idx="2">
                  <c:v>2482</c:v>
                </c:pt>
                <c:pt idx="3">
                  <c:v>3628</c:v>
                </c:pt>
                <c:pt idx="4">
                  <c:v>1659</c:v>
                </c:pt>
                <c:pt idx="5">
                  <c:v>1928</c:v>
                </c:pt>
                <c:pt idx="6">
                  <c:v>17123</c:v>
                </c:pt>
                <c:pt idx="7">
                  <c:v>3953</c:v>
                </c:pt>
              </c:numCache>
            </c:numRef>
          </c:val>
        </c:ser>
        <c:ser>
          <c:idx val="2"/>
          <c:order val="2"/>
          <c:tx>
            <c:v>прогноз 2017 год</c:v>
          </c:tx>
          <c:invertIfNegative val="0"/>
          <c:dLbls>
            <c:dLbl>
              <c:idx val="7"/>
              <c:layout>
                <c:manualLayout>
                  <c:x val="7.3260073260073277E-3"/>
                  <c:y val="-2.022653721682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диаграмма!$A$6:$A$13</c:f>
              <c:strCache>
                <c:ptCount val="8"/>
                <c:pt idx="0">
                  <c:v>Чилинское</c:v>
                </c:pt>
                <c:pt idx="1">
                  <c:v>Уртамское</c:v>
                </c:pt>
                <c:pt idx="2">
                  <c:v>Староювалинское</c:v>
                </c:pt>
                <c:pt idx="3">
                  <c:v>Песочнодубровское</c:v>
                </c:pt>
                <c:pt idx="4">
                  <c:v>Новопокровское</c:v>
                </c:pt>
                <c:pt idx="5">
                  <c:v>Малиновское</c:v>
                </c:pt>
                <c:pt idx="6">
                  <c:v>Кожевниковское</c:v>
                </c:pt>
                <c:pt idx="7">
                  <c:v>Вороновское</c:v>
                </c:pt>
              </c:strCache>
            </c:strRef>
          </c:cat>
          <c:val>
            <c:numRef>
              <c:f>диаграмма!$D$6:$D$13</c:f>
              <c:numCache>
                <c:formatCode>#,##0</c:formatCode>
                <c:ptCount val="8"/>
                <c:pt idx="0">
                  <c:v>3093.1</c:v>
                </c:pt>
                <c:pt idx="1">
                  <c:v>2284.5</c:v>
                </c:pt>
                <c:pt idx="2">
                  <c:v>2293.5</c:v>
                </c:pt>
                <c:pt idx="3">
                  <c:v>2917</c:v>
                </c:pt>
                <c:pt idx="4">
                  <c:v>1669.5</c:v>
                </c:pt>
                <c:pt idx="5">
                  <c:v>1827.55</c:v>
                </c:pt>
                <c:pt idx="6">
                  <c:v>17869.259999999995</c:v>
                </c:pt>
                <c:pt idx="7">
                  <c:v>3913.5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605568"/>
        <c:axId val="212615552"/>
        <c:axId val="0"/>
      </c:bar3DChart>
      <c:catAx>
        <c:axId val="212605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212615552"/>
        <c:crosses val="autoZero"/>
        <c:auto val="1"/>
        <c:lblAlgn val="ctr"/>
        <c:lblOffset val="100"/>
        <c:noMultiLvlLbl val="0"/>
      </c:catAx>
      <c:valAx>
        <c:axId val="2126155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2605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917978021545364"/>
          <c:y val="0.9344739112681566"/>
          <c:w val="0.70205883622078502"/>
          <c:h val="5.8029266589426566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hPercent val="109"/>
      <c:rotY val="5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9565248543513103E-2"/>
          <c:y val="2.3778075168556241E-2"/>
          <c:w val="0.62807167084142879"/>
          <c:h val="0.8204075297939866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'имущ диаграмма'!$A$6</c:f>
              <c:strCache>
                <c:ptCount val="1"/>
                <c:pt idx="0">
                  <c:v>Вороновское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'имущ диаграмма'!$B$6:$D$6</c:f>
              <c:numCache>
                <c:formatCode>#,##0</c:formatCode>
                <c:ptCount val="3"/>
                <c:pt idx="0">
                  <c:v>65</c:v>
                </c:pt>
                <c:pt idx="1">
                  <c:v>73</c:v>
                </c:pt>
                <c:pt idx="2">
                  <c:v>121</c:v>
                </c:pt>
              </c:numCache>
            </c:numRef>
          </c:val>
        </c:ser>
        <c:ser>
          <c:idx val="1"/>
          <c:order val="1"/>
          <c:tx>
            <c:strRef>
              <c:f>'имущ диаграмма'!$A$7</c:f>
              <c:strCache>
                <c:ptCount val="1"/>
                <c:pt idx="0">
                  <c:v>Кожевниковское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'имущ диаграмма'!$B$7:$D$7</c:f>
              <c:numCache>
                <c:formatCode>#,##0</c:formatCode>
                <c:ptCount val="3"/>
                <c:pt idx="0">
                  <c:v>1195</c:v>
                </c:pt>
                <c:pt idx="1">
                  <c:v>1258</c:v>
                </c:pt>
                <c:pt idx="2">
                  <c:v>1554</c:v>
                </c:pt>
              </c:numCache>
            </c:numRef>
          </c:val>
        </c:ser>
        <c:ser>
          <c:idx val="2"/>
          <c:order val="2"/>
          <c:tx>
            <c:strRef>
              <c:f>'имущ диаграмма'!$A$8</c:f>
              <c:strCache>
                <c:ptCount val="1"/>
                <c:pt idx="0">
                  <c:v>Малиновское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'имущ диаграмма'!$B$8:$D$8</c:f>
              <c:numCache>
                <c:formatCode>#,##0</c:formatCode>
                <c:ptCount val="3"/>
                <c:pt idx="0">
                  <c:v>39</c:v>
                </c:pt>
                <c:pt idx="1">
                  <c:v>49</c:v>
                </c:pt>
                <c:pt idx="2">
                  <c:v>70</c:v>
                </c:pt>
              </c:numCache>
            </c:numRef>
          </c:val>
        </c:ser>
        <c:ser>
          <c:idx val="3"/>
          <c:order val="3"/>
          <c:tx>
            <c:strRef>
              <c:f>'имущ диаграмма'!$A$9</c:f>
              <c:strCache>
                <c:ptCount val="1"/>
                <c:pt idx="0">
                  <c:v>Новопокровское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'имущ диаграмма'!$B$9:$D$9</c:f>
              <c:numCache>
                <c:formatCode>#,##0</c:formatCode>
                <c:ptCount val="3"/>
                <c:pt idx="0">
                  <c:v>95</c:v>
                </c:pt>
                <c:pt idx="1">
                  <c:v>102</c:v>
                </c:pt>
                <c:pt idx="2">
                  <c:v>150</c:v>
                </c:pt>
              </c:numCache>
            </c:numRef>
          </c:val>
        </c:ser>
        <c:ser>
          <c:idx val="4"/>
          <c:order val="4"/>
          <c:tx>
            <c:strRef>
              <c:f>'имущ диаграмма'!$A$10</c:f>
              <c:strCache>
                <c:ptCount val="1"/>
                <c:pt idx="0">
                  <c:v>Песочнодубровское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'имущ диаграмма'!$B$10:$D$10</c:f>
              <c:numCache>
                <c:formatCode>#,##0</c:formatCode>
                <c:ptCount val="3"/>
                <c:pt idx="0">
                  <c:v>49</c:v>
                </c:pt>
                <c:pt idx="1">
                  <c:v>55</c:v>
                </c:pt>
                <c:pt idx="2">
                  <c:v>66</c:v>
                </c:pt>
              </c:numCache>
            </c:numRef>
          </c:val>
        </c:ser>
        <c:ser>
          <c:idx val="5"/>
          <c:order val="5"/>
          <c:tx>
            <c:strRef>
              <c:f>'имущ диаграмма'!$A$11</c:f>
              <c:strCache>
                <c:ptCount val="1"/>
                <c:pt idx="0">
                  <c:v>Староювалинское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'имущ диаграмма'!$B$11:$D$11</c:f>
              <c:numCache>
                <c:formatCode>#,##0</c:formatCode>
                <c:ptCount val="3"/>
                <c:pt idx="0">
                  <c:v>95</c:v>
                </c:pt>
                <c:pt idx="1">
                  <c:v>104</c:v>
                </c:pt>
                <c:pt idx="2">
                  <c:v>137</c:v>
                </c:pt>
              </c:numCache>
            </c:numRef>
          </c:val>
        </c:ser>
        <c:ser>
          <c:idx val="6"/>
          <c:order val="6"/>
          <c:tx>
            <c:strRef>
              <c:f>'имущ диаграмма'!$A$12</c:f>
              <c:strCache>
                <c:ptCount val="1"/>
                <c:pt idx="0">
                  <c:v>Уртамское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'имущ диаграмма'!$B$12:$D$12</c:f>
              <c:numCache>
                <c:formatCode>#,##0</c:formatCode>
                <c:ptCount val="3"/>
                <c:pt idx="0">
                  <c:v>52</c:v>
                </c:pt>
                <c:pt idx="1">
                  <c:v>55</c:v>
                </c:pt>
                <c:pt idx="2">
                  <c:v>99</c:v>
                </c:pt>
              </c:numCache>
            </c:numRef>
          </c:val>
        </c:ser>
        <c:ser>
          <c:idx val="7"/>
          <c:order val="7"/>
          <c:tx>
            <c:strRef>
              <c:f>'имущ диаграмма'!$A$13</c:f>
              <c:strCache>
                <c:ptCount val="1"/>
                <c:pt idx="0">
                  <c:v>Чилинское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'имущ диаграмма'!$B$13:$D$13</c:f>
              <c:numCache>
                <c:formatCode>#,##0</c:formatCode>
                <c:ptCount val="3"/>
                <c:pt idx="0">
                  <c:v>59</c:v>
                </c:pt>
                <c:pt idx="1">
                  <c:v>65</c:v>
                </c:pt>
                <c:pt idx="2">
                  <c:v>125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gapDepth val="0"/>
        <c:shape val="cylinder"/>
        <c:axId val="212723584"/>
        <c:axId val="212725120"/>
        <c:axId val="0"/>
      </c:bar3DChart>
      <c:catAx>
        <c:axId val="21272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8100" cap="flat" cmpd="sng" algn="ctr">
            <a:solidFill>
              <a:schemeClr val="accent3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 rot="0" vert="horz"/>
          <a:lstStyle/>
          <a:p>
            <a:pP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725120"/>
        <c:crosses val="autoZero"/>
        <c:auto val="1"/>
        <c:lblAlgn val="ctr"/>
        <c:lblOffset val="100"/>
        <c:noMultiLvlLbl val="0"/>
      </c:catAx>
      <c:valAx>
        <c:axId val="212725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2723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348806715220248"/>
          <c:y val="3.9112771253644499E-2"/>
          <c:w val="0.27894564020763335"/>
          <c:h val="0.85350794162618704"/>
        </c:manualLayout>
      </c:layout>
      <c:overlay val="0"/>
      <c:txPr>
        <a:bodyPr/>
        <a:lstStyle/>
        <a:p>
          <a:pPr>
            <a:defRPr sz="141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00" baseline="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hPercent val="70"/>
      <c:rotY val="40"/>
      <c:depthPercent val="8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432931525671031E-2"/>
          <c:y val="0"/>
          <c:w val="0.71914545195394342"/>
          <c:h val="0.939736771508533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'зем налог диаграмма'!$A$6</c:f>
              <c:strCache>
                <c:ptCount val="1"/>
                <c:pt idx="0">
                  <c:v>Вороновское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'зем налог диаграмма'!$B$6:$D$6</c:f>
              <c:numCache>
                <c:formatCode>#,##0</c:formatCode>
                <c:ptCount val="3"/>
                <c:pt idx="0">
                  <c:v>1179</c:v>
                </c:pt>
                <c:pt idx="1">
                  <c:v>1210</c:v>
                </c:pt>
                <c:pt idx="2">
                  <c:v>1200</c:v>
                </c:pt>
              </c:numCache>
            </c:numRef>
          </c:val>
        </c:ser>
        <c:ser>
          <c:idx val="1"/>
          <c:order val="1"/>
          <c:tx>
            <c:strRef>
              <c:f>'зем налог диаграмма'!$A$7</c:f>
              <c:strCache>
                <c:ptCount val="1"/>
                <c:pt idx="0">
                  <c:v>Кожевниковское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'зем налог диаграмма'!$B$7:$D$7</c:f>
              <c:numCache>
                <c:formatCode>#,##0</c:formatCode>
                <c:ptCount val="3"/>
                <c:pt idx="0">
                  <c:v>4002</c:v>
                </c:pt>
                <c:pt idx="1">
                  <c:v>4089</c:v>
                </c:pt>
                <c:pt idx="2">
                  <c:v>4277</c:v>
                </c:pt>
              </c:numCache>
            </c:numRef>
          </c:val>
        </c:ser>
        <c:ser>
          <c:idx val="2"/>
          <c:order val="2"/>
          <c:tx>
            <c:strRef>
              <c:f>'зем налог диаграмма'!$A$8</c:f>
              <c:strCache>
                <c:ptCount val="1"/>
                <c:pt idx="0">
                  <c:v>Малиновское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'зем налог диаграмма'!$B$8:$D$8</c:f>
              <c:numCache>
                <c:formatCode>#,##0</c:formatCode>
                <c:ptCount val="3"/>
                <c:pt idx="0">
                  <c:v>658</c:v>
                </c:pt>
                <c:pt idx="1">
                  <c:v>675</c:v>
                </c:pt>
                <c:pt idx="2">
                  <c:v>720</c:v>
                </c:pt>
              </c:numCache>
            </c:numRef>
          </c:val>
        </c:ser>
        <c:ser>
          <c:idx val="3"/>
          <c:order val="3"/>
          <c:tx>
            <c:strRef>
              <c:f>'зем налог диаграмма'!$A$9</c:f>
              <c:strCache>
                <c:ptCount val="1"/>
                <c:pt idx="0">
                  <c:v>Новопокровское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'зем налог диаграмма'!$B$9:$D$9</c:f>
              <c:numCache>
                <c:formatCode>#,##0</c:formatCode>
                <c:ptCount val="3"/>
                <c:pt idx="0">
                  <c:v>562</c:v>
                </c:pt>
                <c:pt idx="1">
                  <c:v>567</c:v>
                </c:pt>
                <c:pt idx="2">
                  <c:v>600</c:v>
                </c:pt>
              </c:numCache>
            </c:numRef>
          </c:val>
        </c:ser>
        <c:ser>
          <c:idx val="4"/>
          <c:order val="4"/>
          <c:tx>
            <c:strRef>
              <c:f>'зем налог диаграмма'!$A$10</c:f>
              <c:strCache>
                <c:ptCount val="1"/>
                <c:pt idx="0">
                  <c:v>Песочнодубровское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'зем налог диаграмма'!$B$10:$D$10</c:f>
              <c:numCache>
                <c:formatCode>#,##0</c:formatCode>
                <c:ptCount val="3"/>
                <c:pt idx="0">
                  <c:v>651</c:v>
                </c:pt>
                <c:pt idx="1">
                  <c:v>700</c:v>
                </c:pt>
                <c:pt idx="2">
                  <c:v>651</c:v>
                </c:pt>
              </c:numCache>
            </c:numRef>
          </c:val>
        </c:ser>
        <c:ser>
          <c:idx val="5"/>
          <c:order val="5"/>
          <c:tx>
            <c:strRef>
              <c:f>'зем налог диаграмма'!$A$11</c:f>
              <c:strCache>
                <c:ptCount val="1"/>
                <c:pt idx="0">
                  <c:v>Староювалинское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'зем налог диаграмма'!$B$11:$D$11</c:f>
              <c:numCache>
                <c:formatCode>#,##0</c:formatCode>
                <c:ptCount val="3"/>
                <c:pt idx="0">
                  <c:v>599</c:v>
                </c:pt>
                <c:pt idx="1">
                  <c:v>620</c:v>
                </c:pt>
                <c:pt idx="2">
                  <c:v>640</c:v>
                </c:pt>
              </c:numCache>
            </c:numRef>
          </c:val>
        </c:ser>
        <c:ser>
          <c:idx val="6"/>
          <c:order val="6"/>
          <c:tx>
            <c:strRef>
              <c:f>'зем налог диаграмма'!$A$12</c:f>
              <c:strCache>
                <c:ptCount val="1"/>
                <c:pt idx="0">
                  <c:v>Уртамское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'зем налог диаграмма'!$B$12:$D$12</c:f>
              <c:numCache>
                <c:formatCode>#,##0</c:formatCode>
                <c:ptCount val="3"/>
                <c:pt idx="0">
                  <c:v>342</c:v>
                </c:pt>
                <c:pt idx="1">
                  <c:v>347</c:v>
                </c:pt>
                <c:pt idx="2">
                  <c:v>390</c:v>
                </c:pt>
              </c:numCache>
            </c:numRef>
          </c:val>
        </c:ser>
        <c:ser>
          <c:idx val="7"/>
          <c:order val="7"/>
          <c:tx>
            <c:strRef>
              <c:f>'зем налог диаграмма'!$A$13</c:f>
              <c:strCache>
                <c:ptCount val="1"/>
                <c:pt idx="0">
                  <c:v>Чилинское</c:v>
                </c:pt>
              </c:strCache>
            </c:strRef>
          </c:tx>
          <c:invertIfNegative val="0"/>
          <c:cat>
            <c:numLit>
              <c:formatCode>General</c:formatCode>
              <c:ptCount val="3"/>
              <c:pt idx="0">
                <c:v>2015</c:v>
              </c:pt>
              <c:pt idx="1">
                <c:v>2016</c:v>
              </c:pt>
              <c:pt idx="2">
                <c:v>2017</c:v>
              </c:pt>
            </c:numLit>
          </c:cat>
          <c:val>
            <c:numRef>
              <c:f>'зем налог диаграмма'!$B$13:$D$13</c:f>
              <c:numCache>
                <c:formatCode>#,##0</c:formatCode>
                <c:ptCount val="3"/>
                <c:pt idx="0">
                  <c:v>805</c:v>
                </c:pt>
                <c:pt idx="1">
                  <c:v>880</c:v>
                </c:pt>
                <c:pt idx="2">
                  <c:v>1191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2872192"/>
        <c:axId val="212890368"/>
        <c:axId val="0"/>
      </c:bar3DChart>
      <c:catAx>
        <c:axId val="21287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212890368"/>
        <c:crosses val="autoZero"/>
        <c:auto val="1"/>
        <c:lblAlgn val="ctr"/>
        <c:lblOffset val="100"/>
        <c:noMultiLvlLbl val="0"/>
      </c:catAx>
      <c:valAx>
        <c:axId val="2128903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1287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38156314487082"/>
          <c:y val="3.3149227162106609E-2"/>
          <c:w val="0.22336766374931169"/>
          <c:h val="0.8141420513043606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30" baseline="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1">
                <a:solidFill>
                  <a:srgbClr val="002060"/>
                </a:solidFill>
              </a:defRPr>
            </a:pPr>
            <a:r>
              <a:rPr lang="ru-RU" sz="1400" b="1" dirty="0">
                <a:solidFill>
                  <a:srgbClr val="002060"/>
                </a:solidFill>
              </a:rPr>
              <a:t>Ввод в эксплуатацию жилых помещений, тыс. кв. м.</a:t>
            </a:r>
          </a:p>
        </c:rich>
      </c:tx>
      <c:layout>
        <c:manualLayout>
          <c:xMode val="edge"/>
          <c:yMode val="edge"/>
          <c:x val="0.12721250039425733"/>
          <c:y val="3.02347358230038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11162499964159"/>
          <c:y val="0.20590155015455802"/>
          <c:w val="0.89662729658792661"/>
          <c:h val="0.639262155167666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Лист1!$C$94</c:f>
              <c:strCache>
                <c:ptCount val="1"/>
                <c:pt idx="0">
                  <c:v>тыс</c:v>
                </c:pt>
              </c:strCache>
            </c:strRef>
          </c:tx>
          <c:spPr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Лист1!$B$95:$B$99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Лист1!$C$95:$C$99</c:f>
              <c:numCache>
                <c:formatCode>0.0</c:formatCode>
                <c:ptCount val="5"/>
                <c:pt idx="0">
                  <c:v>5.2</c:v>
                </c:pt>
                <c:pt idx="1">
                  <c:v>4.2649999999999979</c:v>
                </c:pt>
                <c:pt idx="2">
                  <c:v>3.1970000000000001</c:v>
                </c:pt>
                <c:pt idx="3">
                  <c:v>3.1970000000000001</c:v>
                </c:pt>
                <c:pt idx="4">
                  <c:v>3.1970000000000001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303232"/>
        <c:axId val="188305408"/>
      </c:lineChart>
      <c:catAx>
        <c:axId val="188303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8305408"/>
        <c:crosses val="autoZero"/>
        <c:auto val="1"/>
        <c:lblAlgn val="ctr"/>
        <c:lblOffset val="100"/>
        <c:noMultiLvlLbl val="0"/>
      </c:catAx>
      <c:valAx>
        <c:axId val="18830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830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5">
            <a:shade val="51000"/>
            <a:satMod val="130000"/>
          </a:schemeClr>
        </a:gs>
        <a:gs pos="80000">
          <a:schemeClr val="accent5">
            <a:shade val="93000"/>
            <a:satMod val="130000"/>
          </a:schemeClr>
        </a:gs>
        <a:gs pos="100000">
          <a:schemeClr val="accent5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1600">
                <a:solidFill>
                  <a:srgbClr val="002060"/>
                </a:solidFill>
              </a:rPr>
              <a:t>Индекс промышленого производства, </a:t>
            </a:r>
            <a:r>
              <a:rPr lang="en-US" sz="1600">
                <a:solidFill>
                  <a:srgbClr val="002060"/>
                </a:solidFill>
              </a:rPr>
              <a:t>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Лист1!$C$77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Лист1!$B$78:$B$82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Лист1!$C$78:$C$82</c:f>
              <c:numCache>
                <c:formatCode>0.0</c:formatCode>
                <c:ptCount val="5"/>
                <c:pt idx="0">
                  <c:v>106.3</c:v>
                </c:pt>
                <c:pt idx="1">
                  <c:v>107.1</c:v>
                </c:pt>
                <c:pt idx="2">
                  <c:v>113.8</c:v>
                </c:pt>
                <c:pt idx="3">
                  <c:v>102.5</c:v>
                </c:pt>
                <c:pt idx="4">
                  <c:v>103.3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235776"/>
        <c:axId val="188237312"/>
      </c:lineChart>
      <c:catAx>
        <c:axId val="188235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8237312"/>
        <c:crosses val="autoZero"/>
        <c:auto val="1"/>
        <c:lblAlgn val="ctr"/>
        <c:lblOffset val="100"/>
        <c:noMultiLvlLbl val="0"/>
      </c:catAx>
      <c:valAx>
        <c:axId val="18823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823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2907C"/>
    </a:soli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1">
                <a:solidFill>
                  <a:srgbClr val="002060"/>
                </a:solidFill>
              </a:defRPr>
            </a:pPr>
            <a:r>
              <a:rPr lang="ru-RU" sz="1400" b="1" dirty="0">
                <a:solidFill>
                  <a:srgbClr val="002060"/>
                </a:solidFill>
              </a:rPr>
              <a:t>Среднемесячная заработная плата одного работника в целом, руб.</a:t>
            </a:r>
          </a:p>
        </c:rich>
      </c:tx>
      <c:layout>
        <c:manualLayout>
          <c:xMode val="edge"/>
          <c:yMode val="edge"/>
          <c:x val="9.9957389558341783E-2"/>
          <c:y val="2.85188900579674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Лист1!$C$59</c:f>
              <c:strCache>
                <c:ptCount val="1"/>
                <c:pt idx="0">
                  <c:v>руб.</c:v>
                </c:pt>
              </c:strCache>
            </c:strRef>
          </c:tx>
          <c:spPr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Лист1!$B$60:$B$64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Лист1!$C$60:$C$64</c:f>
              <c:numCache>
                <c:formatCode>0.0</c:formatCode>
                <c:ptCount val="5"/>
                <c:pt idx="0">
                  <c:v>19604.3</c:v>
                </c:pt>
                <c:pt idx="1">
                  <c:v>22027.5</c:v>
                </c:pt>
                <c:pt idx="2">
                  <c:v>23398.1</c:v>
                </c:pt>
                <c:pt idx="3">
                  <c:v>23600.5</c:v>
                </c:pt>
                <c:pt idx="4">
                  <c:v>24898.5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251136"/>
        <c:axId val="188078336"/>
      </c:lineChart>
      <c:catAx>
        <c:axId val="188251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8078336"/>
        <c:crosses val="autoZero"/>
        <c:auto val="1"/>
        <c:lblAlgn val="ctr"/>
        <c:lblOffset val="100"/>
        <c:noMultiLvlLbl val="0"/>
      </c:catAx>
      <c:valAx>
        <c:axId val="18807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82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2">
            <a:shade val="51000"/>
            <a:satMod val="130000"/>
          </a:schemeClr>
        </a:gs>
        <a:gs pos="80000">
          <a:schemeClr val="accent2">
            <a:shade val="93000"/>
            <a:satMod val="130000"/>
          </a:schemeClr>
        </a:gs>
        <a:gs pos="100000">
          <a:schemeClr val="accent2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1600">
                <a:solidFill>
                  <a:srgbClr val="002060"/>
                </a:solidFill>
              </a:rPr>
              <a:t>Фонд оплаты труда, млн. руб.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119590878791249"/>
          <c:y val="0.18822517984112888"/>
          <c:w val="0.81911312423054261"/>
          <c:h val="0.5522594302522433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Лист1!$C$42</c:f>
              <c:strCache>
                <c:ptCount val="1"/>
                <c:pt idx="0">
                  <c:v>млн. руб.</c:v>
                </c:pt>
              </c:strCache>
            </c:strRef>
          </c:tx>
          <c:spPr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Лист1!$B$43:$B$47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Лист1!$C$43:$C$47</c:f>
              <c:numCache>
                <c:formatCode>0.0</c:formatCode>
                <c:ptCount val="5"/>
                <c:pt idx="0">
                  <c:v>707.63599999999997</c:v>
                </c:pt>
                <c:pt idx="1">
                  <c:v>785.58900000000028</c:v>
                </c:pt>
                <c:pt idx="2">
                  <c:v>794.03499999999997</c:v>
                </c:pt>
                <c:pt idx="3">
                  <c:v>800.90699999999981</c:v>
                </c:pt>
                <c:pt idx="4">
                  <c:v>844.95699999999977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339712"/>
        <c:axId val="188341632"/>
      </c:lineChart>
      <c:catAx>
        <c:axId val="18833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8341632"/>
        <c:crosses val="autoZero"/>
        <c:auto val="1"/>
        <c:lblAlgn val="ctr"/>
        <c:lblOffset val="100"/>
        <c:noMultiLvlLbl val="0"/>
      </c:catAx>
      <c:valAx>
        <c:axId val="18834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833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shade val="51000"/>
            <a:satMod val="130000"/>
          </a:schemeClr>
        </a:gs>
        <a:gs pos="80000">
          <a:schemeClr val="accent3">
            <a:shade val="93000"/>
            <a:satMod val="130000"/>
          </a:schemeClr>
        </a:gs>
        <a:gs pos="100000">
          <a:schemeClr val="accent3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>
                <a:solidFill>
                  <a:srgbClr val="002060"/>
                </a:solidFill>
              </a:defRPr>
            </a:pPr>
            <a:r>
              <a:rPr lang="ru-RU" sz="1400" dirty="0">
                <a:solidFill>
                  <a:srgbClr val="002060"/>
                </a:solidFill>
              </a:rPr>
              <a:t>Уровень зарегистрированной безработицы, </a:t>
            </a:r>
            <a:r>
              <a:rPr lang="en-US" sz="1400" dirty="0">
                <a:solidFill>
                  <a:srgbClr val="002060"/>
                </a:solidFill>
              </a:rPr>
              <a:t>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817147856517966E-2"/>
          <c:y val="0.16358974358974368"/>
          <c:w val="0.89662729658792661"/>
          <c:h val="0.718935814841326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Лист1!$C$24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Pt>
            <c:idx val="2"/>
            <c:marker>
              <c:spPr>
                <a:solidFill>
                  <a:srgbClr val="C00000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</c:dPt>
          <c:cat>
            <c:strRef>
              <c:f>Лист1!$B$25:$B$29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Лист1!$C$25:$C$29</c:f>
              <c:numCache>
                <c:formatCode>0.0</c:formatCode>
                <c:ptCount val="5"/>
                <c:pt idx="0">
                  <c:v>3.4</c:v>
                </c:pt>
                <c:pt idx="1">
                  <c:v>2.9</c:v>
                </c:pt>
                <c:pt idx="2">
                  <c:v>2.6</c:v>
                </c:pt>
                <c:pt idx="3">
                  <c:v>2.8</c:v>
                </c:pt>
                <c:pt idx="4">
                  <c:v>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145024"/>
        <c:axId val="189928576"/>
      </c:lineChart>
      <c:catAx>
        <c:axId val="18814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928576"/>
        <c:crosses val="autoZero"/>
        <c:auto val="1"/>
        <c:lblAlgn val="ctr"/>
        <c:lblOffset val="100"/>
        <c:noMultiLvlLbl val="0"/>
      </c:catAx>
      <c:valAx>
        <c:axId val="18992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814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shade val="51000"/>
            <a:satMod val="130000"/>
          </a:schemeClr>
        </a:gs>
        <a:gs pos="80000">
          <a:schemeClr val="accent6">
            <a:shade val="93000"/>
            <a:satMod val="130000"/>
          </a:schemeClr>
        </a:gs>
        <a:gs pos="100000">
          <a:schemeClr val="accent6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u-RU" sz="1600"/>
              <a:t>Численность населения,тыс. чел.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тыс. чел.</c:v>
                </c:pt>
              </c:strCache>
            </c:strRef>
          </c:tx>
          <c:spPr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Лист1!$B$3:$B$7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прогноз</c:v>
                </c:pt>
              </c:strCache>
            </c:strRef>
          </c:cat>
          <c:val>
            <c:numRef>
              <c:f>Лист1!$C$3:$C$7</c:f>
              <c:numCache>
                <c:formatCode>0.0</c:formatCode>
                <c:ptCount val="5"/>
                <c:pt idx="0">
                  <c:v>20.696000000000005</c:v>
                </c:pt>
                <c:pt idx="1">
                  <c:v>20.631000000000007</c:v>
                </c:pt>
                <c:pt idx="2">
                  <c:v>20.526</c:v>
                </c:pt>
                <c:pt idx="3">
                  <c:v>20.355</c:v>
                </c:pt>
                <c:pt idx="4">
                  <c:v>20.355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169472"/>
        <c:axId val="190171392"/>
      </c:lineChart>
      <c:catAx>
        <c:axId val="19016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90171392"/>
        <c:crosses val="autoZero"/>
        <c:auto val="1"/>
        <c:lblAlgn val="ctr"/>
        <c:lblOffset val="100"/>
        <c:noMultiLvlLbl val="0"/>
      </c:catAx>
      <c:valAx>
        <c:axId val="19017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9016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4">
            <a:shade val="51000"/>
            <a:satMod val="130000"/>
          </a:schemeClr>
        </a:gs>
        <a:gs pos="80000">
          <a:schemeClr val="accent4">
            <a:shade val="93000"/>
            <a:satMod val="130000"/>
          </a:schemeClr>
        </a:gs>
        <a:gs pos="100000">
          <a:schemeClr val="accent4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  <c:spPr>
        <a:solidFill>
          <a:srgbClr val="FFFF00"/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612 219</a:t>
                    </a:r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'осн.характ бюдж. (2)'!$A$3:$A$8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(-), профицит (+)</c:v>
                </c:pt>
              </c:strCache>
            </c:strRef>
          </c:cat>
          <c:val>
            <c:numRef>
              <c:f>'осн.характ бюдж. (2)'!$B$3:$B$8</c:f>
              <c:numCache>
                <c:formatCode>#,##0</c:formatCode>
                <c:ptCount val="3"/>
                <c:pt idx="0">
                  <c:v>610174</c:v>
                </c:pt>
                <c:pt idx="1">
                  <c:v>612219</c:v>
                </c:pt>
                <c:pt idx="2">
                  <c:v>-2045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216832"/>
        <c:axId val="190218624"/>
        <c:axId val="189602432"/>
      </c:bar3DChart>
      <c:catAx>
        <c:axId val="190216832"/>
        <c:scaling>
          <c:orientation val="minMax"/>
        </c:scaling>
        <c:delete val="1"/>
        <c:axPos val="b"/>
        <c:majorTickMark val="out"/>
        <c:minorTickMark val="none"/>
        <c:tickLblPos val="nextTo"/>
        <c:crossAx val="190218624"/>
        <c:crosses val="autoZero"/>
        <c:auto val="1"/>
        <c:lblAlgn val="ctr"/>
        <c:lblOffset val="100"/>
        <c:noMultiLvlLbl val="0"/>
      </c:catAx>
      <c:valAx>
        <c:axId val="1902186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90216832"/>
        <c:crosses val="autoZero"/>
        <c:crossBetween val="between"/>
      </c:valAx>
      <c:serAx>
        <c:axId val="189602432"/>
        <c:scaling>
          <c:orientation val="minMax"/>
        </c:scaling>
        <c:delete val="1"/>
        <c:axPos val="b"/>
        <c:majorTickMark val="out"/>
        <c:minorTickMark val="none"/>
        <c:tickLblPos val="nextTo"/>
        <c:crossAx val="190218624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7516797900262449"/>
          <c:y val="0.29051509186351715"/>
          <c:w val="0.31372090988626444"/>
          <c:h val="0.6411920384951885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0"/>
      <c:rotY val="263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629132605337767"/>
          <c:y val="8.7797013826994313E-2"/>
          <c:w val="0.84370867394662263"/>
          <c:h val="0.8244059723460115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7.045464930419916E-2"/>
                  <c:y val="-0.165270410290044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
</a:t>
                    </a:r>
                    <a:r>
                      <a:rPr lang="ru-RU" dirty="0" smtClean="0"/>
                      <a:t>7,8 %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7.3380511484387054E-2"/>
                  <c:y val="-4.14688506018956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экономика
</a:t>
                    </a:r>
                    <a:r>
                      <a:rPr lang="ru-RU" dirty="0" smtClean="0"/>
                      <a:t>16,5 %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8432987732545845E-2"/>
                  <c:y val="1.2878491289815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</a:t>
                    </a:r>
                    <a:r>
                      <a:rPr lang="ru-RU" dirty="0"/>
                      <a:t>хозяйство
</a:t>
                    </a:r>
                    <a:r>
                      <a:rPr lang="ru-RU" dirty="0" smtClean="0"/>
                      <a:t>2,8%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7309199067487124"/>
                  <c:y val="-3.5653791676279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55,4%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0609314018872452E-2"/>
                  <c:y val="0.1684871165683684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 
</a:t>
                    </a:r>
                    <a:r>
                      <a:rPr lang="ru-RU" dirty="0" smtClean="0"/>
                      <a:t>5,2 %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-0.12927808648501421"/>
                  <c:y val="8.00302622815572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
</a:t>
                    </a:r>
                    <a:r>
                      <a:rPr lang="ru-RU" dirty="0" smtClean="0"/>
                      <a:t>5,9 %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4468514475094171"/>
                  <c:y val="7.174435108302827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0,9 %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488546523504557"/>
                  <c:y val="-0.17150865585998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Межбюджетные </a:t>
                    </a:r>
                    <a:r>
                      <a:rPr lang="ru-RU" dirty="0"/>
                      <a:t>трансферты общего характера бюджетам бюджетной системы Российской Федерации
</a:t>
                    </a:r>
                    <a:r>
                      <a:rPr lang="ru-RU" dirty="0" smtClean="0"/>
                      <a:t>5,2 %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Лист2!$A$5:$A$14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 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Лист2!$B$5:$B$14</c:f>
              <c:numCache>
                <c:formatCode>General</c:formatCode>
                <c:ptCount val="10"/>
                <c:pt idx="0" formatCode="#,##0.00">
                  <c:v>46484.381000000001</c:v>
                </c:pt>
                <c:pt idx="1">
                  <c:v>50.15</c:v>
                </c:pt>
                <c:pt idx="2" formatCode="#,##0.00">
                  <c:v>61663.17</c:v>
                </c:pt>
                <c:pt idx="3" formatCode="#,##0.00">
                  <c:v>11693.675999999992</c:v>
                </c:pt>
                <c:pt idx="4" formatCode="#,##0.00">
                  <c:v>323000.85600000003</c:v>
                </c:pt>
                <c:pt idx="5" formatCode="#,##0.00">
                  <c:v>31883.737000000001</c:v>
                </c:pt>
                <c:pt idx="6">
                  <c:v>320</c:v>
                </c:pt>
                <c:pt idx="7" formatCode="#,##0.00">
                  <c:v>34106.637999999999</c:v>
                </c:pt>
                <c:pt idx="8" formatCode="#,##0.00">
                  <c:v>5147.6770000000006</c:v>
                </c:pt>
                <c:pt idx="9" formatCode="#,##0.00">
                  <c:v>27445.022000000001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53E17-6A74-4221-9140-7F7B608D15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9FBE2A-BE2D-4394-B2B5-1A3B3F3FEB68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endParaRPr lang="ru-RU" sz="4700" b="1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algn="ctr" rtl="0"/>
          <a:endParaRPr lang="ru-RU" sz="4700" b="1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algn="ctr" rtl="0"/>
          <a:endParaRPr lang="ru-RU" sz="4700" b="1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algn="ctr" rtl="0"/>
          <a:r>
            <a:rPr lang="ru-RU" sz="4700" b="1" dirty="0" smtClean="0">
              <a:solidFill>
                <a:srgbClr val="002060"/>
              </a:solidFill>
              <a:latin typeface="Cambria" panose="02040503050406030204" pitchFamily="18" charset="0"/>
            </a:rPr>
            <a:t>Бюджет</a:t>
          </a:r>
          <a:br>
            <a:rPr lang="ru-RU" sz="4700" b="1" dirty="0" smtClean="0">
              <a:solidFill>
                <a:srgbClr val="002060"/>
              </a:solidFill>
              <a:latin typeface="Cambria" panose="02040503050406030204" pitchFamily="18" charset="0"/>
            </a:rPr>
          </a:br>
          <a:r>
            <a:rPr lang="ru-RU" sz="4700" b="1" dirty="0" smtClean="0">
              <a:solidFill>
                <a:srgbClr val="002060"/>
              </a:solidFill>
              <a:latin typeface="Cambria" panose="02040503050406030204" pitchFamily="18" charset="0"/>
            </a:rPr>
            <a:t>МО «</a:t>
          </a:r>
          <a:r>
            <a:rPr lang="ru-RU" sz="4700" b="1" dirty="0" err="1" smtClean="0">
              <a:solidFill>
                <a:srgbClr val="002060"/>
              </a:solidFill>
              <a:latin typeface="Cambria" panose="02040503050406030204" pitchFamily="18" charset="0"/>
            </a:rPr>
            <a:t>Кожевниковский</a:t>
          </a:r>
          <a:r>
            <a:rPr lang="ru-RU" sz="4700" b="1" dirty="0" smtClean="0">
              <a:solidFill>
                <a:srgbClr val="002060"/>
              </a:solidFill>
              <a:latin typeface="Cambria" panose="02040503050406030204" pitchFamily="18" charset="0"/>
            </a:rPr>
            <a:t> район»</a:t>
          </a:r>
          <a:br>
            <a:rPr lang="ru-RU" sz="4700" b="1" dirty="0" smtClean="0">
              <a:solidFill>
                <a:srgbClr val="002060"/>
              </a:solidFill>
              <a:latin typeface="Cambria" panose="02040503050406030204" pitchFamily="18" charset="0"/>
            </a:rPr>
          </a:br>
          <a:r>
            <a:rPr lang="ru-RU" sz="4700" b="1" dirty="0" smtClean="0">
              <a:solidFill>
                <a:srgbClr val="002060"/>
              </a:solidFill>
              <a:latin typeface="Cambria" panose="02040503050406030204" pitchFamily="18" charset="0"/>
            </a:rPr>
            <a:t>на 20</a:t>
          </a:r>
          <a:r>
            <a:rPr lang="en-US" sz="4700" b="1" dirty="0" smtClean="0">
              <a:solidFill>
                <a:srgbClr val="002060"/>
              </a:solidFill>
              <a:latin typeface="Cambria" panose="02040503050406030204" pitchFamily="18" charset="0"/>
            </a:rPr>
            <a:t>1</a:t>
          </a:r>
          <a:r>
            <a:rPr lang="ru-RU" sz="4700" b="1" dirty="0" smtClean="0">
              <a:solidFill>
                <a:srgbClr val="002060"/>
              </a:solidFill>
              <a:latin typeface="Cambria" panose="02040503050406030204" pitchFamily="18" charset="0"/>
            </a:rPr>
            <a:t>7 год</a:t>
          </a:r>
        </a:p>
        <a:p>
          <a:pPr algn="ctr" rtl="0"/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</a:rPr>
            <a:t>На основе Решения Думы </a:t>
          </a:r>
          <a:r>
            <a:rPr lang="ru-RU" sz="2000" dirty="0" err="1" smtClean="0">
              <a:solidFill>
                <a:srgbClr val="002060"/>
              </a:solidFill>
              <a:latin typeface="Cambria" panose="02040503050406030204" pitchFamily="18" charset="0"/>
            </a:rPr>
            <a:t>Кожевниковского</a:t>
          </a:r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</a:rPr>
            <a:t> района № 105 от 27.12.2016 года «О бюджете </a:t>
          </a:r>
          <a:r>
            <a:rPr lang="ru-RU" sz="2000" dirty="0" err="1" smtClean="0">
              <a:solidFill>
                <a:srgbClr val="002060"/>
              </a:solidFill>
              <a:latin typeface="Cambria" panose="02040503050406030204" pitchFamily="18" charset="0"/>
            </a:rPr>
            <a:t>Кожевниковского</a:t>
          </a:r>
          <a:r>
            <a:rPr lang="ru-RU" sz="2000" dirty="0" smtClean="0">
              <a:solidFill>
                <a:srgbClr val="002060"/>
              </a:solidFill>
              <a:latin typeface="Cambria" panose="02040503050406030204" pitchFamily="18" charset="0"/>
            </a:rPr>
            <a:t> района на 2017 год»</a:t>
          </a:r>
        </a:p>
        <a:p>
          <a:pPr algn="ctr" rtl="0"/>
          <a:endParaRPr lang="ru-RU" sz="20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algn="ctr" rtl="0"/>
          <a:endParaRPr lang="ru-RU" sz="20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algn="ctr" rtl="0"/>
          <a:endParaRPr lang="ru-RU" sz="20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algn="ctr" rtl="0"/>
          <a:endParaRPr lang="ru-RU" sz="20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algn="ctr" rtl="0"/>
          <a:endParaRPr lang="ru-RU" sz="200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BC05AC54-33B6-4B6B-B414-CAA95B68BAA6}" type="parTrans" cxnId="{B054A15E-87D3-4D18-B212-E29654A1AA17}">
      <dgm:prSet/>
      <dgm:spPr/>
      <dgm:t>
        <a:bodyPr/>
        <a:lstStyle/>
        <a:p>
          <a:endParaRPr lang="ru-RU"/>
        </a:p>
      </dgm:t>
    </dgm:pt>
    <dgm:pt modelId="{78B74FBA-A0ED-4500-86CF-17F8DF584377}" type="sibTrans" cxnId="{B054A15E-87D3-4D18-B212-E29654A1AA17}">
      <dgm:prSet/>
      <dgm:spPr/>
      <dgm:t>
        <a:bodyPr/>
        <a:lstStyle/>
        <a:p>
          <a:endParaRPr lang="ru-RU"/>
        </a:p>
      </dgm:t>
    </dgm:pt>
    <dgm:pt modelId="{B11D97CE-92BA-480D-87A7-ED07B038AED3}" type="pres">
      <dgm:prSet presAssocID="{DA453E17-6A74-4221-9140-7F7B608D15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1776E0-DA84-4977-B764-51B27E270373}" type="pres">
      <dgm:prSet presAssocID="{B99FBE2A-BE2D-4394-B2B5-1A3B3F3FEB68}" presName="parentText" presStyleLbl="node1" presStyleIdx="0" presStyleCnt="1" custScaleY="478791" custLinFactNeighborY="-507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6B9FD996-D383-4C03-9155-D1B79A6CF818}" type="presOf" srcId="{B99FBE2A-BE2D-4394-B2B5-1A3B3F3FEB68}" destId="{531776E0-DA84-4977-B764-51B27E270373}" srcOrd="0" destOrd="0" presId="urn:microsoft.com/office/officeart/2005/8/layout/vList2"/>
    <dgm:cxn modelId="{B054A15E-87D3-4D18-B212-E29654A1AA17}" srcId="{DA453E17-6A74-4221-9140-7F7B608D1504}" destId="{B99FBE2A-BE2D-4394-B2B5-1A3B3F3FEB68}" srcOrd="0" destOrd="0" parTransId="{BC05AC54-33B6-4B6B-B414-CAA95B68BAA6}" sibTransId="{78B74FBA-A0ED-4500-86CF-17F8DF584377}"/>
    <dgm:cxn modelId="{3F0CAA33-C685-4736-B246-00D01BAC1767}" type="presOf" srcId="{DA453E17-6A74-4221-9140-7F7B608D1504}" destId="{B11D97CE-92BA-480D-87A7-ED07B038AED3}" srcOrd="0" destOrd="0" presId="urn:microsoft.com/office/officeart/2005/8/layout/vList2"/>
    <dgm:cxn modelId="{B95B8D13-A4FF-49AD-9DA7-00EA9BA9DA29}" type="presParOf" srcId="{B11D97CE-92BA-480D-87A7-ED07B038AED3}" destId="{531776E0-DA84-4977-B764-51B27E2703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106549-4CF1-4B04-856E-64A6C88895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EEBAA5-7044-4F89-8BD8-78EDAF2B2465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Денежное содержание и обеспечение деятельности аппарата  образования (МКУ «Бухгалтерская служба» и</a:t>
          </a:r>
        </a:p>
        <a:p>
          <a:pPr algn="ctr" rtl="0"/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Ресурсно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– методический центр –  8 348,2 т.р. (заработная плата, ком. услуги, связь, ГСМ;  ФОТ -7 230,4 т. р. )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gm:t>
    </dgm:pt>
    <dgm:pt modelId="{73794240-577E-4B8B-A1C7-ED335CFEB5BF}" type="parTrans" cxnId="{DFC4574C-9EE5-4203-AED7-BC475FBFFECB}">
      <dgm:prSet/>
      <dgm:spPr/>
      <dgm:t>
        <a:bodyPr/>
        <a:lstStyle/>
        <a:p>
          <a:endParaRPr lang="ru-RU"/>
        </a:p>
      </dgm:t>
    </dgm:pt>
    <dgm:pt modelId="{27BB3536-7E5E-4467-B935-CF33CBF80026}" type="sibTrans" cxnId="{DFC4574C-9EE5-4203-AED7-BC475FBFFECB}">
      <dgm:prSet/>
      <dgm:spPr/>
      <dgm:t>
        <a:bodyPr/>
        <a:lstStyle/>
        <a:p>
          <a:endParaRPr lang="ru-RU"/>
        </a:p>
      </dgm:t>
    </dgm:pt>
    <dgm:pt modelId="{F6D3D769-09CA-4EA4-8C7E-AAFFE8924B90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Средства на обеспечение обучающихся  с ограниченными возможностями здоровья питанием, одеждой, бесплатным  двухразовым питанием – 7 229 т. р.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gm:t>
    </dgm:pt>
    <dgm:pt modelId="{AEDBE738-0FD5-49D9-9197-C69767444B7F}" type="parTrans" cxnId="{A18D6F98-0EE2-440D-A314-DFD2E6DE555D}">
      <dgm:prSet/>
      <dgm:spPr/>
      <dgm:t>
        <a:bodyPr/>
        <a:lstStyle/>
        <a:p>
          <a:endParaRPr lang="ru-RU"/>
        </a:p>
      </dgm:t>
    </dgm:pt>
    <dgm:pt modelId="{30EF094E-59EC-4E12-8565-7E25BF6B4E4C}" type="sibTrans" cxnId="{A18D6F98-0EE2-440D-A314-DFD2E6DE555D}">
      <dgm:prSet/>
      <dgm:spPr/>
      <dgm:t>
        <a:bodyPr/>
        <a:lstStyle/>
        <a:p>
          <a:endParaRPr lang="ru-RU"/>
        </a:p>
      </dgm:t>
    </dgm:pt>
    <dgm:pt modelId="{02A334B7-FC5D-442F-A867-7C87F86034F5}" type="pres">
      <dgm:prSet presAssocID="{51106549-4CF1-4B04-856E-64A6C88895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AA4588-2DCA-4F7D-891B-47761FB6735A}" type="pres">
      <dgm:prSet presAssocID="{E5EEBAA5-7044-4F89-8BD8-78EDAF2B2465}" presName="parentText" presStyleLbl="node1" presStyleIdx="0" presStyleCnt="2" custLinFactY="-2089" custLinFactNeighborX="12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B268F-C837-4F6E-89DC-F22CB0DC482C}" type="pres">
      <dgm:prSet presAssocID="{27BB3536-7E5E-4467-B935-CF33CBF80026}" presName="spacer" presStyleCnt="0"/>
      <dgm:spPr/>
    </dgm:pt>
    <dgm:pt modelId="{DAA629AF-4409-44BC-A2F2-962BADA34482}" type="pres">
      <dgm:prSet presAssocID="{F6D3D769-09CA-4EA4-8C7E-AAFFE8924B9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8EB99B-8EA2-4076-9D1E-92BC53335368}" type="presOf" srcId="{F6D3D769-09CA-4EA4-8C7E-AAFFE8924B90}" destId="{DAA629AF-4409-44BC-A2F2-962BADA34482}" srcOrd="0" destOrd="0" presId="urn:microsoft.com/office/officeart/2005/8/layout/vList2"/>
    <dgm:cxn modelId="{B83AF5D3-8B1F-4407-82AC-356B22E7483A}" type="presOf" srcId="{51106549-4CF1-4B04-856E-64A6C888950E}" destId="{02A334B7-FC5D-442F-A867-7C87F86034F5}" srcOrd="0" destOrd="0" presId="urn:microsoft.com/office/officeart/2005/8/layout/vList2"/>
    <dgm:cxn modelId="{DFC4574C-9EE5-4203-AED7-BC475FBFFECB}" srcId="{51106549-4CF1-4B04-856E-64A6C888950E}" destId="{E5EEBAA5-7044-4F89-8BD8-78EDAF2B2465}" srcOrd="0" destOrd="0" parTransId="{73794240-577E-4B8B-A1C7-ED335CFEB5BF}" sibTransId="{27BB3536-7E5E-4467-B935-CF33CBF80026}"/>
    <dgm:cxn modelId="{A18D6F98-0EE2-440D-A314-DFD2E6DE555D}" srcId="{51106549-4CF1-4B04-856E-64A6C888950E}" destId="{F6D3D769-09CA-4EA4-8C7E-AAFFE8924B90}" srcOrd="1" destOrd="0" parTransId="{AEDBE738-0FD5-49D9-9197-C69767444B7F}" sibTransId="{30EF094E-59EC-4E12-8565-7E25BF6B4E4C}"/>
    <dgm:cxn modelId="{7C9CF271-7B91-4EBA-AB1D-BD5232EBFF69}" type="presOf" srcId="{E5EEBAA5-7044-4F89-8BD8-78EDAF2B2465}" destId="{3BAA4588-2DCA-4F7D-891B-47761FB6735A}" srcOrd="0" destOrd="0" presId="urn:microsoft.com/office/officeart/2005/8/layout/vList2"/>
    <dgm:cxn modelId="{7585E1A8-77AA-4423-99F0-B1A9994FE34E}" type="presParOf" srcId="{02A334B7-FC5D-442F-A867-7C87F86034F5}" destId="{3BAA4588-2DCA-4F7D-891B-47761FB6735A}" srcOrd="0" destOrd="0" presId="urn:microsoft.com/office/officeart/2005/8/layout/vList2"/>
    <dgm:cxn modelId="{1400F622-80BE-48D9-A186-105CD3B49A4A}" type="presParOf" srcId="{02A334B7-FC5D-442F-A867-7C87F86034F5}" destId="{64CB268F-C837-4F6E-89DC-F22CB0DC482C}" srcOrd="1" destOrd="0" presId="urn:microsoft.com/office/officeart/2005/8/layout/vList2"/>
    <dgm:cxn modelId="{7504AF9E-4254-4891-B872-DB1778FC7A5B}" type="presParOf" srcId="{02A334B7-FC5D-442F-A867-7C87F86034F5}" destId="{DAA629AF-4409-44BC-A2F2-962BADA344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90DA0E-1B3F-4996-8023-A34192A5BB94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</dgm:pt>
    <dgm:pt modelId="{2AAA681C-6E7E-4CAE-8424-6CCD452DDF3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Переданные полномочия из бюджетов сельских поселений для функционирования Домов культуры  17 195,715 т. 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EB8EC-5490-4281-A68C-6C18632C34D9}" type="parTrans" cxnId="{664D6018-5165-4E5D-A6D3-2BE1C58CD2AE}">
      <dgm:prSet/>
      <dgm:spPr/>
      <dgm:t>
        <a:bodyPr/>
        <a:lstStyle/>
        <a:p>
          <a:endParaRPr lang="ru-RU"/>
        </a:p>
      </dgm:t>
    </dgm:pt>
    <dgm:pt modelId="{E92141F4-60E0-44DB-9F94-847DBED54EC6}" type="sibTrans" cxnId="{664D6018-5165-4E5D-A6D3-2BE1C58CD2AE}">
      <dgm:prSet/>
      <dgm:spPr/>
      <dgm:t>
        <a:bodyPr/>
        <a:lstStyle/>
        <a:p>
          <a:endParaRPr lang="ru-RU"/>
        </a:p>
      </dgm:t>
    </dgm:pt>
    <dgm:pt modelId="{50A58338-A02D-4C02-9AF0-7D00AF44AEC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отдела по культуре 2 331,634 т. 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D78C0C-B99C-4A92-8DD5-127BBF5B031F}" type="parTrans" cxnId="{B9734D77-502E-4811-A5BE-BECD28404BA7}">
      <dgm:prSet/>
      <dgm:spPr/>
      <dgm:t>
        <a:bodyPr/>
        <a:lstStyle/>
        <a:p>
          <a:endParaRPr lang="ru-RU"/>
        </a:p>
      </dgm:t>
    </dgm:pt>
    <dgm:pt modelId="{04CCED27-2C5D-4002-ABE7-A13E32BF47FA}" type="sibTrans" cxnId="{B9734D77-502E-4811-A5BE-BECD28404BA7}">
      <dgm:prSet/>
      <dgm:spPr/>
      <dgm:t>
        <a:bodyPr/>
        <a:lstStyle/>
        <a:p>
          <a:endParaRPr lang="ru-RU"/>
        </a:p>
      </dgm:t>
    </dgm:pt>
    <dgm:pt modelId="{9A6DD8B7-30E2-40EC-B775-66CDA01FB1E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МКУ «Централизованная бухгалтерия учреждений культуры и спорта» 2 580,981 т. 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2BA51-57EB-42EC-B739-C7F780447A14}" type="parTrans" cxnId="{FE756CFA-EFF7-4952-B330-7DCFC971E77C}">
      <dgm:prSet/>
      <dgm:spPr/>
      <dgm:t>
        <a:bodyPr/>
        <a:lstStyle/>
        <a:p>
          <a:endParaRPr lang="ru-RU"/>
        </a:p>
      </dgm:t>
    </dgm:pt>
    <dgm:pt modelId="{233AD374-1256-4B00-8378-29EE70641305}" type="sibTrans" cxnId="{FE756CFA-EFF7-4952-B330-7DCFC971E77C}">
      <dgm:prSet/>
      <dgm:spPr/>
      <dgm:t>
        <a:bodyPr/>
        <a:lstStyle/>
        <a:p>
          <a:endParaRPr lang="ru-RU"/>
        </a:p>
      </dgm:t>
    </dgm:pt>
    <dgm:pt modelId="{00CE6AF7-3BF1-475D-8437-D9B97E2A97E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реализацию муниципальных программ  1 792,710 т. 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F94E7-EEDE-4F5C-8907-52957F529A54}" type="parTrans" cxnId="{3780F126-2987-4E3B-B92B-59EDC12B41F6}">
      <dgm:prSet/>
      <dgm:spPr/>
      <dgm:t>
        <a:bodyPr/>
        <a:lstStyle/>
        <a:p>
          <a:endParaRPr lang="ru-RU"/>
        </a:p>
      </dgm:t>
    </dgm:pt>
    <dgm:pt modelId="{35A23078-83E3-4179-B5FB-20ED55B7E0A3}" type="sibTrans" cxnId="{3780F126-2987-4E3B-B92B-59EDC12B41F6}">
      <dgm:prSet/>
      <dgm:spPr/>
      <dgm:t>
        <a:bodyPr/>
        <a:lstStyle/>
        <a:p>
          <a:endParaRPr lang="ru-RU"/>
        </a:p>
      </dgm:t>
    </dgm:pt>
    <dgm:pt modelId="{90CA8C57-141A-4FA2-995E-B8B1449C1F78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централизованная библиотечная система  на оказание муниципальных услуг  7 089,051 т. р.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541B5-89F0-4983-9FE2-A9CDF56BE1BD}" type="parTrans" cxnId="{3C50128E-C649-45F6-855F-50219AC6708C}">
      <dgm:prSet/>
      <dgm:spPr/>
      <dgm:t>
        <a:bodyPr/>
        <a:lstStyle/>
        <a:p>
          <a:endParaRPr lang="ru-RU"/>
        </a:p>
      </dgm:t>
    </dgm:pt>
    <dgm:pt modelId="{32AAA11B-8C56-4A3C-A8DE-C63879622D48}" type="sibTrans" cxnId="{3C50128E-C649-45F6-855F-50219AC6708C}">
      <dgm:prSet/>
      <dgm:spPr/>
      <dgm:t>
        <a:bodyPr/>
        <a:lstStyle/>
        <a:p>
          <a:endParaRPr lang="ru-RU"/>
        </a:p>
      </dgm:t>
    </dgm:pt>
    <dgm:pt modelId="{F51B4EF6-2986-417F-8C94-F64F422F35D9}" type="pres">
      <dgm:prSet presAssocID="{5890DA0E-1B3F-4996-8023-A34192A5BB94}" presName="linear" presStyleCnt="0">
        <dgm:presLayoutVars>
          <dgm:animLvl val="lvl"/>
          <dgm:resizeHandles val="exact"/>
        </dgm:presLayoutVars>
      </dgm:prSet>
      <dgm:spPr/>
    </dgm:pt>
    <dgm:pt modelId="{57E2627F-CCFC-4695-905A-E4175FE12F48}" type="pres">
      <dgm:prSet presAssocID="{2AAA681C-6E7E-4CAE-8424-6CCD452DDF3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B3C6F-2F97-41CA-8807-D03E87E02467}" type="pres">
      <dgm:prSet presAssocID="{E92141F4-60E0-44DB-9F94-847DBED54EC6}" presName="spacer" presStyleCnt="0"/>
      <dgm:spPr/>
    </dgm:pt>
    <dgm:pt modelId="{DFBF560E-D71D-42D7-B79F-0D29A006266A}" type="pres">
      <dgm:prSet presAssocID="{90CA8C57-141A-4FA2-995E-B8B1449C1F78}" presName="parentText" presStyleLbl="node1" presStyleIdx="1" presStyleCnt="5" custLinFactNeighborX="-449" custLinFactNeighborY="-24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24B40-EB7A-4DB5-83FC-FF73754AC602}" type="pres">
      <dgm:prSet presAssocID="{32AAA11B-8C56-4A3C-A8DE-C63879622D48}" presName="spacer" presStyleCnt="0"/>
      <dgm:spPr/>
    </dgm:pt>
    <dgm:pt modelId="{167F7452-74C9-46D8-8A1A-27AD36EA508C}" type="pres">
      <dgm:prSet presAssocID="{00CE6AF7-3BF1-475D-8437-D9B97E2A97E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8D37B-C03C-4DBE-B870-8C6F6B723F84}" type="pres">
      <dgm:prSet presAssocID="{35A23078-83E3-4179-B5FB-20ED55B7E0A3}" presName="spacer" presStyleCnt="0"/>
      <dgm:spPr/>
    </dgm:pt>
    <dgm:pt modelId="{72201BDF-5D97-432C-A47D-486C3461AF0C}" type="pres">
      <dgm:prSet presAssocID="{50A58338-A02D-4C02-9AF0-7D00AF44AEC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4CD1A-3AD2-4C7B-82BB-5D10E716285A}" type="pres">
      <dgm:prSet presAssocID="{04CCED27-2C5D-4002-ABE7-A13E32BF47FA}" presName="spacer" presStyleCnt="0"/>
      <dgm:spPr/>
    </dgm:pt>
    <dgm:pt modelId="{22A43304-C2D9-4CDD-837E-8149F4AB8F30}" type="pres">
      <dgm:prSet presAssocID="{9A6DD8B7-30E2-40EC-B775-66CDA01FB1E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D6018-5165-4E5D-A6D3-2BE1C58CD2AE}" srcId="{5890DA0E-1B3F-4996-8023-A34192A5BB94}" destId="{2AAA681C-6E7E-4CAE-8424-6CCD452DDF3A}" srcOrd="0" destOrd="0" parTransId="{249EB8EC-5490-4281-A68C-6C18632C34D9}" sibTransId="{E92141F4-60E0-44DB-9F94-847DBED54EC6}"/>
    <dgm:cxn modelId="{101D7B5D-A34F-43AF-BDC5-431852F3F73F}" type="presOf" srcId="{5890DA0E-1B3F-4996-8023-A34192A5BB94}" destId="{F51B4EF6-2986-417F-8C94-F64F422F35D9}" srcOrd="0" destOrd="0" presId="urn:microsoft.com/office/officeart/2005/8/layout/vList2"/>
    <dgm:cxn modelId="{3780F126-2987-4E3B-B92B-59EDC12B41F6}" srcId="{5890DA0E-1B3F-4996-8023-A34192A5BB94}" destId="{00CE6AF7-3BF1-475D-8437-D9B97E2A97ED}" srcOrd="2" destOrd="0" parTransId="{936F94E7-EEDE-4F5C-8907-52957F529A54}" sibTransId="{35A23078-83E3-4179-B5FB-20ED55B7E0A3}"/>
    <dgm:cxn modelId="{FE756CFA-EFF7-4952-B330-7DCFC971E77C}" srcId="{5890DA0E-1B3F-4996-8023-A34192A5BB94}" destId="{9A6DD8B7-30E2-40EC-B775-66CDA01FB1E9}" srcOrd="4" destOrd="0" parTransId="{9142BA51-57EB-42EC-B739-C7F780447A14}" sibTransId="{233AD374-1256-4B00-8378-29EE70641305}"/>
    <dgm:cxn modelId="{3C50128E-C649-45F6-855F-50219AC6708C}" srcId="{5890DA0E-1B3F-4996-8023-A34192A5BB94}" destId="{90CA8C57-141A-4FA2-995E-B8B1449C1F78}" srcOrd="1" destOrd="0" parTransId="{4C0541B5-89F0-4983-9FE2-A9CDF56BE1BD}" sibTransId="{32AAA11B-8C56-4A3C-A8DE-C63879622D48}"/>
    <dgm:cxn modelId="{FCEED84D-0CC4-4D6D-A6D6-28AD062F5972}" type="presOf" srcId="{2AAA681C-6E7E-4CAE-8424-6CCD452DDF3A}" destId="{57E2627F-CCFC-4695-905A-E4175FE12F48}" srcOrd="0" destOrd="0" presId="urn:microsoft.com/office/officeart/2005/8/layout/vList2"/>
    <dgm:cxn modelId="{0F60B293-6EF9-4A71-8B19-56EF49F8D3DC}" type="presOf" srcId="{50A58338-A02D-4C02-9AF0-7D00AF44AEC7}" destId="{72201BDF-5D97-432C-A47D-486C3461AF0C}" srcOrd="0" destOrd="0" presId="urn:microsoft.com/office/officeart/2005/8/layout/vList2"/>
    <dgm:cxn modelId="{B9734D77-502E-4811-A5BE-BECD28404BA7}" srcId="{5890DA0E-1B3F-4996-8023-A34192A5BB94}" destId="{50A58338-A02D-4C02-9AF0-7D00AF44AEC7}" srcOrd="3" destOrd="0" parTransId="{B4D78C0C-B99C-4A92-8DD5-127BBF5B031F}" sibTransId="{04CCED27-2C5D-4002-ABE7-A13E32BF47FA}"/>
    <dgm:cxn modelId="{BC9982D7-BA56-492E-BF42-77A6B140A227}" type="presOf" srcId="{90CA8C57-141A-4FA2-995E-B8B1449C1F78}" destId="{DFBF560E-D71D-42D7-B79F-0D29A006266A}" srcOrd="0" destOrd="0" presId="urn:microsoft.com/office/officeart/2005/8/layout/vList2"/>
    <dgm:cxn modelId="{377603DC-0735-436A-AA1A-B321361B8A5D}" type="presOf" srcId="{9A6DD8B7-30E2-40EC-B775-66CDA01FB1E9}" destId="{22A43304-C2D9-4CDD-837E-8149F4AB8F30}" srcOrd="0" destOrd="0" presId="urn:microsoft.com/office/officeart/2005/8/layout/vList2"/>
    <dgm:cxn modelId="{0F46211A-0C61-4E37-BF62-66EA70620B4B}" type="presOf" srcId="{00CE6AF7-3BF1-475D-8437-D9B97E2A97ED}" destId="{167F7452-74C9-46D8-8A1A-27AD36EA508C}" srcOrd="0" destOrd="0" presId="urn:microsoft.com/office/officeart/2005/8/layout/vList2"/>
    <dgm:cxn modelId="{31A8C7B4-FF6D-455B-8F5E-C6AB7A215CB7}" type="presParOf" srcId="{F51B4EF6-2986-417F-8C94-F64F422F35D9}" destId="{57E2627F-CCFC-4695-905A-E4175FE12F48}" srcOrd="0" destOrd="0" presId="urn:microsoft.com/office/officeart/2005/8/layout/vList2"/>
    <dgm:cxn modelId="{BFCF29FD-0A99-4147-B7B2-56089EF0AEA8}" type="presParOf" srcId="{F51B4EF6-2986-417F-8C94-F64F422F35D9}" destId="{678B3C6F-2F97-41CA-8807-D03E87E02467}" srcOrd="1" destOrd="0" presId="urn:microsoft.com/office/officeart/2005/8/layout/vList2"/>
    <dgm:cxn modelId="{920DF69E-A33B-4FEE-B086-08E7C824F408}" type="presParOf" srcId="{F51B4EF6-2986-417F-8C94-F64F422F35D9}" destId="{DFBF560E-D71D-42D7-B79F-0D29A006266A}" srcOrd="2" destOrd="0" presId="urn:microsoft.com/office/officeart/2005/8/layout/vList2"/>
    <dgm:cxn modelId="{2E7A1B45-AFDC-4C98-B626-B1C289E8F96A}" type="presParOf" srcId="{F51B4EF6-2986-417F-8C94-F64F422F35D9}" destId="{4DC24B40-EB7A-4DB5-83FC-FF73754AC602}" srcOrd="3" destOrd="0" presId="urn:microsoft.com/office/officeart/2005/8/layout/vList2"/>
    <dgm:cxn modelId="{5DF4005F-A13F-4031-AFAC-D4DF88337675}" type="presParOf" srcId="{F51B4EF6-2986-417F-8C94-F64F422F35D9}" destId="{167F7452-74C9-46D8-8A1A-27AD36EA508C}" srcOrd="4" destOrd="0" presId="urn:microsoft.com/office/officeart/2005/8/layout/vList2"/>
    <dgm:cxn modelId="{2A0F7CC3-F5FA-4302-B292-FDC4EFF9D035}" type="presParOf" srcId="{F51B4EF6-2986-417F-8C94-F64F422F35D9}" destId="{E498D37B-C03C-4DBE-B870-8C6F6B723F84}" srcOrd="5" destOrd="0" presId="urn:microsoft.com/office/officeart/2005/8/layout/vList2"/>
    <dgm:cxn modelId="{00A058BF-05BC-42CE-9B1E-4100AFD46511}" type="presParOf" srcId="{F51B4EF6-2986-417F-8C94-F64F422F35D9}" destId="{72201BDF-5D97-432C-A47D-486C3461AF0C}" srcOrd="6" destOrd="0" presId="urn:microsoft.com/office/officeart/2005/8/layout/vList2"/>
    <dgm:cxn modelId="{432D8CCC-8FDC-4491-8B43-08D60CFBF609}" type="presParOf" srcId="{F51B4EF6-2986-417F-8C94-F64F422F35D9}" destId="{9854CD1A-3AD2-4C7B-82BB-5D10E716285A}" srcOrd="7" destOrd="0" presId="urn:microsoft.com/office/officeart/2005/8/layout/vList2"/>
    <dgm:cxn modelId="{DB9E693A-1985-4FE9-9DAD-508FC41F4195}" type="presParOf" srcId="{F51B4EF6-2986-417F-8C94-F64F422F35D9}" destId="{22A43304-C2D9-4CDD-837E-8149F4AB8F3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A1F3D8-5EE9-4F18-8B2D-5D370A93A78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320 тыс. руб.</a:t>
          </a:r>
          <a:endParaRPr lang="ru-RU" sz="36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9AE82-EC93-4705-B3D9-C8D33E08773E}" type="parTrans" cxnId="{962CE27E-ED72-4EAE-AAFA-8FFB64B285DD}">
      <dgm:prSet/>
      <dgm:spPr/>
      <dgm:t>
        <a:bodyPr/>
        <a:lstStyle/>
        <a:p>
          <a:endParaRPr lang="ru-RU"/>
        </a:p>
      </dgm:t>
    </dgm:pt>
    <dgm:pt modelId="{E065E21B-2651-43FE-B7B2-228DB2918B88}" type="sibTrans" cxnId="{962CE27E-ED72-4EAE-AAFA-8FFB64B285DD}">
      <dgm:prSet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МП «Поддержка специалистов в системе здравоохранения </a:t>
          </a:r>
          <a:r>
            <a:rPr lang="ru-RU" sz="24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 (создание условий для проживания специалистов системы здравоохранения) </a:t>
          </a:r>
          <a:endParaRPr lang="ru-RU" sz="2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B87A3-0840-4D10-A01E-D31360EFC43E}" type="pres">
      <dgm:prSet presAssocID="{61A1F3D8-5EE9-4F18-8B2D-5D370A93A786}" presName="parentText" presStyleLbl="node1" presStyleIdx="0" presStyleCnt="1" custScaleY="97704" custLinFactNeighborX="-11538" custLinFactNeighborY="-101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B5960-1A58-4524-9809-BCB64C9BEAFF}" type="pres">
      <dgm:prSet presAssocID="{61A1F3D8-5EE9-4F18-8B2D-5D370A93A78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2CE27E-ED72-4EAE-AAFA-8FFB64B285DD}" srcId="{287D85FA-573B-4E93-A840-F7E74EAAF3CE}" destId="{61A1F3D8-5EE9-4F18-8B2D-5D370A93A786}" srcOrd="0" destOrd="0" parTransId="{F029AE82-EC93-4705-B3D9-C8D33E08773E}" sibTransId="{E065E21B-2651-43FE-B7B2-228DB2918B88}"/>
    <dgm:cxn modelId="{4DB4B96A-9BC3-4736-A8D8-0D6B36D2E66A}" srcId="{61A1F3D8-5EE9-4F18-8B2D-5D370A93A786}" destId="{11D19F72-CCFE-4F88-8694-74E8845D4D88}" srcOrd="0" destOrd="0" parTransId="{4A61DCA9-D29B-4AF5-8810-2F736317F0D0}" sibTransId="{13F20088-4777-4D6E-B701-15AB40D469FB}"/>
    <dgm:cxn modelId="{59BF977D-8598-4207-9B2F-50FF2136D4C3}" type="presOf" srcId="{61A1F3D8-5EE9-4F18-8B2D-5D370A93A786}" destId="{ECDB87A3-0840-4D10-A01E-D31360EFC43E}" srcOrd="0" destOrd="0" presId="urn:microsoft.com/office/officeart/2005/8/layout/vList2"/>
    <dgm:cxn modelId="{4BD74FA9-AF45-4215-872E-E2ECD0EF9CBA}" type="presOf" srcId="{287D85FA-573B-4E93-A840-F7E74EAAF3CE}" destId="{9B10E2CF-3EFB-47FC-94EC-126F17E6CC40}" srcOrd="0" destOrd="0" presId="urn:microsoft.com/office/officeart/2005/8/layout/vList2"/>
    <dgm:cxn modelId="{6E75C8C7-90E7-4F5C-B22C-A76E553B7065}" type="presOf" srcId="{11D19F72-CCFE-4F88-8694-74E8845D4D88}" destId="{0FAB5960-1A58-4524-9809-BCB64C9BEAFF}" srcOrd="0" destOrd="0" presId="urn:microsoft.com/office/officeart/2005/8/layout/vList2"/>
    <dgm:cxn modelId="{961E9F3B-278E-456F-BAA5-6BA17B77DD42}" type="presParOf" srcId="{9B10E2CF-3EFB-47FC-94EC-126F17E6CC40}" destId="{ECDB87A3-0840-4D10-A01E-D31360EFC43E}" srcOrd="0" destOrd="0" presId="urn:microsoft.com/office/officeart/2005/8/layout/vList2"/>
    <dgm:cxn modelId="{F4D5219E-ED42-4961-A5D6-02EBF1CAB347}" type="presParOf" srcId="{9B10E2CF-3EFB-47FC-94EC-126F17E6CC40}" destId="{0FAB5960-1A58-4524-9809-BCB64C9BEAF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5F85AA7-3574-4EC7-8D0A-4345EC50B1A3}" type="doc">
      <dgm:prSet loTypeId="urn:microsoft.com/office/officeart/2005/8/layout/lProcess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DF8321F-86B8-4804-B377-0A3B153FDA70}">
      <dgm:prSet phldrT="[Текст]" custT="1"/>
      <dgm:spPr>
        <a:solidFill>
          <a:srgbClr val="F2907C"/>
        </a:solidFill>
      </dgm:spPr>
      <dgm:t>
        <a:bodyPr/>
        <a:lstStyle/>
        <a:p>
          <a:r>
            <a:rPr lang="ru-RU" sz="1600" b="0" dirty="0" smtClean="0">
              <a:solidFill>
                <a:srgbClr val="002060"/>
              </a:solidFill>
              <a:latin typeface="Cambria" panose="02040503050406030204" pitchFamily="18" charset="0"/>
            </a:rPr>
            <a:t>Предоставление жилья детям-сиротам- 10 936,2 </a:t>
          </a:r>
          <a:r>
            <a:rPr lang="ru-RU" sz="1600" b="0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0" dirty="0" smtClean="0">
              <a:solidFill>
                <a:srgbClr val="002060"/>
              </a:solidFill>
              <a:latin typeface="Cambria" panose="02040503050406030204" pitchFamily="18" charset="0"/>
            </a:rPr>
            <a:t>, ОБ, 1 363,8 т.р. ФБ</a:t>
          </a:r>
          <a:endParaRPr lang="ru-RU" sz="160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25EFE786-090B-498C-BD4E-C17C122D040F}" type="parTrans" cxnId="{C3D9C9BC-A441-4998-B5D0-7C91C69C571A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46463717-7745-4DB4-91D4-8605244E349C}" type="sibTrans" cxnId="{C3D9C9BC-A441-4998-B5D0-7C91C69C571A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013603CC-6096-48AE-8EFB-60D723269FB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Выплата денежных средств опекунам на содержание детей                   1 915,2 </a:t>
          </a:r>
          <a:r>
            <a:rPr lang="ru-RU" sz="1600" dirty="0" err="1" smtClean="0">
              <a:latin typeface="Cambria" panose="02040503050406030204" pitchFamily="18" charset="0"/>
            </a:rPr>
            <a:t>т.р</a:t>
          </a:r>
          <a:r>
            <a:rPr lang="ru-RU" sz="1600" dirty="0" smtClean="0">
              <a:latin typeface="Cambria" panose="02040503050406030204" pitchFamily="18" charset="0"/>
            </a:rPr>
            <a:t>.</a:t>
          </a:r>
        </a:p>
      </dgm:t>
    </dgm:pt>
    <dgm:pt modelId="{4A4246DA-AF4E-4536-8562-F2D236E6902C}" type="parTrans" cxnId="{3B48A8F0-5F06-4DA6-BBB6-17DA58C867EB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CD0F90A0-B756-4200-93EC-8423CDB390D6}" type="sibTrans" cxnId="{3B48A8F0-5F06-4DA6-BBB6-17DA58C867EB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2057E3CE-087D-4392-BDF6-0424203BE84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Выплата денежных средств приемным семьям на содержание детей 18 950,4 </a:t>
          </a:r>
          <a:r>
            <a:rPr lang="ru-RU" sz="1600" dirty="0" err="1" smtClean="0">
              <a:latin typeface="Cambria" panose="02040503050406030204" pitchFamily="18" charset="0"/>
            </a:rPr>
            <a:t>т.р</a:t>
          </a:r>
          <a:endParaRPr lang="ru-RU" sz="1600" dirty="0">
            <a:latin typeface="Cambria" panose="02040503050406030204" pitchFamily="18" charset="0"/>
          </a:endParaRPr>
        </a:p>
      </dgm:t>
    </dgm:pt>
    <dgm:pt modelId="{20064305-A0CE-4CC3-9DB8-6871DB819681}" type="parTrans" cxnId="{1D0B814A-4BEA-4359-BBD0-42152E0B5379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1BE2AE52-5340-441C-A1FE-CC3B121ED98D}" type="sibTrans" cxnId="{1D0B814A-4BEA-4359-BBD0-42152E0B5379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37779299-5EF7-45B5-8408-BB225BF2759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Cambria" panose="02040503050406030204" pitchFamily="18" charset="0"/>
            </a:rPr>
            <a:t>Средства местного бюджета</a:t>
          </a:r>
          <a:endParaRPr lang="ru-RU" sz="2000" b="1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6287B96A-9D81-4FE7-BF11-5EA26C2DC433}" type="parTrans" cxnId="{98C45260-1FA7-447D-A2A8-15C73468041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1DC6A4D3-0A8D-4E58-9AFD-F12A91ADA77F}" type="sibTrans" cxnId="{98C45260-1FA7-447D-A2A8-15C73468041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AB625B09-9048-4D9B-851A-829C171936F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Cambria" panose="02040503050406030204" pitchFamily="18" charset="0"/>
            </a:rPr>
            <a:t>Средства областного бюджета</a:t>
          </a:r>
        </a:p>
      </dgm:t>
    </dgm:pt>
    <dgm:pt modelId="{028C45CE-C667-49F6-A2A6-8E646F68D2B0}" type="parTrans" cxnId="{AA4D3E98-3C78-4981-9706-570B1C95C8D6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853B86F8-A18B-4353-A9FC-41627E528AD6}" type="sibTrans" cxnId="{AA4D3E98-3C78-4981-9706-570B1C95C8D6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66568914-BEC3-47A0-8A45-8C11FF098E7A}">
      <dgm:prSet custT="1"/>
      <dgm:spPr>
        <a:solidFill>
          <a:srgbClr val="FFFF00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Cambria" panose="02040503050406030204" pitchFamily="18" charset="0"/>
            </a:rPr>
            <a:t>Оказание помощи в ремонте жилья из числа участников ВОВ., тружеников тыла 200,0 </a:t>
          </a:r>
          <a:r>
            <a:rPr lang="ru-RU" sz="1600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dirty="0" smtClean="0">
              <a:solidFill>
                <a:srgbClr val="002060"/>
              </a:solidFill>
              <a:latin typeface="Cambria" panose="02040503050406030204" pitchFamily="18" charset="0"/>
            </a:rPr>
            <a:t>.</a:t>
          </a:r>
          <a:endParaRPr lang="ru-RU" sz="160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399BFA53-D276-414D-BA4F-12921D8639AA}" type="parTrans" cxnId="{E8CF32E4-80FE-43C1-8649-C7E93B4B1C3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D9AEC33B-4F41-4C8C-87CE-63EA11B7AF9D}" type="sibTrans" cxnId="{E8CF32E4-80FE-43C1-8649-C7E93B4B1C3D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7F52AA39-0326-47F1-B419-FCC304F0599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err="1" smtClean="0">
              <a:latin typeface="Cambria" panose="02040503050406030204" pitchFamily="18" charset="0"/>
            </a:rPr>
            <a:t>Софинансирование</a:t>
          </a:r>
          <a:r>
            <a:rPr lang="ru-RU" sz="1600" dirty="0" smtClean="0">
              <a:latin typeface="Cambria" panose="02040503050406030204" pitchFamily="18" charset="0"/>
            </a:rPr>
            <a:t>  расходов на оказание помощи в ремонте жилья из числа участников ВОВ., тружеников тыла 200,0 </a:t>
          </a:r>
          <a:r>
            <a:rPr lang="ru-RU" sz="1600" dirty="0" err="1" smtClean="0">
              <a:latin typeface="Cambria" panose="02040503050406030204" pitchFamily="18" charset="0"/>
            </a:rPr>
            <a:t>т.р</a:t>
          </a:r>
          <a:r>
            <a:rPr lang="ru-RU" sz="1600" dirty="0" smtClean="0">
              <a:latin typeface="Cambria" panose="02040503050406030204" pitchFamily="18" charset="0"/>
            </a:rPr>
            <a:t> МБТ в сельские поселения</a:t>
          </a:r>
          <a:endParaRPr lang="ru-RU" sz="1600" dirty="0">
            <a:latin typeface="Cambria" panose="02040503050406030204" pitchFamily="18" charset="0"/>
          </a:endParaRPr>
        </a:p>
      </dgm:t>
    </dgm:pt>
    <dgm:pt modelId="{93AC15C3-F690-483A-9320-0BB959066F4B}" type="parTrans" cxnId="{6E8F8D33-325B-459B-B87F-4DDEC5DC8B67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5388153D-3042-4647-A3FC-2C117F4E176D}" type="sibTrans" cxnId="{6E8F8D33-325B-459B-B87F-4DDEC5DC8B67}">
      <dgm:prSet/>
      <dgm:spPr/>
      <dgm:t>
        <a:bodyPr/>
        <a:lstStyle/>
        <a:p>
          <a:endParaRPr lang="ru-RU" sz="2400">
            <a:latin typeface="Cambria" panose="02040503050406030204" pitchFamily="18" charset="0"/>
          </a:endParaRPr>
        </a:p>
      </dgm:t>
    </dgm:pt>
    <dgm:pt modelId="{000538FC-398C-485A-A58E-57F031F5F3F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МП «Обеспечение жильем молодых семей в </a:t>
          </a:r>
          <a:r>
            <a:rPr lang="ru-RU" sz="1600" dirty="0" err="1" smtClean="0">
              <a:latin typeface="Cambria" panose="02040503050406030204" pitchFamily="18" charset="0"/>
            </a:rPr>
            <a:t>Кожевниковском</a:t>
          </a:r>
          <a:r>
            <a:rPr lang="ru-RU" sz="1600" dirty="0" smtClean="0">
              <a:latin typeface="Cambria" panose="02040503050406030204" pitchFamily="18" charset="0"/>
            </a:rPr>
            <a:t> районе на 2016-2018 годы» 404,8 </a:t>
          </a:r>
          <a:r>
            <a:rPr lang="ru-RU" sz="1600" dirty="0" err="1" smtClean="0">
              <a:latin typeface="Cambria" panose="02040503050406030204" pitchFamily="18" charset="0"/>
            </a:rPr>
            <a:t>т.руб</a:t>
          </a:r>
          <a:r>
            <a:rPr lang="ru-RU" sz="1600" dirty="0" smtClean="0">
              <a:latin typeface="Cambria" panose="02040503050406030204" pitchFamily="18" charset="0"/>
            </a:rPr>
            <a:t>.</a:t>
          </a:r>
          <a:endParaRPr lang="ru-RU" sz="1600" dirty="0">
            <a:latin typeface="Cambria" panose="02040503050406030204" pitchFamily="18" charset="0"/>
          </a:endParaRPr>
        </a:p>
      </dgm:t>
    </dgm:pt>
    <dgm:pt modelId="{6599CCDC-0063-42D7-AE81-ADBEAAF3FDC6}" type="parTrans" cxnId="{1B49534F-79A4-4DBF-9156-0AE4FA0CFB07}">
      <dgm:prSet/>
      <dgm:spPr/>
      <dgm:t>
        <a:bodyPr/>
        <a:lstStyle/>
        <a:p>
          <a:endParaRPr lang="ru-RU"/>
        </a:p>
      </dgm:t>
    </dgm:pt>
    <dgm:pt modelId="{F7CAFB02-1D88-41D4-A2A2-FBFB3B144EFB}" type="sibTrans" cxnId="{1B49534F-79A4-4DBF-9156-0AE4FA0CFB07}">
      <dgm:prSet/>
      <dgm:spPr/>
      <dgm:t>
        <a:bodyPr/>
        <a:lstStyle/>
        <a:p>
          <a:endParaRPr lang="ru-RU"/>
        </a:p>
      </dgm:t>
    </dgm:pt>
    <dgm:pt modelId="{34C2AB74-930F-456F-A8E3-3EE2E1F54A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</a:rPr>
            <a:t>МП «Устойчивое развитие  сельских территорий» на улучшение жилищных условий граждан, проживающих в сельской местности  1 500,0 </a:t>
          </a:r>
          <a:r>
            <a:rPr lang="ru-RU" sz="1600" dirty="0" err="1" smtClean="0">
              <a:latin typeface="Cambria" panose="02040503050406030204" pitchFamily="18" charset="0"/>
            </a:rPr>
            <a:t>т.р</a:t>
          </a:r>
          <a:r>
            <a:rPr lang="ru-RU" sz="1600" dirty="0" smtClean="0">
              <a:latin typeface="Cambria" panose="02040503050406030204" pitchFamily="18" charset="0"/>
            </a:rPr>
            <a:t>.</a:t>
          </a:r>
          <a:endParaRPr lang="ru-RU" sz="2000" dirty="0">
            <a:latin typeface="Cambria" panose="02040503050406030204" pitchFamily="18" charset="0"/>
          </a:endParaRPr>
        </a:p>
      </dgm:t>
    </dgm:pt>
    <dgm:pt modelId="{C77A1DA0-1B84-4BFC-AB39-A2BDF4C6B29E}" type="parTrans" cxnId="{3020F00A-A395-4EE2-9C52-E42B4D523C94}">
      <dgm:prSet/>
      <dgm:spPr/>
      <dgm:t>
        <a:bodyPr/>
        <a:lstStyle/>
        <a:p>
          <a:endParaRPr lang="ru-RU"/>
        </a:p>
      </dgm:t>
    </dgm:pt>
    <dgm:pt modelId="{F0CEB2F5-8C46-4DB3-B60F-2411F3179A94}" type="sibTrans" cxnId="{3020F00A-A395-4EE2-9C52-E42B4D523C94}">
      <dgm:prSet/>
      <dgm:spPr/>
      <dgm:t>
        <a:bodyPr/>
        <a:lstStyle/>
        <a:p>
          <a:endParaRPr lang="ru-RU"/>
        </a:p>
      </dgm:t>
    </dgm:pt>
    <dgm:pt modelId="{A4053F2B-39FD-4C20-A915-5BC77649C8E4}" type="pres">
      <dgm:prSet presAssocID="{95F85AA7-3574-4EC7-8D0A-4345EC50B1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DF2A15-F15D-468A-8FE0-4EDB18CBA2FB}" type="pres">
      <dgm:prSet presAssocID="{37779299-5EF7-45B5-8408-BB225BF27595}" presName="compNode" presStyleCnt="0"/>
      <dgm:spPr/>
    </dgm:pt>
    <dgm:pt modelId="{9BDF1FE9-0A2E-435A-919D-C6E09BF74D01}" type="pres">
      <dgm:prSet presAssocID="{37779299-5EF7-45B5-8408-BB225BF27595}" presName="aNode" presStyleLbl="bgShp" presStyleIdx="0" presStyleCnt="2" custLinFactNeighborX="1890" custLinFactNeighborY="0"/>
      <dgm:spPr/>
      <dgm:t>
        <a:bodyPr/>
        <a:lstStyle/>
        <a:p>
          <a:endParaRPr lang="ru-RU"/>
        </a:p>
      </dgm:t>
    </dgm:pt>
    <dgm:pt modelId="{0BE526A7-A492-42CC-854B-8B1B3C7B377E}" type="pres">
      <dgm:prSet presAssocID="{37779299-5EF7-45B5-8408-BB225BF27595}" presName="textNode" presStyleLbl="bgShp" presStyleIdx="0" presStyleCnt="2"/>
      <dgm:spPr/>
      <dgm:t>
        <a:bodyPr/>
        <a:lstStyle/>
        <a:p>
          <a:endParaRPr lang="ru-RU"/>
        </a:p>
      </dgm:t>
    </dgm:pt>
    <dgm:pt modelId="{A72EFD2E-C5DB-4634-B5D2-AFA33B8B2C89}" type="pres">
      <dgm:prSet presAssocID="{37779299-5EF7-45B5-8408-BB225BF27595}" presName="compChildNode" presStyleCnt="0"/>
      <dgm:spPr/>
    </dgm:pt>
    <dgm:pt modelId="{5FFD4B43-0CBF-4DA9-9D4B-3E458908E26B}" type="pres">
      <dgm:prSet presAssocID="{37779299-5EF7-45B5-8408-BB225BF27595}" presName="theInnerList" presStyleCnt="0"/>
      <dgm:spPr/>
    </dgm:pt>
    <dgm:pt modelId="{0E8C9F99-4F87-42C2-B33D-09F92E4B1C67}" type="pres">
      <dgm:prSet presAssocID="{34C2AB74-930F-456F-A8E3-3EE2E1F54A91}" presName="childNode" presStyleLbl="node1" presStyleIdx="0" presStyleCnt="7" custLinFactY="-37463" custLinFactNeighborX="-14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B8AB-BE4B-4616-A664-86E7607CE917}" type="pres">
      <dgm:prSet presAssocID="{34C2AB74-930F-456F-A8E3-3EE2E1F54A91}" presName="aSpace2" presStyleCnt="0"/>
      <dgm:spPr/>
    </dgm:pt>
    <dgm:pt modelId="{735190F5-73AB-4AF1-B3C3-6E1C287F327F}" type="pres">
      <dgm:prSet presAssocID="{000538FC-398C-485A-A58E-57F031F5F3FA}" presName="childNode" presStyleLbl="node1" presStyleIdx="1" presStyleCnt="7" custLinFactY="-29444" custLinFactNeighborX="-14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9926A-1319-4DD3-A56F-59B3497BC240}" type="pres">
      <dgm:prSet presAssocID="{000538FC-398C-485A-A58E-57F031F5F3FA}" presName="aSpace2" presStyleCnt="0"/>
      <dgm:spPr/>
    </dgm:pt>
    <dgm:pt modelId="{52134907-4DAC-4942-8E7E-978DC72A4565}" type="pres">
      <dgm:prSet presAssocID="{7F52AA39-0326-47F1-B419-FCC304F05993}" presName="childNode" presStyleLbl="node1" presStyleIdx="2" presStyleCnt="7" custLinFactY="-27301" custLinFactNeighborX="7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21186-B219-428D-8663-1814E3A9B1E1}" type="pres">
      <dgm:prSet presAssocID="{37779299-5EF7-45B5-8408-BB225BF27595}" presName="aSpace" presStyleCnt="0"/>
      <dgm:spPr/>
    </dgm:pt>
    <dgm:pt modelId="{4E97B646-5896-44FF-B849-F74FB672408A}" type="pres">
      <dgm:prSet presAssocID="{AB625B09-9048-4D9B-851A-829C171936F2}" presName="compNode" presStyleCnt="0"/>
      <dgm:spPr/>
    </dgm:pt>
    <dgm:pt modelId="{5E1E8254-22A3-467F-AB1C-DFF13B304A32}" type="pres">
      <dgm:prSet presAssocID="{AB625B09-9048-4D9B-851A-829C171936F2}" presName="aNode" presStyleLbl="bgShp" presStyleIdx="1" presStyleCnt="2" custLinFactNeighborX="1702" custLinFactNeighborY="-418"/>
      <dgm:spPr/>
      <dgm:t>
        <a:bodyPr/>
        <a:lstStyle/>
        <a:p>
          <a:endParaRPr lang="ru-RU"/>
        </a:p>
      </dgm:t>
    </dgm:pt>
    <dgm:pt modelId="{9536B27A-7FE2-40A7-BC65-326AEDFDD617}" type="pres">
      <dgm:prSet presAssocID="{AB625B09-9048-4D9B-851A-829C171936F2}" presName="textNode" presStyleLbl="bgShp" presStyleIdx="1" presStyleCnt="2"/>
      <dgm:spPr/>
      <dgm:t>
        <a:bodyPr/>
        <a:lstStyle/>
        <a:p>
          <a:endParaRPr lang="ru-RU"/>
        </a:p>
      </dgm:t>
    </dgm:pt>
    <dgm:pt modelId="{C8F0A6B8-35B3-4D14-B104-AFD51A8E2A54}" type="pres">
      <dgm:prSet presAssocID="{AB625B09-9048-4D9B-851A-829C171936F2}" presName="compChildNode" presStyleCnt="0"/>
      <dgm:spPr/>
    </dgm:pt>
    <dgm:pt modelId="{82F5A824-14F5-48D3-BF48-59922AD2D290}" type="pres">
      <dgm:prSet presAssocID="{AB625B09-9048-4D9B-851A-829C171936F2}" presName="theInnerList" presStyleCnt="0"/>
      <dgm:spPr/>
    </dgm:pt>
    <dgm:pt modelId="{C2752653-7888-4E9A-B8DF-BA3EEF167956}" type="pres">
      <dgm:prSet presAssocID="{013603CC-6096-48AE-8EFB-60D723269FBD}" presName="childNode" presStyleLbl="node1" presStyleIdx="3" presStyleCnt="7" custLinFactY="-55843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FF259-CB7D-4C4A-9912-BA914F64B268}" type="pres">
      <dgm:prSet presAssocID="{013603CC-6096-48AE-8EFB-60D723269FBD}" presName="aSpace2" presStyleCnt="0"/>
      <dgm:spPr/>
    </dgm:pt>
    <dgm:pt modelId="{77FF6EEF-50BB-4C29-901B-1C1C254AD838}" type="pres">
      <dgm:prSet presAssocID="{2057E3CE-087D-4392-BDF6-0424203BE84F}" presName="childNode" presStyleLbl="node1" presStyleIdx="4" presStyleCnt="7" custLinFactY="-52356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9A1CB-4CB4-4D04-AF3A-7205AA0E703D}" type="pres">
      <dgm:prSet presAssocID="{2057E3CE-087D-4392-BDF6-0424203BE84F}" presName="aSpace2" presStyleCnt="0"/>
      <dgm:spPr/>
    </dgm:pt>
    <dgm:pt modelId="{D2BF8371-FE3B-44A6-97A1-0C86D644D41A}" type="pres">
      <dgm:prSet presAssocID="{0DF8321F-86B8-4804-B377-0A3B153FDA70}" presName="childNode" presStyleLbl="node1" presStyleIdx="5" presStyleCnt="7" custLinFactY="-48869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02E12-A8FF-4D8A-B876-6899B38E4832}" type="pres">
      <dgm:prSet presAssocID="{0DF8321F-86B8-4804-B377-0A3B153FDA70}" presName="aSpace2" presStyleCnt="0"/>
      <dgm:spPr/>
    </dgm:pt>
    <dgm:pt modelId="{89DBA585-729F-48C0-80DD-F7B795D0C009}" type="pres">
      <dgm:prSet presAssocID="{66568914-BEC3-47A0-8A45-8C11FF098E7A}" presName="childNode" presStyleLbl="node1" presStyleIdx="6" presStyleCnt="7" custLinFactY="-37458" custLinFactNeighborX="-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8A8F0-5F06-4DA6-BBB6-17DA58C867EB}" srcId="{AB625B09-9048-4D9B-851A-829C171936F2}" destId="{013603CC-6096-48AE-8EFB-60D723269FBD}" srcOrd="0" destOrd="0" parTransId="{4A4246DA-AF4E-4536-8562-F2D236E6902C}" sibTransId="{CD0F90A0-B756-4200-93EC-8423CDB390D6}"/>
    <dgm:cxn modelId="{2E5F43E8-E3CA-426A-9297-1E5623AA1B9E}" type="presOf" srcId="{37779299-5EF7-45B5-8408-BB225BF27595}" destId="{0BE526A7-A492-42CC-854B-8B1B3C7B377E}" srcOrd="1" destOrd="0" presId="urn:microsoft.com/office/officeart/2005/8/layout/lProcess2"/>
    <dgm:cxn modelId="{A2691949-AB4D-4B28-8079-16DD76B1BFB2}" type="presOf" srcId="{000538FC-398C-485A-A58E-57F031F5F3FA}" destId="{735190F5-73AB-4AF1-B3C3-6E1C287F327F}" srcOrd="0" destOrd="0" presId="urn:microsoft.com/office/officeart/2005/8/layout/lProcess2"/>
    <dgm:cxn modelId="{3FA1ECD9-4B62-4A5B-B51A-12BFFF772EEB}" type="presOf" srcId="{AB625B09-9048-4D9B-851A-829C171936F2}" destId="{9536B27A-7FE2-40A7-BC65-326AEDFDD617}" srcOrd="1" destOrd="0" presId="urn:microsoft.com/office/officeart/2005/8/layout/lProcess2"/>
    <dgm:cxn modelId="{1D0B814A-4BEA-4359-BBD0-42152E0B5379}" srcId="{AB625B09-9048-4D9B-851A-829C171936F2}" destId="{2057E3CE-087D-4392-BDF6-0424203BE84F}" srcOrd="1" destOrd="0" parTransId="{20064305-A0CE-4CC3-9DB8-6871DB819681}" sibTransId="{1BE2AE52-5340-441C-A1FE-CC3B121ED98D}"/>
    <dgm:cxn modelId="{0CFC481E-DB62-4526-B3FA-E4BFC5BE3F27}" type="presOf" srcId="{7F52AA39-0326-47F1-B419-FCC304F05993}" destId="{52134907-4DAC-4942-8E7E-978DC72A4565}" srcOrd="0" destOrd="0" presId="urn:microsoft.com/office/officeart/2005/8/layout/lProcess2"/>
    <dgm:cxn modelId="{6F161FDF-8590-473A-9FC4-0CA198B903DA}" type="presOf" srcId="{AB625B09-9048-4D9B-851A-829C171936F2}" destId="{5E1E8254-22A3-467F-AB1C-DFF13B304A32}" srcOrd="0" destOrd="0" presId="urn:microsoft.com/office/officeart/2005/8/layout/lProcess2"/>
    <dgm:cxn modelId="{2A1C104B-D77B-45FA-8C27-AA61E3EE1734}" type="presOf" srcId="{2057E3CE-087D-4392-BDF6-0424203BE84F}" destId="{77FF6EEF-50BB-4C29-901B-1C1C254AD838}" srcOrd="0" destOrd="0" presId="urn:microsoft.com/office/officeart/2005/8/layout/lProcess2"/>
    <dgm:cxn modelId="{11540084-E25D-4000-89B9-71E631F5999C}" type="presOf" srcId="{95F85AA7-3574-4EC7-8D0A-4345EC50B1A3}" destId="{A4053F2B-39FD-4C20-A915-5BC77649C8E4}" srcOrd="0" destOrd="0" presId="urn:microsoft.com/office/officeart/2005/8/layout/lProcess2"/>
    <dgm:cxn modelId="{6E8F8D33-325B-459B-B87F-4DDEC5DC8B67}" srcId="{37779299-5EF7-45B5-8408-BB225BF27595}" destId="{7F52AA39-0326-47F1-B419-FCC304F05993}" srcOrd="2" destOrd="0" parTransId="{93AC15C3-F690-483A-9320-0BB959066F4B}" sibTransId="{5388153D-3042-4647-A3FC-2C117F4E176D}"/>
    <dgm:cxn modelId="{BDC6824E-86C0-4B46-A12F-567A25A4B789}" type="presOf" srcId="{37779299-5EF7-45B5-8408-BB225BF27595}" destId="{9BDF1FE9-0A2E-435A-919D-C6E09BF74D01}" srcOrd="0" destOrd="0" presId="urn:microsoft.com/office/officeart/2005/8/layout/lProcess2"/>
    <dgm:cxn modelId="{926AC70F-343D-4CB1-BDB7-854A77D984A5}" type="presOf" srcId="{66568914-BEC3-47A0-8A45-8C11FF098E7A}" destId="{89DBA585-729F-48C0-80DD-F7B795D0C009}" srcOrd="0" destOrd="0" presId="urn:microsoft.com/office/officeart/2005/8/layout/lProcess2"/>
    <dgm:cxn modelId="{3020F00A-A395-4EE2-9C52-E42B4D523C94}" srcId="{37779299-5EF7-45B5-8408-BB225BF27595}" destId="{34C2AB74-930F-456F-A8E3-3EE2E1F54A91}" srcOrd="0" destOrd="0" parTransId="{C77A1DA0-1B84-4BFC-AB39-A2BDF4C6B29E}" sibTransId="{F0CEB2F5-8C46-4DB3-B60F-2411F3179A94}"/>
    <dgm:cxn modelId="{AA4D3E98-3C78-4981-9706-570B1C95C8D6}" srcId="{95F85AA7-3574-4EC7-8D0A-4345EC50B1A3}" destId="{AB625B09-9048-4D9B-851A-829C171936F2}" srcOrd="1" destOrd="0" parTransId="{028C45CE-C667-49F6-A2A6-8E646F68D2B0}" sibTransId="{853B86F8-A18B-4353-A9FC-41627E528AD6}"/>
    <dgm:cxn modelId="{E0420527-37C7-409D-8055-7594802D1DD6}" type="presOf" srcId="{34C2AB74-930F-456F-A8E3-3EE2E1F54A91}" destId="{0E8C9F99-4F87-42C2-B33D-09F92E4B1C67}" srcOrd="0" destOrd="0" presId="urn:microsoft.com/office/officeart/2005/8/layout/lProcess2"/>
    <dgm:cxn modelId="{98C45260-1FA7-447D-A2A8-15C73468041D}" srcId="{95F85AA7-3574-4EC7-8D0A-4345EC50B1A3}" destId="{37779299-5EF7-45B5-8408-BB225BF27595}" srcOrd="0" destOrd="0" parTransId="{6287B96A-9D81-4FE7-BF11-5EA26C2DC433}" sibTransId="{1DC6A4D3-0A8D-4E58-9AFD-F12A91ADA77F}"/>
    <dgm:cxn modelId="{E8CF32E4-80FE-43C1-8649-C7E93B4B1C3D}" srcId="{AB625B09-9048-4D9B-851A-829C171936F2}" destId="{66568914-BEC3-47A0-8A45-8C11FF098E7A}" srcOrd="3" destOrd="0" parTransId="{399BFA53-D276-414D-BA4F-12921D8639AA}" sibTransId="{D9AEC33B-4F41-4C8C-87CE-63EA11B7AF9D}"/>
    <dgm:cxn modelId="{1B49534F-79A4-4DBF-9156-0AE4FA0CFB07}" srcId="{37779299-5EF7-45B5-8408-BB225BF27595}" destId="{000538FC-398C-485A-A58E-57F031F5F3FA}" srcOrd="1" destOrd="0" parTransId="{6599CCDC-0063-42D7-AE81-ADBEAAF3FDC6}" sibTransId="{F7CAFB02-1D88-41D4-A2A2-FBFB3B144EFB}"/>
    <dgm:cxn modelId="{C3D9C9BC-A441-4998-B5D0-7C91C69C571A}" srcId="{AB625B09-9048-4D9B-851A-829C171936F2}" destId="{0DF8321F-86B8-4804-B377-0A3B153FDA70}" srcOrd="2" destOrd="0" parTransId="{25EFE786-090B-498C-BD4E-C17C122D040F}" sibTransId="{46463717-7745-4DB4-91D4-8605244E349C}"/>
    <dgm:cxn modelId="{4BE51F5E-CC64-4CDF-BA3F-2003C99B42CD}" type="presOf" srcId="{0DF8321F-86B8-4804-B377-0A3B153FDA70}" destId="{D2BF8371-FE3B-44A6-97A1-0C86D644D41A}" srcOrd="0" destOrd="0" presId="urn:microsoft.com/office/officeart/2005/8/layout/lProcess2"/>
    <dgm:cxn modelId="{6BC84F4B-1EBA-4422-925D-0E8E793EF960}" type="presOf" srcId="{013603CC-6096-48AE-8EFB-60D723269FBD}" destId="{C2752653-7888-4E9A-B8DF-BA3EEF167956}" srcOrd="0" destOrd="0" presId="urn:microsoft.com/office/officeart/2005/8/layout/lProcess2"/>
    <dgm:cxn modelId="{AC0A5982-6C1B-42AB-AF7D-98FA8066198C}" type="presParOf" srcId="{A4053F2B-39FD-4C20-A915-5BC77649C8E4}" destId="{61DF2A15-F15D-468A-8FE0-4EDB18CBA2FB}" srcOrd="0" destOrd="0" presId="urn:microsoft.com/office/officeart/2005/8/layout/lProcess2"/>
    <dgm:cxn modelId="{857CAF96-48CA-4DBB-A1FF-3BD9F9A348B1}" type="presParOf" srcId="{61DF2A15-F15D-468A-8FE0-4EDB18CBA2FB}" destId="{9BDF1FE9-0A2E-435A-919D-C6E09BF74D01}" srcOrd="0" destOrd="0" presId="urn:microsoft.com/office/officeart/2005/8/layout/lProcess2"/>
    <dgm:cxn modelId="{41CFC69F-CC26-4F8A-AEBB-61065F4C4D19}" type="presParOf" srcId="{61DF2A15-F15D-468A-8FE0-4EDB18CBA2FB}" destId="{0BE526A7-A492-42CC-854B-8B1B3C7B377E}" srcOrd="1" destOrd="0" presId="urn:microsoft.com/office/officeart/2005/8/layout/lProcess2"/>
    <dgm:cxn modelId="{447CE5EA-DCB8-40BC-9B00-6C13B8E385F2}" type="presParOf" srcId="{61DF2A15-F15D-468A-8FE0-4EDB18CBA2FB}" destId="{A72EFD2E-C5DB-4634-B5D2-AFA33B8B2C89}" srcOrd="2" destOrd="0" presId="urn:microsoft.com/office/officeart/2005/8/layout/lProcess2"/>
    <dgm:cxn modelId="{5056D9D3-0CBE-4A88-8AD3-993BB9832767}" type="presParOf" srcId="{A72EFD2E-C5DB-4634-B5D2-AFA33B8B2C89}" destId="{5FFD4B43-0CBF-4DA9-9D4B-3E458908E26B}" srcOrd="0" destOrd="0" presId="urn:microsoft.com/office/officeart/2005/8/layout/lProcess2"/>
    <dgm:cxn modelId="{6FDB066F-29D4-44DB-96C3-E8A65CB08429}" type="presParOf" srcId="{5FFD4B43-0CBF-4DA9-9D4B-3E458908E26B}" destId="{0E8C9F99-4F87-42C2-B33D-09F92E4B1C67}" srcOrd="0" destOrd="0" presId="urn:microsoft.com/office/officeart/2005/8/layout/lProcess2"/>
    <dgm:cxn modelId="{69B1ADE9-1E5A-4860-AC65-FFF62112BB02}" type="presParOf" srcId="{5FFD4B43-0CBF-4DA9-9D4B-3E458908E26B}" destId="{15B4B8AB-BE4B-4616-A664-86E7607CE917}" srcOrd="1" destOrd="0" presId="urn:microsoft.com/office/officeart/2005/8/layout/lProcess2"/>
    <dgm:cxn modelId="{3D8FAA05-6392-438F-9041-DDC536662F14}" type="presParOf" srcId="{5FFD4B43-0CBF-4DA9-9D4B-3E458908E26B}" destId="{735190F5-73AB-4AF1-B3C3-6E1C287F327F}" srcOrd="2" destOrd="0" presId="urn:microsoft.com/office/officeart/2005/8/layout/lProcess2"/>
    <dgm:cxn modelId="{1424F1F1-F09E-4076-80B2-359CF43EA6C7}" type="presParOf" srcId="{5FFD4B43-0CBF-4DA9-9D4B-3E458908E26B}" destId="{19B9926A-1319-4DD3-A56F-59B3497BC240}" srcOrd="3" destOrd="0" presId="urn:microsoft.com/office/officeart/2005/8/layout/lProcess2"/>
    <dgm:cxn modelId="{A776BA95-8515-4AD6-998B-8BFED25308B8}" type="presParOf" srcId="{5FFD4B43-0CBF-4DA9-9D4B-3E458908E26B}" destId="{52134907-4DAC-4942-8E7E-978DC72A4565}" srcOrd="4" destOrd="0" presId="urn:microsoft.com/office/officeart/2005/8/layout/lProcess2"/>
    <dgm:cxn modelId="{3BBB82A2-2373-4F93-9B9E-2D25BD8E078C}" type="presParOf" srcId="{A4053F2B-39FD-4C20-A915-5BC77649C8E4}" destId="{96521186-B219-428D-8663-1814E3A9B1E1}" srcOrd="1" destOrd="0" presId="urn:microsoft.com/office/officeart/2005/8/layout/lProcess2"/>
    <dgm:cxn modelId="{0D3DABEE-9692-4513-9853-2F8460EE09DC}" type="presParOf" srcId="{A4053F2B-39FD-4C20-A915-5BC77649C8E4}" destId="{4E97B646-5896-44FF-B849-F74FB672408A}" srcOrd="2" destOrd="0" presId="urn:microsoft.com/office/officeart/2005/8/layout/lProcess2"/>
    <dgm:cxn modelId="{B81EF6E3-AD6F-40F1-ACED-75B8777F2333}" type="presParOf" srcId="{4E97B646-5896-44FF-B849-F74FB672408A}" destId="{5E1E8254-22A3-467F-AB1C-DFF13B304A32}" srcOrd="0" destOrd="0" presId="urn:microsoft.com/office/officeart/2005/8/layout/lProcess2"/>
    <dgm:cxn modelId="{A06D252B-320B-49D6-A435-1AE4829DA050}" type="presParOf" srcId="{4E97B646-5896-44FF-B849-F74FB672408A}" destId="{9536B27A-7FE2-40A7-BC65-326AEDFDD617}" srcOrd="1" destOrd="0" presId="urn:microsoft.com/office/officeart/2005/8/layout/lProcess2"/>
    <dgm:cxn modelId="{F00940F0-041D-4862-A33E-6EEB6BE38D97}" type="presParOf" srcId="{4E97B646-5896-44FF-B849-F74FB672408A}" destId="{C8F0A6B8-35B3-4D14-B104-AFD51A8E2A54}" srcOrd="2" destOrd="0" presId="urn:microsoft.com/office/officeart/2005/8/layout/lProcess2"/>
    <dgm:cxn modelId="{FD03679F-ADBD-4B93-B158-D56CF46AD07B}" type="presParOf" srcId="{C8F0A6B8-35B3-4D14-B104-AFD51A8E2A54}" destId="{82F5A824-14F5-48D3-BF48-59922AD2D290}" srcOrd="0" destOrd="0" presId="urn:microsoft.com/office/officeart/2005/8/layout/lProcess2"/>
    <dgm:cxn modelId="{49FC5334-2B0C-4526-8EE3-F8A694079CF0}" type="presParOf" srcId="{82F5A824-14F5-48D3-BF48-59922AD2D290}" destId="{C2752653-7888-4E9A-B8DF-BA3EEF167956}" srcOrd="0" destOrd="0" presId="urn:microsoft.com/office/officeart/2005/8/layout/lProcess2"/>
    <dgm:cxn modelId="{2B1480F3-3158-48E3-9278-2170D42A7520}" type="presParOf" srcId="{82F5A824-14F5-48D3-BF48-59922AD2D290}" destId="{2CFFF259-CB7D-4C4A-9912-BA914F64B268}" srcOrd="1" destOrd="0" presId="urn:microsoft.com/office/officeart/2005/8/layout/lProcess2"/>
    <dgm:cxn modelId="{9DA76046-931F-465C-B498-A9EC508998D1}" type="presParOf" srcId="{82F5A824-14F5-48D3-BF48-59922AD2D290}" destId="{77FF6EEF-50BB-4C29-901B-1C1C254AD838}" srcOrd="2" destOrd="0" presId="urn:microsoft.com/office/officeart/2005/8/layout/lProcess2"/>
    <dgm:cxn modelId="{6D48A765-6F74-4E61-8784-F5EE7C752D5D}" type="presParOf" srcId="{82F5A824-14F5-48D3-BF48-59922AD2D290}" destId="{B999A1CB-4CB4-4D04-AF3A-7205AA0E703D}" srcOrd="3" destOrd="0" presId="urn:microsoft.com/office/officeart/2005/8/layout/lProcess2"/>
    <dgm:cxn modelId="{E2D595B7-C53C-4948-8453-4812C827B8AF}" type="presParOf" srcId="{82F5A824-14F5-48D3-BF48-59922AD2D290}" destId="{D2BF8371-FE3B-44A6-97A1-0C86D644D41A}" srcOrd="4" destOrd="0" presId="urn:microsoft.com/office/officeart/2005/8/layout/lProcess2"/>
    <dgm:cxn modelId="{E86325EC-6707-423A-B980-F4BAF66BF683}" type="presParOf" srcId="{82F5A824-14F5-48D3-BF48-59922AD2D290}" destId="{F5D02E12-A8FF-4D8A-B876-6899B38E4832}" srcOrd="5" destOrd="0" presId="urn:microsoft.com/office/officeart/2005/8/layout/lProcess2"/>
    <dgm:cxn modelId="{C9852836-F6C0-4E71-8EE8-DCA44138ECA8}" type="presParOf" srcId="{82F5A824-14F5-48D3-BF48-59922AD2D290}" destId="{89DBA585-729F-48C0-80DD-F7B795D0C00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C0BE849-FECA-43D8-9D53-C31C6DB056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FF688D-B90B-4857-B7BC-C02DFC3B0D1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1 421, 074 т.р.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D5A26-F720-4606-B93F-940571F5D24E}" type="parTrans" cxnId="{414C8EB2-3F9C-4FEF-852B-4ACFD01A0E6E}">
      <dgm:prSet/>
      <dgm:spPr/>
      <dgm:t>
        <a:bodyPr/>
        <a:lstStyle/>
        <a:p>
          <a:endParaRPr lang="ru-RU"/>
        </a:p>
      </dgm:t>
    </dgm:pt>
    <dgm:pt modelId="{8E95CC1E-3271-4D41-8F33-F17CAD10B047}" type="sibTrans" cxnId="{414C8EB2-3F9C-4FEF-852B-4ACFD01A0E6E}">
      <dgm:prSet/>
      <dgm:spPr/>
      <dgm:t>
        <a:bodyPr/>
        <a:lstStyle/>
        <a:p>
          <a:endParaRPr lang="ru-RU"/>
        </a:p>
      </dgm:t>
    </dgm:pt>
    <dgm:pt modelId="{D489DFFE-6FC8-44DB-8598-7A35B290C2C2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</a:t>
          </a:r>
          <a:r>
            <a:rPr lang="ru-RU" sz="1800" b="1" i="0" u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физической культуры и спорта на территории МО «</a:t>
          </a:r>
          <a:r>
            <a:rPr lang="ru-RU" sz="1800" b="1" i="0" u="none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Кожевниковский</a:t>
          </a:r>
          <a:r>
            <a:rPr lang="ru-RU" sz="1800" b="1" i="0" u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</a:t>
          </a:r>
          <a:r>
            <a:rPr lang="ru-RU" sz="18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на 2015-2019 годы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41906-B573-4E20-8CE5-A0CB26B24907}" type="parTrans" cxnId="{924C67EC-D5BB-4062-859B-9974FDCED47C}">
      <dgm:prSet/>
      <dgm:spPr/>
      <dgm:t>
        <a:bodyPr/>
        <a:lstStyle/>
        <a:p>
          <a:endParaRPr lang="ru-RU"/>
        </a:p>
      </dgm:t>
    </dgm:pt>
    <dgm:pt modelId="{865E7E14-23E3-4942-98FF-46943451ACB7}" type="sibTrans" cxnId="{924C67EC-D5BB-4062-859B-9974FDCED47C}">
      <dgm:prSet/>
      <dgm:spPr/>
      <dgm:t>
        <a:bodyPr/>
        <a:lstStyle/>
        <a:p>
          <a:endParaRPr lang="ru-RU"/>
        </a:p>
      </dgm:t>
    </dgm:pt>
    <dgm:pt modelId="{71D6B863-55DF-40AF-9FBA-CE5FC9C5A71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 936,327т.р</a:t>
          </a:r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65959C-FA43-4B42-8FA3-EAD270B90B52}" type="parTrans" cxnId="{2C90E4EA-722D-4DC3-A190-3D39E3FBECC4}">
      <dgm:prSet/>
      <dgm:spPr/>
      <dgm:t>
        <a:bodyPr/>
        <a:lstStyle/>
        <a:p>
          <a:endParaRPr lang="ru-RU"/>
        </a:p>
      </dgm:t>
    </dgm:pt>
    <dgm:pt modelId="{90399BEF-FCBB-4F8B-9F78-33534EF4BA9B}" type="sibTrans" cxnId="{2C90E4EA-722D-4DC3-A190-3D39E3FBECC4}">
      <dgm:prSet/>
      <dgm:spPr/>
      <dgm:t>
        <a:bodyPr/>
        <a:lstStyle/>
        <a:p>
          <a:endParaRPr lang="ru-RU"/>
        </a:p>
      </dgm:t>
    </dgm:pt>
    <dgm:pt modelId="{C550ACB8-72D9-484B-B3A7-7188CEE8B3CA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Финансирование  МАУ СОЦ</a:t>
          </a:r>
          <a:r>
            <a:rPr lang="ru-RU" sz="18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«Колос», в том числе ФОТ  МБ-1 454,9т.р, ОБ- 1 509,2 </a:t>
          </a:r>
          <a:r>
            <a:rPr lang="ru-RU" sz="1800" b="1" baseline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18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D84ACDA-6D19-4A6C-B25C-6485BE6A6050}" type="parTrans" cxnId="{3153EEAF-838A-4E09-835D-900C7F20AFB9}">
      <dgm:prSet/>
      <dgm:spPr/>
      <dgm:t>
        <a:bodyPr/>
        <a:lstStyle/>
        <a:p>
          <a:endParaRPr lang="ru-RU"/>
        </a:p>
      </dgm:t>
    </dgm:pt>
    <dgm:pt modelId="{E2166469-1F21-4089-BE7F-01944767D82B}" type="sibTrans" cxnId="{3153EEAF-838A-4E09-835D-900C7F20AFB9}">
      <dgm:prSet/>
      <dgm:spPr/>
      <dgm:t>
        <a:bodyPr/>
        <a:lstStyle/>
        <a:p>
          <a:endParaRPr lang="ru-RU"/>
        </a:p>
      </dgm:t>
    </dgm:pt>
    <dgm:pt modelId="{01F0394E-9DC1-4EEB-BC37-304501E4204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52,8 т .р.</a:t>
          </a:r>
        </a:p>
      </dgm:t>
    </dgm:pt>
    <dgm:pt modelId="{F8E91AD9-04E1-4232-A7B0-38EA28EB080E}" type="parTrans" cxnId="{B7BA1DB8-E805-4817-A92A-016288874CE3}">
      <dgm:prSet/>
      <dgm:spPr/>
      <dgm:t>
        <a:bodyPr/>
        <a:lstStyle/>
        <a:p>
          <a:endParaRPr lang="ru-RU"/>
        </a:p>
      </dgm:t>
    </dgm:pt>
    <dgm:pt modelId="{B32C309D-419E-4173-AB48-AAE31424D7B1}" type="sibTrans" cxnId="{B7BA1DB8-E805-4817-A92A-016288874CE3}">
      <dgm:prSet/>
      <dgm:spPr/>
      <dgm:t>
        <a:bodyPr/>
        <a:lstStyle/>
        <a:p>
          <a:endParaRPr lang="ru-RU"/>
        </a:p>
      </dgm:t>
    </dgm:pt>
    <dgm:pt modelId="{2A2BFA0F-783A-418A-B01D-A65DD748AF6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участия спортивных сборных команд района в официальных региональных спортивных, физкультурных мероприятиях</a:t>
          </a:r>
        </a:p>
        <a:p>
          <a:endParaRPr lang="ru-RU" sz="1800" b="1" baseline="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41274-3F86-4869-B6DA-F03E4A3FF69F}" type="parTrans" cxnId="{1E2B7EBC-2D3F-45C5-BF89-1475F842ACA6}">
      <dgm:prSet/>
      <dgm:spPr/>
      <dgm:t>
        <a:bodyPr/>
        <a:lstStyle/>
        <a:p>
          <a:endParaRPr lang="ru-RU"/>
        </a:p>
      </dgm:t>
    </dgm:pt>
    <dgm:pt modelId="{2FCF3056-5085-4DF3-A413-8A03F40D93A7}" type="sibTrans" cxnId="{1E2B7EBC-2D3F-45C5-BF89-1475F842ACA6}">
      <dgm:prSet/>
      <dgm:spPr/>
      <dgm:t>
        <a:bodyPr/>
        <a:lstStyle/>
        <a:p>
          <a:endParaRPr lang="ru-RU"/>
        </a:p>
      </dgm:t>
    </dgm:pt>
    <dgm:pt modelId="{9489F4CE-859E-49F6-AE17-3BCFDB3CD4D2}" type="pres">
      <dgm:prSet presAssocID="{EC0BE849-FECA-43D8-9D53-C31C6DB056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46E30-72EC-4F93-8581-F0A38CBB0BC8}" type="pres">
      <dgm:prSet presAssocID="{08FF688D-B90B-4857-B7BC-C02DFC3B0D1A}" presName="linNode" presStyleCnt="0"/>
      <dgm:spPr/>
    </dgm:pt>
    <dgm:pt modelId="{F564DF60-7D6B-4698-B1CD-0DE5DC8361A5}" type="pres">
      <dgm:prSet presAssocID="{08FF688D-B90B-4857-B7BC-C02DFC3B0D1A}" presName="parentText" presStyleLbl="node1" presStyleIdx="0" presStyleCnt="3" custScaleX="81423" custLinFactNeighborX="2682" custLinFactNeighborY="-115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08A47-9A2F-4ED5-838D-1E7D3C9BBDC4}" type="pres">
      <dgm:prSet presAssocID="{08FF688D-B90B-4857-B7BC-C02DFC3B0D1A}" presName="descendantText" presStyleLbl="alignAccFollowNode1" presStyleIdx="0" presStyleCnt="3" custScaleX="141082" custLinFactNeighborX="-1110" custLinFactNeighborY="-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297C5-9777-41A9-BDEF-C853C9CF6E8C}" type="pres">
      <dgm:prSet presAssocID="{8E95CC1E-3271-4D41-8F33-F17CAD10B047}" presName="sp" presStyleCnt="0"/>
      <dgm:spPr/>
    </dgm:pt>
    <dgm:pt modelId="{614F4F10-4BB3-4E36-A243-7A11BE4DFEA2}" type="pres">
      <dgm:prSet presAssocID="{71D6B863-55DF-40AF-9FBA-CE5FC9C5A710}" presName="linNode" presStyleCnt="0"/>
      <dgm:spPr/>
    </dgm:pt>
    <dgm:pt modelId="{B458C8E0-6AF8-47B2-A4DF-B5650573CA54}" type="pres">
      <dgm:prSet presAssocID="{71D6B863-55DF-40AF-9FBA-CE5FC9C5A710}" presName="parentText" presStyleLbl="node1" presStyleIdx="1" presStyleCnt="3" custScaleX="73967" custScaleY="68199" custLinFactNeighborX="2322" custLinFactNeighborY="32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1D679-E4B5-4A67-BC6A-A9EBC2F1AAD0}" type="pres">
      <dgm:prSet presAssocID="{71D6B863-55DF-40AF-9FBA-CE5FC9C5A710}" presName="descendantText" presStyleLbl="alignAccFollowNode1" presStyleIdx="1" presStyleCnt="3" custScaleX="114211" custLinFactNeighborX="3048" custLinFactNeighborY="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22555-614B-4B33-B8DE-FA035E336885}" type="pres">
      <dgm:prSet presAssocID="{90399BEF-FCBB-4F8B-9F78-33534EF4BA9B}" presName="sp" presStyleCnt="0"/>
      <dgm:spPr/>
    </dgm:pt>
    <dgm:pt modelId="{AEFA0719-A608-4A4B-804C-52162CA58E92}" type="pres">
      <dgm:prSet presAssocID="{01F0394E-9DC1-4EEB-BC37-304501E4204F}" presName="linNode" presStyleCnt="0"/>
      <dgm:spPr/>
    </dgm:pt>
    <dgm:pt modelId="{F9082732-BCFD-43D8-AC85-F44672C4F8F2}" type="pres">
      <dgm:prSet presAssocID="{01F0394E-9DC1-4EEB-BC37-304501E4204F}" presName="parentText" presStyleLbl="node1" presStyleIdx="2" presStyleCnt="3" custScaleX="78689" custScaleY="64147" custLinFactNeighborX="1000" custLinFactNeighborY="-3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2EA73-3432-4A40-BDAD-F7A090F96330}" type="pres">
      <dgm:prSet presAssocID="{01F0394E-9DC1-4EEB-BC37-304501E4204F}" presName="descendantText" presStyleLbl="alignAccFollowNode1" presStyleIdx="2" presStyleCnt="3" custScaleX="123094" custLinFactNeighborX="678" custLinFactNeighborY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0E4EA-722D-4DC3-A190-3D39E3FBECC4}" srcId="{EC0BE849-FECA-43D8-9D53-C31C6DB05669}" destId="{71D6B863-55DF-40AF-9FBA-CE5FC9C5A710}" srcOrd="1" destOrd="0" parTransId="{6265959C-FA43-4B42-8FA3-EAD270B90B52}" sibTransId="{90399BEF-FCBB-4F8B-9F78-33534EF4BA9B}"/>
    <dgm:cxn modelId="{B7BA1DB8-E805-4817-A92A-016288874CE3}" srcId="{EC0BE849-FECA-43D8-9D53-C31C6DB05669}" destId="{01F0394E-9DC1-4EEB-BC37-304501E4204F}" srcOrd="2" destOrd="0" parTransId="{F8E91AD9-04E1-4232-A7B0-38EA28EB080E}" sibTransId="{B32C309D-419E-4173-AB48-AAE31424D7B1}"/>
    <dgm:cxn modelId="{8EC9E5F1-332C-48BB-9B24-FF85C72CF85C}" type="presOf" srcId="{01F0394E-9DC1-4EEB-BC37-304501E4204F}" destId="{F9082732-BCFD-43D8-AC85-F44672C4F8F2}" srcOrd="0" destOrd="0" presId="urn:microsoft.com/office/officeart/2005/8/layout/vList5"/>
    <dgm:cxn modelId="{D94DFC09-83C6-4492-B3FF-10D57473A6CA}" type="presOf" srcId="{08FF688D-B90B-4857-B7BC-C02DFC3B0D1A}" destId="{F564DF60-7D6B-4698-B1CD-0DE5DC8361A5}" srcOrd="0" destOrd="0" presId="urn:microsoft.com/office/officeart/2005/8/layout/vList5"/>
    <dgm:cxn modelId="{1096E3D4-2FB4-4C18-81B9-3BF5AE90B943}" type="presOf" srcId="{EC0BE849-FECA-43D8-9D53-C31C6DB05669}" destId="{9489F4CE-859E-49F6-AE17-3BCFDB3CD4D2}" srcOrd="0" destOrd="0" presId="urn:microsoft.com/office/officeart/2005/8/layout/vList5"/>
    <dgm:cxn modelId="{E2CFA275-DA49-4F91-B722-EF2D88EDFA1B}" type="presOf" srcId="{2A2BFA0F-783A-418A-B01D-A65DD748AF64}" destId="{3812EA73-3432-4A40-BDAD-F7A090F96330}" srcOrd="0" destOrd="0" presId="urn:microsoft.com/office/officeart/2005/8/layout/vList5"/>
    <dgm:cxn modelId="{414C8EB2-3F9C-4FEF-852B-4ACFD01A0E6E}" srcId="{EC0BE849-FECA-43D8-9D53-C31C6DB05669}" destId="{08FF688D-B90B-4857-B7BC-C02DFC3B0D1A}" srcOrd="0" destOrd="0" parTransId="{86DD5A26-F720-4606-B93F-940571F5D24E}" sibTransId="{8E95CC1E-3271-4D41-8F33-F17CAD10B047}"/>
    <dgm:cxn modelId="{3153EEAF-838A-4E09-835D-900C7F20AFB9}" srcId="{71D6B863-55DF-40AF-9FBA-CE5FC9C5A710}" destId="{C550ACB8-72D9-484B-B3A7-7188CEE8B3CA}" srcOrd="0" destOrd="0" parTransId="{7D84ACDA-6D19-4A6C-B25C-6485BE6A6050}" sibTransId="{E2166469-1F21-4089-BE7F-01944767D82B}"/>
    <dgm:cxn modelId="{6C5256DA-0070-4729-A730-35DED82A1DE8}" type="presOf" srcId="{71D6B863-55DF-40AF-9FBA-CE5FC9C5A710}" destId="{B458C8E0-6AF8-47B2-A4DF-B5650573CA54}" srcOrd="0" destOrd="0" presId="urn:microsoft.com/office/officeart/2005/8/layout/vList5"/>
    <dgm:cxn modelId="{924C67EC-D5BB-4062-859B-9974FDCED47C}" srcId="{08FF688D-B90B-4857-B7BC-C02DFC3B0D1A}" destId="{D489DFFE-6FC8-44DB-8598-7A35B290C2C2}" srcOrd="0" destOrd="0" parTransId="{C4341906-B573-4E20-8CE5-A0CB26B24907}" sibTransId="{865E7E14-23E3-4942-98FF-46943451ACB7}"/>
    <dgm:cxn modelId="{BFC90A54-AB2C-4727-AF3C-4364E4EDFA64}" type="presOf" srcId="{D489DFFE-6FC8-44DB-8598-7A35B290C2C2}" destId="{AED08A47-9A2F-4ED5-838D-1E7D3C9BBDC4}" srcOrd="0" destOrd="0" presId="urn:microsoft.com/office/officeart/2005/8/layout/vList5"/>
    <dgm:cxn modelId="{1E2B7EBC-2D3F-45C5-BF89-1475F842ACA6}" srcId="{01F0394E-9DC1-4EEB-BC37-304501E4204F}" destId="{2A2BFA0F-783A-418A-B01D-A65DD748AF64}" srcOrd="0" destOrd="0" parTransId="{62841274-3F86-4869-B6DA-F03E4A3FF69F}" sibTransId="{2FCF3056-5085-4DF3-A413-8A03F40D93A7}"/>
    <dgm:cxn modelId="{DDF4217D-6679-4C57-B5E1-71CDF905B111}" type="presOf" srcId="{C550ACB8-72D9-484B-B3A7-7188CEE8B3CA}" destId="{BBB1D679-E4B5-4A67-BC6A-A9EBC2F1AAD0}" srcOrd="0" destOrd="0" presId="urn:microsoft.com/office/officeart/2005/8/layout/vList5"/>
    <dgm:cxn modelId="{5BBE15DB-350A-49B7-B057-3ACA3403F255}" type="presParOf" srcId="{9489F4CE-859E-49F6-AE17-3BCFDB3CD4D2}" destId="{2B346E30-72EC-4F93-8581-F0A38CBB0BC8}" srcOrd="0" destOrd="0" presId="urn:microsoft.com/office/officeart/2005/8/layout/vList5"/>
    <dgm:cxn modelId="{A1D56191-6F47-46AD-ABC3-015C8A383374}" type="presParOf" srcId="{2B346E30-72EC-4F93-8581-F0A38CBB0BC8}" destId="{F564DF60-7D6B-4698-B1CD-0DE5DC8361A5}" srcOrd="0" destOrd="0" presId="urn:microsoft.com/office/officeart/2005/8/layout/vList5"/>
    <dgm:cxn modelId="{6247BE20-225A-413C-AC4B-A000BFE07AC3}" type="presParOf" srcId="{2B346E30-72EC-4F93-8581-F0A38CBB0BC8}" destId="{AED08A47-9A2F-4ED5-838D-1E7D3C9BBDC4}" srcOrd="1" destOrd="0" presId="urn:microsoft.com/office/officeart/2005/8/layout/vList5"/>
    <dgm:cxn modelId="{3EAC1D2C-7DEC-4D8B-BEF2-C9E662421A5C}" type="presParOf" srcId="{9489F4CE-859E-49F6-AE17-3BCFDB3CD4D2}" destId="{952297C5-9777-41A9-BDEF-C853C9CF6E8C}" srcOrd="1" destOrd="0" presId="urn:microsoft.com/office/officeart/2005/8/layout/vList5"/>
    <dgm:cxn modelId="{B42AB9FC-0576-4E91-97CF-CAD5901C3DE5}" type="presParOf" srcId="{9489F4CE-859E-49F6-AE17-3BCFDB3CD4D2}" destId="{614F4F10-4BB3-4E36-A243-7A11BE4DFEA2}" srcOrd="2" destOrd="0" presId="urn:microsoft.com/office/officeart/2005/8/layout/vList5"/>
    <dgm:cxn modelId="{9A2A3A94-0CED-4814-B1CC-C44144F64DAF}" type="presParOf" srcId="{614F4F10-4BB3-4E36-A243-7A11BE4DFEA2}" destId="{B458C8E0-6AF8-47B2-A4DF-B5650573CA54}" srcOrd="0" destOrd="0" presId="urn:microsoft.com/office/officeart/2005/8/layout/vList5"/>
    <dgm:cxn modelId="{B2F441A1-9408-4A5D-8E04-02B6D91BBF5D}" type="presParOf" srcId="{614F4F10-4BB3-4E36-A243-7A11BE4DFEA2}" destId="{BBB1D679-E4B5-4A67-BC6A-A9EBC2F1AAD0}" srcOrd="1" destOrd="0" presId="urn:microsoft.com/office/officeart/2005/8/layout/vList5"/>
    <dgm:cxn modelId="{B8EF9155-FCFF-46AE-B6FD-E955E4F91A95}" type="presParOf" srcId="{9489F4CE-859E-49F6-AE17-3BCFDB3CD4D2}" destId="{74A22555-614B-4B33-B8DE-FA035E336885}" srcOrd="3" destOrd="0" presId="urn:microsoft.com/office/officeart/2005/8/layout/vList5"/>
    <dgm:cxn modelId="{41392B74-8945-4B33-8CE6-615759C67ED5}" type="presParOf" srcId="{9489F4CE-859E-49F6-AE17-3BCFDB3CD4D2}" destId="{AEFA0719-A608-4A4B-804C-52162CA58E92}" srcOrd="4" destOrd="0" presId="urn:microsoft.com/office/officeart/2005/8/layout/vList5"/>
    <dgm:cxn modelId="{4D024045-7455-472D-8E27-6CF5F2D47D3D}" type="presParOf" srcId="{AEFA0719-A608-4A4B-804C-52162CA58E92}" destId="{F9082732-BCFD-43D8-AC85-F44672C4F8F2}" srcOrd="0" destOrd="0" presId="urn:microsoft.com/office/officeart/2005/8/layout/vList5"/>
    <dgm:cxn modelId="{3694A0D4-40BA-469F-8E82-1C655D7E96FD}" type="presParOf" srcId="{AEFA0719-A608-4A4B-804C-52162CA58E92}" destId="{3812EA73-3432-4A40-BDAD-F7A090F963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0F0A7-87C1-4AC6-9654-5859C82A09FC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2D50E-B6C8-46EC-84E6-068843BD761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gm:spPr>
      <dgm:t>
        <a:bodyPr/>
        <a:lstStyle/>
        <a:p>
          <a:r>
            <a:rPr lang="ru-RU" sz="2800" b="1" dirty="0" smtClean="0"/>
            <a:t>Целевые безвозмездные поступления</a:t>
          </a:r>
          <a:endParaRPr lang="ru-RU" sz="2800" b="1" dirty="0"/>
        </a:p>
      </dgm:t>
    </dgm:pt>
    <dgm:pt modelId="{AAB188F9-54AE-4FAF-9263-F4FAB0D96ACC}" type="parTrans" cxnId="{155DBF37-65C2-49B8-9518-CEDC058D4B92}">
      <dgm:prSet/>
      <dgm:spPr/>
      <dgm:t>
        <a:bodyPr/>
        <a:lstStyle/>
        <a:p>
          <a:endParaRPr lang="ru-RU"/>
        </a:p>
      </dgm:t>
    </dgm:pt>
    <dgm:pt modelId="{141BC378-6694-404B-8FE7-D2D52DCCFD9E}" type="sibTrans" cxnId="{155DBF37-65C2-49B8-9518-CEDC058D4B92}">
      <dgm:prSet/>
      <dgm:spPr/>
      <dgm:t>
        <a:bodyPr/>
        <a:lstStyle/>
        <a:p>
          <a:endParaRPr lang="ru-RU"/>
        </a:p>
      </dgm:t>
    </dgm:pt>
    <dgm:pt modelId="{A5AFA639-BADF-413C-8DFA-3D55FD58A253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 smtClean="0"/>
            <a:t>Субсидии</a:t>
          </a:r>
        </a:p>
        <a:p>
          <a:r>
            <a:rPr lang="ru-RU" sz="1800" b="1" dirty="0" smtClean="0"/>
            <a:t> 71 740</a:t>
          </a:r>
        </a:p>
        <a:p>
          <a:r>
            <a:rPr lang="ru-RU" sz="1800" b="1" dirty="0" err="1" smtClean="0"/>
            <a:t>т.руб</a:t>
          </a:r>
          <a:r>
            <a:rPr lang="ru-RU" sz="1800" b="1" dirty="0" smtClean="0"/>
            <a:t>.</a:t>
          </a:r>
          <a:endParaRPr lang="ru-RU" sz="1800" b="1" dirty="0"/>
        </a:p>
      </dgm:t>
    </dgm:pt>
    <dgm:pt modelId="{7B1847EC-E6C2-4C80-975F-4F62C908915E}" type="parTrans" cxnId="{57E22C00-4F7D-48DF-BD45-DCBA4760148C}">
      <dgm:prSet/>
      <dgm:spPr/>
      <dgm:t>
        <a:bodyPr/>
        <a:lstStyle/>
        <a:p>
          <a:endParaRPr lang="ru-RU"/>
        </a:p>
      </dgm:t>
    </dgm:pt>
    <dgm:pt modelId="{4043EBC3-8023-4485-A09C-FA475A288EA2}" type="sibTrans" cxnId="{57E22C00-4F7D-48DF-BD45-DCBA4760148C}">
      <dgm:prSet/>
      <dgm:spPr/>
      <dgm:t>
        <a:bodyPr/>
        <a:lstStyle/>
        <a:p>
          <a:endParaRPr lang="ru-RU"/>
        </a:p>
      </dgm:t>
    </dgm:pt>
    <dgm:pt modelId="{84E37BDB-497F-45E1-87AC-179217AB89C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 smtClean="0"/>
            <a:t>Иные межбюджетные трансферты </a:t>
          </a:r>
        </a:p>
        <a:p>
          <a:r>
            <a:rPr lang="ru-RU" sz="1800" b="1" dirty="0" smtClean="0"/>
            <a:t>26 157</a:t>
          </a:r>
        </a:p>
        <a:p>
          <a:r>
            <a:rPr lang="ru-RU" sz="1800" b="1" dirty="0" err="1" smtClean="0"/>
            <a:t>т.руб</a:t>
          </a:r>
          <a:r>
            <a:rPr lang="ru-RU" sz="1800" b="1" dirty="0" smtClean="0"/>
            <a:t>.</a:t>
          </a:r>
          <a:endParaRPr lang="ru-RU" sz="1800" b="1" dirty="0"/>
        </a:p>
      </dgm:t>
    </dgm:pt>
    <dgm:pt modelId="{67E0EB67-B2AA-49C2-926A-3F6C96ED706B}" type="parTrans" cxnId="{7D546E89-4959-4BBE-8005-BEB0B1DC3576}">
      <dgm:prSet/>
      <dgm:spPr/>
      <dgm:t>
        <a:bodyPr/>
        <a:lstStyle/>
        <a:p>
          <a:endParaRPr lang="ru-RU"/>
        </a:p>
      </dgm:t>
    </dgm:pt>
    <dgm:pt modelId="{7FEC3B0E-5C4F-4459-815C-9A63AFD56C06}" type="sibTrans" cxnId="{7D546E89-4959-4BBE-8005-BEB0B1DC3576}">
      <dgm:prSet/>
      <dgm:spPr/>
      <dgm:t>
        <a:bodyPr/>
        <a:lstStyle/>
        <a:p>
          <a:endParaRPr lang="ru-RU"/>
        </a:p>
      </dgm:t>
    </dgm:pt>
    <dgm:pt modelId="{8F27E781-D3AB-4778-AEE8-B9905B80C66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800" b="1" dirty="0" smtClean="0"/>
            <a:t>Субвенции на осуществление областных и федеральных полномочий</a:t>
          </a:r>
        </a:p>
        <a:p>
          <a:r>
            <a:rPr lang="ru-RU" sz="1800" b="1" dirty="0" smtClean="0"/>
            <a:t> 307 385</a:t>
          </a:r>
        </a:p>
        <a:p>
          <a:r>
            <a:rPr lang="ru-RU" sz="1800" b="1" dirty="0" smtClean="0"/>
            <a:t> т. руб.</a:t>
          </a:r>
          <a:endParaRPr lang="ru-RU" sz="1800" b="1" dirty="0"/>
        </a:p>
      </dgm:t>
    </dgm:pt>
    <dgm:pt modelId="{048289B0-B543-47AC-A433-150F3D83DE0C}" type="parTrans" cxnId="{4245D229-CC0A-4CD4-A09D-FAD7310B4C70}">
      <dgm:prSet/>
      <dgm:spPr/>
      <dgm:t>
        <a:bodyPr/>
        <a:lstStyle/>
        <a:p>
          <a:endParaRPr lang="ru-RU"/>
        </a:p>
      </dgm:t>
    </dgm:pt>
    <dgm:pt modelId="{274EC5FB-7C00-4FD9-AF98-5C22167E597E}" type="sibTrans" cxnId="{4245D229-CC0A-4CD4-A09D-FAD7310B4C70}">
      <dgm:prSet/>
      <dgm:spPr/>
      <dgm:t>
        <a:bodyPr/>
        <a:lstStyle/>
        <a:p>
          <a:endParaRPr lang="ru-RU"/>
        </a:p>
      </dgm:t>
    </dgm:pt>
    <dgm:pt modelId="{552A23BC-3D70-4C6E-A206-DF79F8455CCF}" type="pres">
      <dgm:prSet presAssocID="{3D20F0A7-87C1-4AC6-9654-5859C82A09F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ED88-0F49-4BA3-A562-9E53010A9065}" type="pres">
      <dgm:prSet presAssocID="{F9F2D50E-B6C8-46EC-84E6-068843BD7618}" presName="roof" presStyleLbl="dkBgShp" presStyleIdx="0" presStyleCnt="2" custScaleX="100000" custScaleY="77115" custLinFactNeighborY="5781"/>
      <dgm:spPr/>
      <dgm:t>
        <a:bodyPr/>
        <a:lstStyle/>
        <a:p>
          <a:endParaRPr lang="ru-RU"/>
        </a:p>
      </dgm:t>
    </dgm:pt>
    <dgm:pt modelId="{850430CA-1CB7-4B46-9DE8-35B927B0E434}" type="pres">
      <dgm:prSet presAssocID="{F9F2D50E-B6C8-46EC-84E6-068843BD7618}" presName="pillars" presStyleCnt="0"/>
      <dgm:spPr/>
    </dgm:pt>
    <dgm:pt modelId="{AD1BEA59-5E92-4E1F-8164-74C1A5B6F30C}" type="pres">
      <dgm:prSet presAssocID="{F9F2D50E-B6C8-46EC-84E6-068843BD7618}" presName="pillar1" presStyleLbl="node1" presStyleIdx="0" presStyleCnt="3" custScaleX="35413" custScaleY="106910" custLinFactNeighborX="-30" custLinFactNeighborY="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17B1D-211C-4FC6-9638-405EA37B622A}" type="pres">
      <dgm:prSet presAssocID="{8F27E781-D3AB-4778-AEE8-B9905B80C669}" presName="pillarX" presStyleLbl="node1" presStyleIdx="1" presStyleCnt="3" custScaleX="37088" custScaleY="99993" custLinFactNeighborX="-1640" custLinFactNeighborY="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F2F47-A465-424E-A0AC-0C06C95DDC1C}" type="pres">
      <dgm:prSet presAssocID="{84E37BDB-497F-45E1-87AC-179217AB89CC}" presName="pillarX" presStyleLbl="node1" presStyleIdx="2" presStyleCnt="3" custScaleX="38907" custScaleY="99529" custLinFactNeighborX="-2109" custLinFactNeighborY="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2A2DA-7C0A-44F4-911C-F065EEDD7B87}" type="pres">
      <dgm:prSet presAssocID="{F9F2D50E-B6C8-46EC-84E6-068843BD7618}" presName="base" presStyleLbl="dkBgShp" presStyleIdx="1" presStyleCnt="2" custLinFactY="74392" custLinFactNeighborX="2685" custLinFactNeighborY="100000"/>
      <dgm:spPr/>
    </dgm:pt>
  </dgm:ptLst>
  <dgm:cxnLst>
    <dgm:cxn modelId="{B88083D5-B97B-4B67-8F9A-455CAE44E364}" type="presOf" srcId="{84E37BDB-497F-45E1-87AC-179217AB89CC}" destId="{B1BF2F47-A465-424E-A0AC-0C06C95DDC1C}" srcOrd="0" destOrd="0" presId="urn:microsoft.com/office/officeart/2005/8/layout/hList3"/>
    <dgm:cxn modelId="{EA828566-3EEB-4815-A805-A6A4B145B432}" type="presOf" srcId="{3D20F0A7-87C1-4AC6-9654-5859C82A09FC}" destId="{552A23BC-3D70-4C6E-A206-DF79F8455CCF}" srcOrd="0" destOrd="0" presId="urn:microsoft.com/office/officeart/2005/8/layout/hList3"/>
    <dgm:cxn modelId="{E40F8FA3-47C0-4D04-BB39-16ED1B53BFB8}" type="presOf" srcId="{F9F2D50E-B6C8-46EC-84E6-068843BD7618}" destId="{58FAED88-0F49-4BA3-A562-9E53010A9065}" srcOrd="0" destOrd="0" presId="urn:microsoft.com/office/officeart/2005/8/layout/hList3"/>
    <dgm:cxn modelId="{4245D229-CC0A-4CD4-A09D-FAD7310B4C70}" srcId="{F9F2D50E-B6C8-46EC-84E6-068843BD7618}" destId="{8F27E781-D3AB-4778-AEE8-B9905B80C669}" srcOrd="1" destOrd="0" parTransId="{048289B0-B543-47AC-A433-150F3D83DE0C}" sibTransId="{274EC5FB-7C00-4FD9-AF98-5C22167E597E}"/>
    <dgm:cxn modelId="{57E22C00-4F7D-48DF-BD45-DCBA4760148C}" srcId="{F9F2D50E-B6C8-46EC-84E6-068843BD7618}" destId="{A5AFA639-BADF-413C-8DFA-3D55FD58A253}" srcOrd="0" destOrd="0" parTransId="{7B1847EC-E6C2-4C80-975F-4F62C908915E}" sibTransId="{4043EBC3-8023-4485-A09C-FA475A288EA2}"/>
    <dgm:cxn modelId="{5F8202EA-07CC-495F-B8BC-C4BF0302775A}" type="presOf" srcId="{8F27E781-D3AB-4778-AEE8-B9905B80C669}" destId="{CB117B1D-211C-4FC6-9638-405EA37B622A}" srcOrd="0" destOrd="0" presId="urn:microsoft.com/office/officeart/2005/8/layout/hList3"/>
    <dgm:cxn modelId="{7D546E89-4959-4BBE-8005-BEB0B1DC3576}" srcId="{F9F2D50E-B6C8-46EC-84E6-068843BD7618}" destId="{84E37BDB-497F-45E1-87AC-179217AB89CC}" srcOrd="2" destOrd="0" parTransId="{67E0EB67-B2AA-49C2-926A-3F6C96ED706B}" sibTransId="{7FEC3B0E-5C4F-4459-815C-9A63AFD56C06}"/>
    <dgm:cxn modelId="{C693C956-64E1-4E16-9F10-9DDC1C5DBFEE}" type="presOf" srcId="{A5AFA639-BADF-413C-8DFA-3D55FD58A253}" destId="{AD1BEA59-5E92-4E1F-8164-74C1A5B6F30C}" srcOrd="0" destOrd="0" presId="urn:microsoft.com/office/officeart/2005/8/layout/hList3"/>
    <dgm:cxn modelId="{155DBF37-65C2-49B8-9518-CEDC058D4B92}" srcId="{3D20F0A7-87C1-4AC6-9654-5859C82A09FC}" destId="{F9F2D50E-B6C8-46EC-84E6-068843BD7618}" srcOrd="0" destOrd="0" parTransId="{AAB188F9-54AE-4FAF-9263-F4FAB0D96ACC}" sibTransId="{141BC378-6694-404B-8FE7-D2D52DCCFD9E}"/>
    <dgm:cxn modelId="{35686232-E25E-4F2A-AAD6-A46130599648}" type="presParOf" srcId="{552A23BC-3D70-4C6E-A206-DF79F8455CCF}" destId="{58FAED88-0F49-4BA3-A562-9E53010A9065}" srcOrd="0" destOrd="0" presId="urn:microsoft.com/office/officeart/2005/8/layout/hList3"/>
    <dgm:cxn modelId="{20BAD647-D553-4BED-A993-8E01908826F2}" type="presParOf" srcId="{552A23BC-3D70-4C6E-A206-DF79F8455CCF}" destId="{850430CA-1CB7-4B46-9DE8-35B927B0E434}" srcOrd="1" destOrd="0" presId="urn:microsoft.com/office/officeart/2005/8/layout/hList3"/>
    <dgm:cxn modelId="{2A0AA848-1F20-4A24-97D1-1294A44EC017}" type="presParOf" srcId="{850430CA-1CB7-4B46-9DE8-35B927B0E434}" destId="{AD1BEA59-5E92-4E1F-8164-74C1A5B6F30C}" srcOrd="0" destOrd="0" presId="urn:microsoft.com/office/officeart/2005/8/layout/hList3"/>
    <dgm:cxn modelId="{31B9C6CF-F57E-46A0-9C88-634E3F0E1A9D}" type="presParOf" srcId="{850430CA-1CB7-4B46-9DE8-35B927B0E434}" destId="{CB117B1D-211C-4FC6-9638-405EA37B622A}" srcOrd="1" destOrd="0" presId="urn:microsoft.com/office/officeart/2005/8/layout/hList3"/>
    <dgm:cxn modelId="{D6968499-2415-4D63-BD69-8CC551A8B55D}" type="presParOf" srcId="{850430CA-1CB7-4B46-9DE8-35B927B0E434}" destId="{B1BF2F47-A465-424E-A0AC-0C06C95DDC1C}" srcOrd="2" destOrd="0" presId="urn:microsoft.com/office/officeart/2005/8/layout/hList3"/>
    <dgm:cxn modelId="{EDB37882-1041-4466-ADAB-AD1C3CC36071}" type="presParOf" srcId="{552A23BC-3D70-4C6E-A206-DF79F8455CCF}" destId="{26A2A2DA-7C0A-44F4-911C-F065EEDD7B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1A8EB-6836-4401-ABAF-D212EBBC73D0}" type="doc">
      <dgm:prSet loTypeId="urn:microsoft.com/office/officeart/2005/8/layout/hierarchy4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4B5CDE-B99A-49AD-B0BA-48A56DE1D9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  <a:cs typeface="Aharoni" panose="02010803020104030203" pitchFamily="2" charset="-79"/>
            </a:rPr>
            <a:t>Нецелевая финансовая помощь</a:t>
          </a:r>
          <a:endParaRPr lang="ru-RU" sz="2000" b="1" dirty="0">
            <a:solidFill>
              <a:srgbClr val="7030A0"/>
            </a:solidFill>
            <a:cs typeface="Aharoni" panose="02010803020104030203" pitchFamily="2" charset="-79"/>
          </a:endParaRPr>
        </a:p>
      </dgm:t>
    </dgm:pt>
    <dgm:pt modelId="{62BF3FA0-2FA0-4A4B-857B-9EB252B175E0}" type="parTrans" cxnId="{79FF6CC5-2274-4F1F-B7E3-CBB107810954}">
      <dgm:prSet/>
      <dgm:spPr/>
      <dgm:t>
        <a:bodyPr/>
        <a:lstStyle/>
        <a:p>
          <a:endParaRPr lang="ru-RU"/>
        </a:p>
      </dgm:t>
    </dgm:pt>
    <dgm:pt modelId="{889627FD-2382-4AFC-9BD2-AF2DDA56DF36}" type="sibTrans" cxnId="{79FF6CC5-2274-4F1F-B7E3-CBB107810954}">
      <dgm:prSet/>
      <dgm:spPr/>
      <dgm:t>
        <a:bodyPr/>
        <a:lstStyle/>
        <a:p>
          <a:endParaRPr lang="ru-RU"/>
        </a:p>
      </dgm:t>
    </dgm:pt>
    <dgm:pt modelId="{62A68688-5A83-4473-B7C0-33AC164AEC80}">
      <dgm:prSet phldrT="[Текст]" custT="1"/>
      <dgm:spPr/>
      <dgm:t>
        <a:bodyPr/>
        <a:lstStyle/>
        <a:p>
          <a:r>
            <a:rPr lang="ru-RU" sz="1400" b="1" dirty="0" smtClean="0"/>
            <a:t>Дотация на выравнивание бюджетной обеспеченности </a:t>
          </a:r>
        </a:p>
        <a:p>
          <a:r>
            <a:rPr lang="ru-RU" sz="1400" b="1" dirty="0" smtClean="0"/>
            <a:t>100 598 </a:t>
          </a:r>
        </a:p>
        <a:p>
          <a:r>
            <a:rPr lang="ru-RU" sz="1400" b="1" dirty="0" smtClean="0"/>
            <a:t>т. руб.</a:t>
          </a:r>
          <a:endParaRPr lang="ru-RU" sz="1400" b="1" dirty="0"/>
        </a:p>
      </dgm:t>
    </dgm:pt>
    <dgm:pt modelId="{9F17F5E8-F71C-4BA7-8D25-15041BE6DC1A}" type="parTrans" cxnId="{05321BCC-F912-43F4-8F40-923BCFCB7A3A}">
      <dgm:prSet/>
      <dgm:spPr/>
      <dgm:t>
        <a:bodyPr/>
        <a:lstStyle/>
        <a:p>
          <a:endParaRPr lang="ru-RU"/>
        </a:p>
      </dgm:t>
    </dgm:pt>
    <dgm:pt modelId="{6D4CD22C-86AB-42A1-9A77-FCA51035DB83}" type="sibTrans" cxnId="{05321BCC-F912-43F4-8F40-923BCFCB7A3A}">
      <dgm:prSet/>
      <dgm:spPr/>
      <dgm:t>
        <a:bodyPr/>
        <a:lstStyle/>
        <a:p>
          <a:endParaRPr lang="ru-RU"/>
        </a:p>
      </dgm:t>
    </dgm:pt>
    <dgm:pt modelId="{01EABEB4-6FD4-4EBA-BB9E-F1D437D8CF0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/>
            <a:t>Дотация из областного бюджета на поддержку мер по сбалансированности местных бюджетов </a:t>
          </a:r>
        </a:p>
        <a:p>
          <a:r>
            <a:rPr lang="ru-RU" sz="1400" b="1" dirty="0" smtClean="0"/>
            <a:t>12 775  т. руб.</a:t>
          </a:r>
          <a:endParaRPr lang="ru-RU" sz="1400" b="1" dirty="0"/>
        </a:p>
      </dgm:t>
    </dgm:pt>
    <dgm:pt modelId="{B7A55C45-6241-407D-81EE-EDFF13A5DE59}" type="parTrans" cxnId="{83EF461B-A167-49E5-8464-B9C295AE7B4D}">
      <dgm:prSet/>
      <dgm:spPr/>
      <dgm:t>
        <a:bodyPr/>
        <a:lstStyle/>
        <a:p>
          <a:endParaRPr lang="ru-RU"/>
        </a:p>
      </dgm:t>
    </dgm:pt>
    <dgm:pt modelId="{37C1BF54-20C8-45B9-9DEE-B94F0971A7B3}" type="sibTrans" cxnId="{83EF461B-A167-49E5-8464-B9C295AE7B4D}">
      <dgm:prSet/>
      <dgm:spPr/>
      <dgm:t>
        <a:bodyPr/>
        <a:lstStyle/>
        <a:p>
          <a:endParaRPr lang="ru-RU"/>
        </a:p>
      </dgm:t>
    </dgm:pt>
    <dgm:pt modelId="{B142D97E-928F-4D00-8EF8-E0BE458E23B2}" type="pres">
      <dgm:prSet presAssocID="{1001A8EB-6836-4401-ABAF-D212EBBC73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965142-F3D3-4A0F-9F64-C4C58A3CDE3B}" type="pres">
      <dgm:prSet presAssocID="{D64B5CDE-B99A-49AD-B0BA-48A56DE1D988}" presName="vertOne" presStyleCnt="0"/>
      <dgm:spPr/>
    </dgm:pt>
    <dgm:pt modelId="{A191E779-3933-4BDA-94E7-E74FA3BAB88F}" type="pres">
      <dgm:prSet presAssocID="{D64B5CDE-B99A-49AD-B0BA-48A56DE1D988}" presName="txOne" presStyleLbl="node0" presStyleIdx="0" presStyleCnt="1" custScaleX="100176" custScaleY="87581" custLinFactY="-12228" custLinFactNeighborX="-4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590F2-877E-4EE7-8A21-E91ADA2E5D97}" type="pres">
      <dgm:prSet presAssocID="{D64B5CDE-B99A-49AD-B0BA-48A56DE1D988}" presName="parTransOne" presStyleCnt="0"/>
      <dgm:spPr/>
    </dgm:pt>
    <dgm:pt modelId="{DBB3CA34-F1DB-4E11-A035-2BCD8C6F3601}" type="pres">
      <dgm:prSet presAssocID="{D64B5CDE-B99A-49AD-B0BA-48A56DE1D988}" presName="horzOne" presStyleCnt="0"/>
      <dgm:spPr/>
    </dgm:pt>
    <dgm:pt modelId="{386C6BD7-0534-41B5-AFAC-F50A3957B55F}" type="pres">
      <dgm:prSet presAssocID="{62A68688-5A83-4473-B7C0-33AC164AEC80}" presName="vertTwo" presStyleCnt="0"/>
      <dgm:spPr/>
    </dgm:pt>
    <dgm:pt modelId="{3EDB4AB9-AEBC-4A8B-ADD1-E65BE5F85566}" type="pres">
      <dgm:prSet presAssocID="{62A68688-5A83-4473-B7C0-33AC164AEC80}" presName="txTwo" presStyleLbl="node2" presStyleIdx="0" presStyleCnt="2" custScaleX="132817" custScaleY="415332" custLinFactNeighborX="364" custLinFactNeighborY="110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8134CD-47F8-4014-9B77-AFB643613979}" type="pres">
      <dgm:prSet presAssocID="{62A68688-5A83-4473-B7C0-33AC164AEC80}" presName="horzTwo" presStyleCnt="0"/>
      <dgm:spPr/>
    </dgm:pt>
    <dgm:pt modelId="{875FDE3C-686F-4F05-8050-5FC4F20646DD}" type="pres">
      <dgm:prSet presAssocID="{6D4CD22C-86AB-42A1-9A77-FCA51035DB83}" presName="sibSpaceTwo" presStyleCnt="0"/>
      <dgm:spPr/>
    </dgm:pt>
    <dgm:pt modelId="{D7FB267D-794C-4F9A-8929-E5E36A1BAE23}" type="pres">
      <dgm:prSet presAssocID="{01EABEB4-6FD4-4EBA-BB9E-F1D437D8CF00}" presName="vertTwo" presStyleCnt="0"/>
      <dgm:spPr/>
    </dgm:pt>
    <dgm:pt modelId="{94C61EB2-38BB-4FCE-8429-60D4885AA65E}" type="pres">
      <dgm:prSet presAssocID="{01EABEB4-6FD4-4EBA-BB9E-F1D437D8CF00}" presName="txTwo" presStyleLbl="node2" presStyleIdx="1" presStyleCnt="2" custScaleX="141185" custScaleY="440864" custLinFactNeighborX="2329" custLinFactNeighborY="-48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7636F4-FBF9-4D7F-AAF2-691429BDB6E1}" type="pres">
      <dgm:prSet presAssocID="{01EABEB4-6FD4-4EBA-BB9E-F1D437D8CF00}" presName="horzTwo" presStyleCnt="0"/>
      <dgm:spPr/>
    </dgm:pt>
  </dgm:ptLst>
  <dgm:cxnLst>
    <dgm:cxn modelId="{4D926645-3848-4C94-B333-5E72F0E19446}" type="presOf" srcId="{D64B5CDE-B99A-49AD-B0BA-48A56DE1D988}" destId="{A191E779-3933-4BDA-94E7-E74FA3BAB88F}" srcOrd="0" destOrd="0" presId="urn:microsoft.com/office/officeart/2005/8/layout/hierarchy4"/>
    <dgm:cxn modelId="{05321BCC-F912-43F4-8F40-923BCFCB7A3A}" srcId="{D64B5CDE-B99A-49AD-B0BA-48A56DE1D988}" destId="{62A68688-5A83-4473-B7C0-33AC164AEC80}" srcOrd="0" destOrd="0" parTransId="{9F17F5E8-F71C-4BA7-8D25-15041BE6DC1A}" sibTransId="{6D4CD22C-86AB-42A1-9A77-FCA51035DB83}"/>
    <dgm:cxn modelId="{83EF461B-A167-49E5-8464-B9C295AE7B4D}" srcId="{D64B5CDE-B99A-49AD-B0BA-48A56DE1D988}" destId="{01EABEB4-6FD4-4EBA-BB9E-F1D437D8CF00}" srcOrd="1" destOrd="0" parTransId="{B7A55C45-6241-407D-81EE-EDFF13A5DE59}" sibTransId="{37C1BF54-20C8-45B9-9DEE-B94F0971A7B3}"/>
    <dgm:cxn modelId="{534000A5-701F-4DF6-B4D1-0F702E5A8A63}" type="presOf" srcId="{62A68688-5A83-4473-B7C0-33AC164AEC80}" destId="{3EDB4AB9-AEBC-4A8B-ADD1-E65BE5F85566}" srcOrd="0" destOrd="0" presId="urn:microsoft.com/office/officeart/2005/8/layout/hierarchy4"/>
    <dgm:cxn modelId="{A8779D50-20C8-4B76-B939-6EC457C1440C}" type="presOf" srcId="{01EABEB4-6FD4-4EBA-BB9E-F1D437D8CF00}" destId="{94C61EB2-38BB-4FCE-8429-60D4885AA65E}" srcOrd="0" destOrd="0" presId="urn:microsoft.com/office/officeart/2005/8/layout/hierarchy4"/>
    <dgm:cxn modelId="{79FF6CC5-2274-4F1F-B7E3-CBB107810954}" srcId="{1001A8EB-6836-4401-ABAF-D212EBBC73D0}" destId="{D64B5CDE-B99A-49AD-B0BA-48A56DE1D988}" srcOrd="0" destOrd="0" parTransId="{62BF3FA0-2FA0-4A4B-857B-9EB252B175E0}" sibTransId="{889627FD-2382-4AFC-9BD2-AF2DDA56DF36}"/>
    <dgm:cxn modelId="{FA960E82-B777-4F43-83A8-94F04B324ECD}" type="presOf" srcId="{1001A8EB-6836-4401-ABAF-D212EBBC73D0}" destId="{B142D97E-928F-4D00-8EF8-E0BE458E23B2}" srcOrd="0" destOrd="0" presId="urn:microsoft.com/office/officeart/2005/8/layout/hierarchy4"/>
    <dgm:cxn modelId="{A5EAE4EC-8B1A-48DB-B869-30FF204B2F93}" type="presParOf" srcId="{B142D97E-928F-4D00-8EF8-E0BE458E23B2}" destId="{00965142-F3D3-4A0F-9F64-C4C58A3CDE3B}" srcOrd="0" destOrd="0" presId="urn:microsoft.com/office/officeart/2005/8/layout/hierarchy4"/>
    <dgm:cxn modelId="{4BE533AF-5A68-44BC-BBB2-4626DCADA0AB}" type="presParOf" srcId="{00965142-F3D3-4A0F-9F64-C4C58A3CDE3B}" destId="{A191E779-3933-4BDA-94E7-E74FA3BAB88F}" srcOrd="0" destOrd="0" presId="urn:microsoft.com/office/officeart/2005/8/layout/hierarchy4"/>
    <dgm:cxn modelId="{D7BF4049-F2D0-41CB-8974-91F139A5D8AB}" type="presParOf" srcId="{00965142-F3D3-4A0F-9F64-C4C58A3CDE3B}" destId="{513590F2-877E-4EE7-8A21-E91ADA2E5D97}" srcOrd="1" destOrd="0" presId="urn:microsoft.com/office/officeart/2005/8/layout/hierarchy4"/>
    <dgm:cxn modelId="{33D1E0BB-D4A0-4D0F-81BA-C7ECF4B05078}" type="presParOf" srcId="{00965142-F3D3-4A0F-9F64-C4C58A3CDE3B}" destId="{DBB3CA34-F1DB-4E11-A035-2BCD8C6F3601}" srcOrd="2" destOrd="0" presId="urn:microsoft.com/office/officeart/2005/8/layout/hierarchy4"/>
    <dgm:cxn modelId="{BB1CDF6E-6540-4781-B85B-9251858A1590}" type="presParOf" srcId="{DBB3CA34-F1DB-4E11-A035-2BCD8C6F3601}" destId="{386C6BD7-0534-41B5-AFAC-F50A3957B55F}" srcOrd="0" destOrd="0" presId="urn:microsoft.com/office/officeart/2005/8/layout/hierarchy4"/>
    <dgm:cxn modelId="{E80D8BA5-9DA5-4348-A291-C77D480D976A}" type="presParOf" srcId="{386C6BD7-0534-41B5-AFAC-F50A3957B55F}" destId="{3EDB4AB9-AEBC-4A8B-ADD1-E65BE5F85566}" srcOrd="0" destOrd="0" presId="urn:microsoft.com/office/officeart/2005/8/layout/hierarchy4"/>
    <dgm:cxn modelId="{ACF558B2-29E2-4C7A-8070-E7E3C779DFA7}" type="presParOf" srcId="{386C6BD7-0534-41B5-AFAC-F50A3957B55F}" destId="{A38134CD-47F8-4014-9B77-AFB643613979}" srcOrd="1" destOrd="0" presId="urn:microsoft.com/office/officeart/2005/8/layout/hierarchy4"/>
    <dgm:cxn modelId="{843C4B3E-C972-45F7-9263-DC7B20A23B55}" type="presParOf" srcId="{DBB3CA34-F1DB-4E11-A035-2BCD8C6F3601}" destId="{875FDE3C-686F-4F05-8050-5FC4F20646DD}" srcOrd="1" destOrd="0" presId="urn:microsoft.com/office/officeart/2005/8/layout/hierarchy4"/>
    <dgm:cxn modelId="{6745CD72-A728-43A5-8E82-D3E1450F7A36}" type="presParOf" srcId="{DBB3CA34-F1DB-4E11-A035-2BCD8C6F3601}" destId="{D7FB267D-794C-4F9A-8929-E5E36A1BAE23}" srcOrd="2" destOrd="0" presId="urn:microsoft.com/office/officeart/2005/8/layout/hierarchy4"/>
    <dgm:cxn modelId="{4CFDC046-582D-4BB6-A2A4-04234B1DE45B}" type="presParOf" srcId="{D7FB267D-794C-4F9A-8929-E5E36A1BAE23}" destId="{94C61EB2-38BB-4FCE-8429-60D4885AA65E}" srcOrd="0" destOrd="0" presId="urn:microsoft.com/office/officeart/2005/8/layout/hierarchy4"/>
    <dgm:cxn modelId="{6372C1CE-EECA-412F-A333-5306F36BD13B}" type="presParOf" srcId="{D7FB267D-794C-4F9A-8929-E5E36A1BAE23}" destId="{037636F4-FBF9-4D7F-AAF2-691429BDB6E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69ABD7-E73F-4EDE-B8E1-05CC4225EE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AA9138-3880-4F70-B9FA-994734499413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0107   </a:t>
          </a:r>
          <a:r>
            <a:rPr lang="ru-RU" sz="2000" i="1" dirty="0" smtClean="0"/>
            <a:t>Проведение выборов и референдумов</a:t>
          </a:r>
          <a:endParaRPr lang="ru-RU" sz="2000" dirty="0"/>
        </a:p>
      </dgm:t>
    </dgm:pt>
    <dgm:pt modelId="{425615B8-4057-41F8-9311-637C71D4E2CB}" type="parTrans" cxnId="{F10D7CF0-1C8A-4A93-90AA-45D68E79203C}">
      <dgm:prSet/>
      <dgm:spPr/>
      <dgm:t>
        <a:bodyPr/>
        <a:lstStyle/>
        <a:p>
          <a:endParaRPr lang="ru-RU"/>
        </a:p>
      </dgm:t>
    </dgm:pt>
    <dgm:pt modelId="{B0C63C5E-1B4C-474D-A8C7-E2E1C52FDA2E}" type="sibTrans" cxnId="{F10D7CF0-1C8A-4A93-90AA-45D68E79203C}">
      <dgm:prSet/>
      <dgm:spPr/>
      <dgm:t>
        <a:bodyPr/>
        <a:lstStyle/>
        <a:p>
          <a:endParaRPr lang="ru-RU"/>
        </a:p>
      </dgm:t>
    </dgm:pt>
    <dgm:pt modelId="{654606A5-3D22-4BBD-8FF4-833BB642167C}" type="pres">
      <dgm:prSet presAssocID="{1D69ABD7-E73F-4EDE-B8E1-05CC4225EE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EB92E4-11C4-4F70-A36D-D9E44E994B6F}" type="pres">
      <dgm:prSet presAssocID="{A4AA9138-3880-4F70-B9FA-994734499413}" presName="parentText" presStyleLbl="node1" presStyleIdx="0" presStyleCnt="1" custLinFactNeighborX="15" custLinFactNeighborY="63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0D7CF0-1C8A-4A93-90AA-45D68E79203C}" srcId="{1D69ABD7-E73F-4EDE-B8E1-05CC4225EEE8}" destId="{A4AA9138-3880-4F70-B9FA-994734499413}" srcOrd="0" destOrd="0" parTransId="{425615B8-4057-41F8-9311-637C71D4E2CB}" sibTransId="{B0C63C5E-1B4C-474D-A8C7-E2E1C52FDA2E}"/>
    <dgm:cxn modelId="{750ABDD1-DFA8-4B0B-B739-3E48B3AB30CC}" type="presOf" srcId="{1D69ABD7-E73F-4EDE-B8E1-05CC4225EEE8}" destId="{654606A5-3D22-4BBD-8FF4-833BB642167C}" srcOrd="0" destOrd="0" presId="urn:microsoft.com/office/officeart/2005/8/layout/vList2"/>
    <dgm:cxn modelId="{A1DAFCEB-E031-4262-B6C0-2193FBFB4C7D}" type="presOf" srcId="{A4AA9138-3880-4F70-B9FA-994734499413}" destId="{03EB92E4-11C4-4F70-A36D-D9E44E994B6F}" srcOrd="0" destOrd="0" presId="urn:microsoft.com/office/officeart/2005/8/layout/vList2"/>
    <dgm:cxn modelId="{ECA49697-ABC9-45CF-802B-89B61239A6D6}" type="presParOf" srcId="{654606A5-3D22-4BBD-8FF4-833BB642167C}" destId="{03EB92E4-11C4-4F70-A36D-D9E44E994B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CD214C-0D2F-44CA-A2D9-E6FC5ECECF5D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7D48858-7CF2-4D90-B33C-8C4B7C1B8E4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62 946,3 </a:t>
          </a:r>
          <a:r>
            <a:rPr lang="ru-RU" sz="1800" b="1" dirty="0" smtClean="0"/>
            <a:t>т. р</a:t>
          </a:r>
          <a:endParaRPr lang="ru-RU" sz="1800" b="1" dirty="0"/>
        </a:p>
      </dgm:t>
    </dgm:pt>
    <dgm:pt modelId="{56D2CF96-C2BA-4806-8E62-7B52CEBAD0CE}" type="parTrans" cxnId="{F84E416A-EB5B-4E60-89A2-E89C87FDCEB6}">
      <dgm:prSet/>
      <dgm:spPr/>
      <dgm:t>
        <a:bodyPr/>
        <a:lstStyle/>
        <a:p>
          <a:endParaRPr lang="ru-RU"/>
        </a:p>
      </dgm:t>
    </dgm:pt>
    <dgm:pt modelId="{3C6A7EB9-C59C-4D1A-9D14-93E5966E7089}" type="sibTrans" cxnId="{F84E416A-EB5B-4E60-89A2-E89C87FDCEB6}">
      <dgm:prSet/>
      <dgm:spPr/>
      <dgm:t>
        <a:bodyPr/>
        <a:lstStyle/>
        <a:p>
          <a:endParaRPr lang="ru-RU"/>
        </a:p>
      </dgm:t>
    </dgm:pt>
    <dgm:pt modelId="{9403DDED-8414-499E-91AD-829EEB7F5E14}">
      <dgm:prSet phldrT="[Текст]" custT="1"/>
      <dgm:spPr>
        <a:solidFill>
          <a:srgbClr val="FF6600">
            <a:alpha val="89804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Сельское хозяйство и рыболовство</a:t>
          </a:r>
          <a:endParaRPr lang="ru-RU" sz="1800" b="1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DB52DAE7-9A82-470F-A513-16EA10A62021}" type="parTrans" cxnId="{B8AAEF79-F7A6-4B3E-AAAD-778E7776F8E8}">
      <dgm:prSet/>
      <dgm:spPr/>
      <dgm:t>
        <a:bodyPr/>
        <a:lstStyle/>
        <a:p>
          <a:endParaRPr lang="ru-RU"/>
        </a:p>
      </dgm:t>
    </dgm:pt>
    <dgm:pt modelId="{7D0938C4-E161-4B13-83D4-2C1AADFA580B}" type="sibTrans" cxnId="{B8AAEF79-F7A6-4B3E-AAAD-778E7776F8E8}">
      <dgm:prSet/>
      <dgm:spPr/>
      <dgm:t>
        <a:bodyPr/>
        <a:lstStyle/>
        <a:p>
          <a:endParaRPr lang="ru-RU"/>
        </a:p>
      </dgm:t>
    </dgm:pt>
    <dgm:pt modelId="{5B5B6263-3819-4DFD-8C5F-D77F50157E0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37 292,8 т. р.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6C6AFBDA-FF92-45B4-B5A4-E5E2555528D5}" type="parTrans" cxnId="{F4C27347-347C-4ECD-856D-42F1CFBAC36F}">
      <dgm:prSet/>
      <dgm:spPr/>
      <dgm:t>
        <a:bodyPr/>
        <a:lstStyle/>
        <a:p>
          <a:endParaRPr lang="ru-RU"/>
        </a:p>
      </dgm:t>
    </dgm:pt>
    <dgm:pt modelId="{BB6F748C-98BA-439E-82B7-BF444D83EC32}" type="sibTrans" cxnId="{F4C27347-347C-4ECD-856D-42F1CFBAC36F}">
      <dgm:prSet/>
      <dgm:spPr/>
      <dgm:t>
        <a:bodyPr/>
        <a:lstStyle/>
        <a:p>
          <a:endParaRPr lang="ru-RU"/>
        </a:p>
      </dgm:t>
    </dgm:pt>
    <dgm:pt modelId="{6EF056CC-CE34-490D-A6BB-EFDCEFD47920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</a:rPr>
            <a:t>Дорожное хозяйство (дорожные фонды)</a:t>
          </a:r>
          <a:endParaRPr lang="ru-RU" sz="18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ECFA30B3-ABD2-4874-95A3-FDBC63C81F81}" type="parTrans" cxnId="{BE1E0B3D-AA5E-404A-8841-522F0D266ED5}">
      <dgm:prSet/>
      <dgm:spPr/>
      <dgm:t>
        <a:bodyPr/>
        <a:lstStyle/>
        <a:p>
          <a:endParaRPr lang="ru-RU"/>
        </a:p>
      </dgm:t>
    </dgm:pt>
    <dgm:pt modelId="{32122EC1-F497-4F4E-A5A6-E66003D95B34}" type="sibTrans" cxnId="{BE1E0B3D-AA5E-404A-8841-522F0D266ED5}">
      <dgm:prSet/>
      <dgm:spPr/>
      <dgm:t>
        <a:bodyPr/>
        <a:lstStyle/>
        <a:p>
          <a:endParaRPr lang="ru-RU"/>
        </a:p>
      </dgm:t>
    </dgm:pt>
    <dgm:pt modelId="{5F53A439-80A6-4868-B949-C2671636CB73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800" b="1" dirty="0" smtClean="0">
              <a:latin typeface="Cambria" panose="02040503050406030204" pitchFamily="18" charset="0"/>
            </a:rPr>
            <a:t>847,7  т. р.</a:t>
          </a:r>
          <a:endParaRPr lang="ru-RU" sz="1800" b="1" dirty="0">
            <a:latin typeface="Cambria" panose="02040503050406030204" pitchFamily="18" charset="0"/>
          </a:endParaRPr>
        </a:p>
      </dgm:t>
    </dgm:pt>
    <dgm:pt modelId="{D626DBFE-0D4F-4EAB-943E-AD2A49795E24}" type="parTrans" cxnId="{584FE7A9-A865-48A1-AE08-0E39B2B86043}">
      <dgm:prSet/>
      <dgm:spPr/>
      <dgm:t>
        <a:bodyPr/>
        <a:lstStyle/>
        <a:p>
          <a:endParaRPr lang="ru-RU"/>
        </a:p>
      </dgm:t>
    </dgm:pt>
    <dgm:pt modelId="{899FAEAC-F677-4EDB-B178-29745F10C7C1}" type="sibTrans" cxnId="{584FE7A9-A865-48A1-AE08-0E39B2B86043}">
      <dgm:prSet/>
      <dgm:spPr/>
      <dgm:t>
        <a:bodyPr/>
        <a:lstStyle/>
        <a:p>
          <a:endParaRPr lang="ru-RU"/>
        </a:p>
      </dgm:t>
    </dgm:pt>
    <dgm:pt modelId="{59EBF9CA-85BA-42CA-A02F-24B8FB3C1FE3}">
      <dgm:prSet phldrT="[Текст]" custT="1"/>
      <dgm:spPr>
        <a:solidFill>
          <a:srgbClr val="9999FF">
            <a:alpha val="90000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Другие вопросы в области национальной экономики</a:t>
          </a:r>
          <a:endParaRPr lang="ru-RU" sz="1800" b="0" dirty="0">
            <a:solidFill>
              <a:srgbClr val="7030A0"/>
            </a:solidFill>
            <a:latin typeface="Cambria" panose="02040503050406030204" pitchFamily="18" charset="0"/>
          </a:endParaRPr>
        </a:p>
      </dgm:t>
    </dgm:pt>
    <dgm:pt modelId="{7F67609E-E8D1-46DA-822E-EE3A278E142B}" type="parTrans" cxnId="{0CCA77F2-4C65-44DD-8640-7059BEEE459F}">
      <dgm:prSet/>
      <dgm:spPr/>
      <dgm:t>
        <a:bodyPr/>
        <a:lstStyle/>
        <a:p>
          <a:endParaRPr lang="ru-RU"/>
        </a:p>
      </dgm:t>
    </dgm:pt>
    <dgm:pt modelId="{22033F29-B289-4F9A-B755-BCCA5C014091}" type="sibTrans" cxnId="{0CCA77F2-4C65-44DD-8640-7059BEEE459F}">
      <dgm:prSet/>
      <dgm:spPr/>
      <dgm:t>
        <a:bodyPr/>
        <a:lstStyle/>
        <a:p>
          <a:endParaRPr lang="ru-RU"/>
        </a:p>
      </dgm:t>
    </dgm:pt>
    <dgm:pt modelId="{B1DF7AA8-4943-4786-999A-CF4CE3A00E4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/>
            <a:t>Общегосударственные вопросы (осуществление преданных отдельных государственных полномочий по регистрации коллективных договоров</a:t>
          </a:r>
          <a:endParaRPr lang="ru-RU" sz="1800" b="1" dirty="0"/>
        </a:p>
      </dgm:t>
    </dgm:pt>
    <dgm:pt modelId="{482DA62B-CF35-47DD-A39D-1E34C197CB43}" type="parTrans" cxnId="{B2292695-48B8-48C6-B477-273720C129E5}">
      <dgm:prSet/>
      <dgm:spPr/>
      <dgm:t>
        <a:bodyPr/>
        <a:lstStyle/>
        <a:p>
          <a:endParaRPr lang="ru-RU"/>
        </a:p>
      </dgm:t>
    </dgm:pt>
    <dgm:pt modelId="{792CDD8C-9DF3-45DA-81FD-6A9DA97F7F80}" type="sibTrans" cxnId="{B2292695-48B8-48C6-B477-273720C129E5}">
      <dgm:prSet/>
      <dgm:spPr/>
      <dgm:t>
        <a:bodyPr/>
        <a:lstStyle/>
        <a:p>
          <a:endParaRPr lang="ru-RU"/>
        </a:p>
      </dgm:t>
    </dgm:pt>
    <dgm:pt modelId="{2333C3F6-7288-4AAA-9099-14E5DDF5147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sz="1800" b="1" dirty="0" smtClean="0"/>
            <a:t>86,3 т. р.</a:t>
          </a:r>
          <a:endParaRPr lang="ru-RU" sz="1800" b="1" dirty="0"/>
        </a:p>
      </dgm:t>
    </dgm:pt>
    <dgm:pt modelId="{01437D47-8430-4693-B668-974E997989D7}" type="parTrans" cxnId="{13A41894-8809-429D-AF49-728D184461DB}">
      <dgm:prSet/>
      <dgm:spPr/>
      <dgm:t>
        <a:bodyPr/>
        <a:lstStyle/>
        <a:p>
          <a:endParaRPr lang="ru-RU"/>
        </a:p>
      </dgm:t>
    </dgm:pt>
    <dgm:pt modelId="{E77CDE00-B7A8-49E5-8F3D-B41333254681}" type="sibTrans" cxnId="{13A41894-8809-429D-AF49-728D184461DB}">
      <dgm:prSet/>
      <dgm:spPr/>
      <dgm:t>
        <a:bodyPr/>
        <a:lstStyle/>
        <a:p>
          <a:endParaRPr lang="ru-RU"/>
        </a:p>
      </dgm:t>
    </dgm:pt>
    <dgm:pt modelId="{EDE96139-0091-404C-A157-6FCCDD713D87}" type="pres">
      <dgm:prSet presAssocID="{02CD214C-0D2F-44CA-A2D9-E6FC5ECECF5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572E039-D896-4E78-8962-549728C15076}" type="pres">
      <dgm:prSet presAssocID="{2333C3F6-7288-4AAA-9099-14E5DDF51471}" presName="parentText1" presStyleLbl="node1" presStyleIdx="0" presStyleCnt="4" custLinFactNeighborX="499" custLinFactNeighborY="-4140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2862F-EABD-4267-84F0-4AE2B7FE84C0}" type="pres">
      <dgm:prSet presAssocID="{2333C3F6-7288-4AAA-9099-14E5DDF51471}" presName="childText1" presStyleLbl="solidAlignAcc1" presStyleIdx="0" presStyleCnt="4" custScaleY="144749" custLinFactNeighborX="6027" custLinFactNeighborY="11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4222B-89AE-4D6A-92FC-1FC6F91F6031}" type="pres">
      <dgm:prSet presAssocID="{B7D48858-7CF2-4D90-B33C-8C4B7C1B8E40}" presName="parentText2" presStyleLbl="node1" presStyleIdx="1" presStyleCnt="4" custScaleX="96111" custScaleY="1053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A7533-8118-48FA-8E2B-AA62751458C9}" type="pres">
      <dgm:prSet presAssocID="{B7D48858-7CF2-4D90-B33C-8C4B7C1B8E40}" presName="childText2" presStyleLbl="solidAlignAcc1" presStyleIdx="1" presStyleCnt="4" custLinFactNeighborX="2627" custLinFactNeighborY="-2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3AD45-C8E5-43E1-8D46-4CF4572FDE03}" type="pres">
      <dgm:prSet presAssocID="{5B5B6263-3819-4DFD-8C5F-D77F50157E0D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E091E-CE61-4C24-A408-1F5B5B335DB7}" type="pres">
      <dgm:prSet presAssocID="{5B5B6263-3819-4DFD-8C5F-D77F50157E0D}" presName="childText3" presStyleLbl="solidAlignAcc1" presStyleIdx="2" presStyleCnt="4" custLinFactNeighborX="3090" custLinFactNeighborY="-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4D64A-D2A7-44CD-9D2F-70C476B3A449}" type="pres">
      <dgm:prSet presAssocID="{5F53A439-80A6-4868-B949-C2671636CB73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8DE97-1CD5-44A1-824D-300A951992E5}" type="pres">
      <dgm:prSet presAssocID="{5F53A439-80A6-4868-B949-C2671636CB73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109D8-8814-4B69-BFC0-ECEC5B235B22}" type="presOf" srcId="{5B5B6263-3819-4DFD-8C5F-D77F50157E0D}" destId="{F9F3AD45-C8E5-43E1-8D46-4CF4572FDE03}" srcOrd="0" destOrd="0" presId="urn:microsoft.com/office/officeart/2009/3/layout/IncreasingArrowsProcess"/>
    <dgm:cxn modelId="{F84E416A-EB5B-4E60-89A2-E89C87FDCEB6}" srcId="{02CD214C-0D2F-44CA-A2D9-E6FC5ECECF5D}" destId="{B7D48858-7CF2-4D90-B33C-8C4B7C1B8E40}" srcOrd="1" destOrd="0" parTransId="{56D2CF96-C2BA-4806-8E62-7B52CEBAD0CE}" sibTransId="{3C6A7EB9-C59C-4D1A-9D14-93E5966E7089}"/>
    <dgm:cxn modelId="{0CCA77F2-4C65-44DD-8640-7059BEEE459F}" srcId="{5F53A439-80A6-4868-B949-C2671636CB73}" destId="{59EBF9CA-85BA-42CA-A02F-24B8FB3C1FE3}" srcOrd="0" destOrd="0" parTransId="{7F67609E-E8D1-46DA-822E-EE3A278E142B}" sibTransId="{22033F29-B289-4F9A-B755-BCCA5C014091}"/>
    <dgm:cxn modelId="{13A41894-8809-429D-AF49-728D184461DB}" srcId="{02CD214C-0D2F-44CA-A2D9-E6FC5ECECF5D}" destId="{2333C3F6-7288-4AAA-9099-14E5DDF51471}" srcOrd="0" destOrd="0" parTransId="{01437D47-8430-4693-B668-974E997989D7}" sibTransId="{E77CDE00-B7A8-49E5-8F3D-B41333254681}"/>
    <dgm:cxn modelId="{D0AD17F2-F06B-406B-8F3E-87ED412D2637}" type="presOf" srcId="{2333C3F6-7288-4AAA-9099-14E5DDF51471}" destId="{C572E039-D896-4E78-8962-549728C15076}" srcOrd="0" destOrd="0" presId="urn:microsoft.com/office/officeart/2009/3/layout/IncreasingArrowsProcess"/>
    <dgm:cxn modelId="{F4C27347-347C-4ECD-856D-42F1CFBAC36F}" srcId="{02CD214C-0D2F-44CA-A2D9-E6FC5ECECF5D}" destId="{5B5B6263-3819-4DFD-8C5F-D77F50157E0D}" srcOrd="2" destOrd="0" parTransId="{6C6AFBDA-FF92-45B4-B5A4-E5E2555528D5}" sibTransId="{BB6F748C-98BA-439E-82B7-BF444D83EC32}"/>
    <dgm:cxn modelId="{29711462-72EC-442A-A3D1-229798BB12E4}" type="presOf" srcId="{B1DF7AA8-4943-4786-999A-CF4CE3A00E43}" destId="{5D52862F-EABD-4267-84F0-4AE2B7FE84C0}" srcOrd="0" destOrd="0" presId="urn:microsoft.com/office/officeart/2009/3/layout/IncreasingArrowsProcess"/>
    <dgm:cxn modelId="{D27B5D1C-DCBB-465D-B804-AC87DE596049}" type="presOf" srcId="{5F53A439-80A6-4868-B949-C2671636CB73}" destId="{0C34D64A-D2A7-44CD-9D2F-70C476B3A449}" srcOrd="0" destOrd="0" presId="urn:microsoft.com/office/officeart/2009/3/layout/IncreasingArrowsProcess"/>
    <dgm:cxn modelId="{584FE7A9-A865-48A1-AE08-0E39B2B86043}" srcId="{02CD214C-0D2F-44CA-A2D9-E6FC5ECECF5D}" destId="{5F53A439-80A6-4868-B949-C2671636CB73}" srcOrd="3" destOrd="0" parTransId="{D626DBFE-0D4F-4EAB-943E-AD2A49795E24}" sibTransId="{899FAEAC-F677-4EDB-B178-29745F10C7C1}"/>
    <dgm:cxn modelId="{4B658D86-2EA5-44DF-AE49-B5613AC381CD}" type="presOf" srcId="{9403DDED-8414-499E-91AD-829EEB7F5E14}" destId="{949A7533-8118-48FA-8E2B-AA62751458C9}" srcOrd="0" destOrd="0" presId="urn:microsoft.com/office/officeart/2009/3/layout/IncreasingArrowsProcess"/>
    <dgm:cxn modelId="{9D4845F3-F501-4897-8265-3051D7154075}" type="presOf" srcId="{B7D48858-7CF2-4D90-B33C-8C4B7C1B8E40}" destId="{4484222B-89AE-4D6A-92FC-1FC6F91F6031}" srcOrd="0" destOrd="0" presId="urn:microsoft.com/office/officeart/2009/3/layout/IncreasingArrowsProcess"/>
    <dgm:cxn modelId="{B8AAEF79-F7A6-4B3E-AAAD-778E7776F8E8}" srcId="{B7D48858-7CF2-4D90-B33C-8C4B7C1B8E40}" destId="{9403DDED-8414-499E-91AD-829EEB7F5E14}" srcOrd="0" destOrd="0" parTransId="{DB52DAE7-9A82-470F-A513-16EA10A62021}" sibTransId="{7D0938C4-E161-4B13-83D4-2C1AADFA580B}"/>
    <dgm:cxn modelId="{AB53CC1B-52F9-48BA-B433-7665A9A23A4C}" type="presOf" srcId="{02CD214C-0D2F-44CA-A2D9-E6FC5ECECF5D}" destId="{EDE96139-0091-404C-A157-6FCCDD713D87}" srcOrd="0" destOrd="0" presId="urn:microsoft.com/office/officeart/2009/3/layout/IncreasingArrowsProcess"/>
    <dgm:cxn modelId="{B2292695-48B8-48C6-B477-273720C129E5}" srcId="{2333C3F6-7288-4AAA-9099-14E5DDF51471}" destId="{B1DF7AA8-4943-4786-999A-CF4CE3A00E43}" srcOrd="0" destOrd="0" parTransId="{482DA62B-CF35-47DD-A39D-1E34C197CB43}" sibTransId="{792CDD8C-9DF3-45DA-81FD-6A9DA97F7F80}"/>
    <dgm:cxn modelId="{BE1E0B3D-AA5E-404A-8841-522F0D266ED5}" srcId="{5B5B6263-3819-4DFD-8C5F-D77F50157E0D}" destId="{6EF056CC-CE34-490D-A6BB-EFDCEFD47920}" srcOrd="0" destOrd="0" parTransId="{ECFA30B3-ABD2-4874-95A3-FDBC63C81F81}" sibTransId="{32122EC1-F497-4F4E-A5A6-E66003D95B34}"/>
    <dgm:cxn modelId="{057947F9-2914-41EC-8FDA-EDBBF0A5F484}" type="presOf" srcId="{59EBF9CA-85BA-42CA-A02F-24B8FB3C1FE3}" destId="{1048DE97-1CD5-44A1-824D-300A951992E5}" srcOrd="0" destOrd="0" presId="urn:microsoft.com/office/officeart/2009/3/layout/IncreasingArrowsProcess"/>
    <dgm:cxn modelId="{1DD150CD-66E9-4E36-9BCD-830131FF6018}" type="presOf" srcId="{6EF056CC-CE34-490D-A6BB-EFDCEFD47920}" destId="{0A1E091E-CE61-4C24-A408-1F5B5B335DB7}" srcOrd="0" destOrd="0" presId="urn:microsoft.com/office/officeart/2009/3/layout/IncreasingArrowsProcess"/>
    <dgm:cxn modelId="{B63A629E-D1D3-4B4F-9A34-6AA8076F51C1}" type="presParOf" srcId="{EDE96139-0091-404C-A157-6FCCDD713D87}" destId="{C572E039-D896-4E78-8962-549728C15076}" srcOrd="0" destOrd="0" presId="urn:microsoft.com/office/officeart/2009/3/layout/IncreasingArrowsProcess"/>
    <dgm:cxn modelId="{EDC06715-5A3D-4937-9866-64EDE9C8AC75}" type="presParOf" srcId="{EDE96139-0091-404C-A157-6FCCDD713D87}" destId="{5D52862F-EABD-4267-84F0-4AE2B7FE84C0}" srcOrd="1" destOrd="0" presId="urn:microsoft.com/office/officeart/2009/3/layout/IncreasingArrowsProcess"/>
    <dgm:cxn modelId="{843BE8EB-F668-40B5-A687-523A531F9B53}" type="presParOf" srcId="{EDE96139-0091-404C-A157-6FCCDD713D87}" destId="{4484222B-89AE-4D6A-92FC-1FC6F91F6031}" srcOrd="2" destOrd="0" presId="urn:microsoft.com/office/officeart/2009/3/layout/IncreasingArrowsProcess"/>
    <dgm:cxn modelId="{6AC74F3E-5C18-482A-9A6C-DE8FCA910BFD}" type="presParOf" srcId="{EDE96139-0091-404C-A157-6FCCDD713D87}" destId="{949A7533-8118-48FA-8E2B-AA62751458C9}" srcOrd="3" destOrd="0" presId="urn:microsoft.com/office/officeart/2009/3/layout/IncreasingArrowsProcess"/>
    <dgm:cxn modelId="{6F32D839-1DEE-42DC-91A7-7C3019CBE3F8}" type="presParOf" srcId="{EDE96139-0091-404C-A157-6FCCDD713D87}" destId="{F9F3AD45-C8E5-43E1-8D46-4CF4572FDE03}" srcOrd="4" destOrd="0" presId="urn:microsoft.com/office/officeart/2009/3/layout/IncreasingArrowsProcess"/>
    <dgm:cxn modelId="{5EDA2675-6AB8-4F5B-A640-81577220EA64}" type="presParOf" srcId="{EDE96139-0091-404C-A157-6FCCDD713D87}" destId="{0A1E091E-CE61-4C24-A408-1F5B5B335DB7}" srcOrd="5" destOrd="0" presId="urn:microsoft.com/office/officeart/2009/3/layout/IncreasingArrowsProcess"/>
    <dgm:cxn modelId="{44D5004A-31CF-4912-A46E-DDAE92A5DB4D}" type="presParOf" srcId="{EDE96139-0091-404C-A157-6FCCDD713D87}" destId="{0C34D64A-D2A7-44CD-9D2F-70C476B3A449}" srcOrd="6" destOrd="0" presId="urn:microsoft.com/office/officeart/2009/3/layout/IncreasingArrowsProcess"/>
    <dgm:cxn modelId="{493C4CED-1827-4F83-B7C5-AB0D2AD93816}" type="presParOf" srcId="{EDE96139-0091-404C-A157-6FCCDD713D87}" destId="{1048DE97-1CD5-44A1-824D-300A951992E5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CD214C-0D2F-44CA-A2D9-E6FC5ECECF5D}" type="doc">
      <dgm:prSet loTypeId="urn:microsoft.com/office/officeart/2005/8/layout/vList6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D48858-7CF2-4D90-B33C-8C4B7C1B8E4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460,9 </a:t>
          </a:r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</a:rPr>
            <a:t>т.р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.</a:t>
          </a:r>
          <a:endParaRPr lang="ru-RU" sz="2000" b="1" dirty="0">
            <a:solidFill>
              <a:schemeClr val="tx2">
                <a:lumMod val="50000"/>
              </a:schemeClr>
            </a:solidFill>
          </a:endParaRPr>
        </a:p>
      </dgm:t>
    </dgm:pt>
    <dgm:pt modelId="{56D2CF96-C2BA-4806-8E62-7B52CEBAD0CE}" type="parTrans" cxnId="{F84E416A-EB5B-4E60-89A2-E89C87FDCEB6}">
      <dgm:prSet/>
      <dgm:spPr/>
      <dgm:t>
        <a:bodyPr/>
        <a:lstStyle/>
        <a:p>
          <a:endParaRPr lang="ru-RU"/>
        </a:p>
      </dgm:t>
    </dgm:pt>
    <dgm:pt modelId="{3C6A7EB9-C59C-4D1A-9D14-93E5966E7089}" type="sibTrans" cxnId="{F84E416A-EB5B-4E60-89A2-E89C87FDCEB6}">
      <dgm:prSet/>
      <dgm:spPr/>
      <dgm:t>
        <a:bodyPr/>
        <a:lstStyle/>
        <a:p>
          <a:endParaRPr lang="ru-RU"/>
        </a:p>
      </dgm:t>
    </dgm:pt>
    <dgm:pt modelId="{9403DDED-8414-499E-91AD-829EEB7F5E14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Cambria" panose="02040503050406030204" pitchFamily="18" charset="0"/>
            </a:rPr>
            <a:t>(расходы на  возмещение процентной ставки по долгосрочным, среднесрочным и краткосрочным кредитам, взятыми малыми формами хозяйствования (областной бюджет) (2016- 1 193 </a:t>
          </a:r>
          <a:r>
            <a:rPr lang="ru-RU" sz="1600" b="1" dirty="0" err="1" smtClean="0">
              <a:latin typeface="Cambria" panose="02040503050406030204" pitchFamily="18" charset="0"/>
            </a:rPr>
            <a:t>т.р</a:t>
          </a:r>
          <a:r>
            <a:rPr lang="ru-RU" sz="1600" b="1" dirty="0" smtClean="0">
              <a:latin typeface="Cambria" panose="02040503050406030204" pitchFamily="18" charset="0"/>
            </a:rPr>
            <a:t>)</a:t>
          </a:r>
          <a:endParaRPr lang="ru-RU" sz="1600" b="1" dirty="0">
            <a:latin typeface="Cambria" panose="02040503050406030204" pitchFamily="18" charset="0"/>
          </a:endParaRPr>
        </a:p>
      </dgm:t>
    </dgm:pt>
    <dgm:pt modelId="{DB52DAE7-9A82-470F-A513-16EA10A62021}" type="parTrans" cxnId="{B8AAEF79-F7A6-4B3E-AAAD-778E7776F8E8}">
      <dgm:prSet/>
      <dgm:spPr/>
      <dgm:t>
        <a:bodyPr/>
        <a:lstStyle/>
        <a:p>
          <a:endParaRPr lang="ru-RU"/>
        </a:p>
      </dgm:t>
    </dgm:pt>
    <dgm:pt modelId="{7D0938C4-E161-4B13-83D4-2C1AADFA580B}" type="sibTrans" cxnId="{B8AAEF79-F7A6-4B3E-AAAD-778E7776F8E8}">
      <dgm:prSet/>
      <dgm:spPr/>
      <dgm:t>
        <a:bodyPr/>
        <a:lstStyle/>
        <a:p>
          <a:endParaRPr lang="ru-RU"/>
        </a:p>
      </dgm:t>
    </dgm:pt>
    <dgm:pt modelId="{59EBF9CA-85BA-42CA-A02F-24B8FB3C1FE3}">
      <dgm:prSet phldrT="[Текст]" custT="1"/>
      <dgm:spPr/>
      <dgm:t>
        <a:bodyPr/>
        <a:lstStyle/>
        <a:p>
          <a:r>
            <a:rPr lang="ru-RU" sz="1600" b="1" dirty="0" smtClean="0">
              <a:latin typeface="Cambria" panose="02040503050406030204" pitchFamily="18" charset="0"/>
            </a:rPr>
            <a:t>Оказание содействия достижению целевых показателей реализации региональных программ развития агропромышленного комплекса поддержки малых форм хозяйствования(Федеральный бюджет) </a:t>
          </a:r>
          <a:endParaRPr lang="ru-RU" sz="1600" b="1" dirty="0">
            <a:latin typeface="Cambria" panose="02040503050406030204" pitchFamily="18" charset="0"/>
          </a:endParaRPr>
        </a:p>
      </dgm:t>
    </dgm:pt>
    <dgm:pt modelId="{7F67609E-E8D1-46DA-822E-EE3A278E142B}" type="parTrans" cxnId="{0CCA77F2-4C65-44DD-8640-7059BEEE459F}">
      <dgm:prSet/>
      <dgm:spPr/>
      <dgm:t>
        <a:bodyPr/>
        <a:lstStyle/>
        <a:p>
          <a:endParaRPr lang="ru-RU"/>
        </a:p>
      </dgm:t>
    </dgm:pt>
    <dgm:pt modelId="{22033F29-B289-4F9A-B755-BCCA5C014091}" type="sibTrans" cxnId="{0CCA77F2-4C65-44DD-8640-7059BEEE459F}">
      <dgm:prSet/>
      <dgm:spPr/>
      <dgm:t>
        <a:bodyPr/>
        <a:lstStyle/>
        <a:p>
          <a:endParaRPr lang="ru-RU"/>
        </a:p>
      </dgm:t>
    </dgm:pt>
    <dgm:pt modelId="{6DDD055D-242C-4735-ADD2-DB09FC504FC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51 266,4 </a:t>
          </a:r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E3632587-5E4B-4122-B96C-A3814381ABA8}" type="parTrans" cxnId="{621BB195-EEAE-4109-B5F4-D4082B94631B}">
      <dgm:prSet/>
      <dgm:spPr/>
      <dgm:t>
        <a:bodyPr/>
        <a:lstStyle/>
        <a:p>
          <a:endParaRPr lang="ru-RU"/>
        </a:p>
      </dgm:t>
    </dgm:pt>
    <dgm:pt modelId="{A02F5D7A-7766-44AE-8E73-FE77BECC6A6E}" type="sibTrans" cxnId="{621BB195-EEAE-4109-B5F4-D4082B94631B}">
      <dgm:prSet/>
      <dgm:spPr/>
      <dgm:t>
        <a:bodyPr/>
        <a:lstStyle/>
        <a:p>
          <a:endParaRPr lang="ru-RU"/>
        </a:p>
      </dgm:t>
    </dgm:pt>
    <dgm:pt modelId="{5B5B6263-3819-4DFD-8C5F-D77F50157E0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1 037 </a:t>
          </a:r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BB6F748C-98BA-439E-82B7-BF444D83EC32}" type="sibTrans" cxnId="{F4C27347-347C-4ECD-856D-42F1CFBAC36F}">
      <dgm:prSet/>
      <dgm:spPr/>
      <dgm:t>
        <a:bodyPr/>
        <a:lstStyle/>
        <a:p>
          <a:endParaRPr lang="ru-RU"/>
        </a:p>
      </dgm:t>
    </dgm:pt>
    <dgm:pt modelId="{6C6AFBDA-FF92-45B4-B5A4-E5E2555528D5}" type="parTrans" cxnId="{F4C27347-347C-4ECD-856D-42F1CFBAC36F}">
      <dgm:prSet/>
      <dgm:spPr/>
      <dgm:t>
        <a:bodyPr/>
        <a:lstStyle/>
        <a:p>
          <a:endParaRPr lang="ru-RU"/>
        </a:p>
      </dgm:t>
    </dgm:pt>
    <dgm:pt modelId="{1B956834-43C0-4AD1-835E-B411D267115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Повышение продуктивности КРС молочного направления (Областной бюджет 42 321 </a:t>
          </a:r>
          <a:r>
            <a:rPr lang="ru-RU" sz="1600" b="1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; федеральный бюджет 8 945,4 </a:t>
          </a:r>
          <a:r>
            <a:rPr lang="ru-RU" sz="1600" b="1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1600" b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.)</a:t>
          </a:r>
          <a:endParaRPr lang="ru-RU" sz="16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4E3C45B9-2296-4EB3-BD34-0E9CBEF4454C}" type="parTrans" cxnId="{604CA230-F90B-42F9-8923-38AE28E5F71A}">
      <dgm:prSet/>
      <dgm:spPr/>
      <dgm:t>
        <a:bodyPr/>
        <a:lstStyle/>
        <a:p>
          <a:endParaRPr lang="ru-RU"/>
        </a:p>
      </dgm:t>
    </dgm:pt>
    <dgm:pt modelId="{47102A82-9EA4-4152-BA1A-791DFC8B27F9}" type="sibTrans" cxnId="{604CA230-F90B-42F9-8923-38AE28E5F71A}">
      <dgm:prSet/>
      <dgm:spPr/>
      <dgm:t>
        <a:bodyPr/>
        <a:lstStyle/>
        <a:p>
          <a:endParaRPr lang="ru-RU"/>
        </a:p>
      </dgm:t>
    </dgm:pt>
    <dgm:pt modelId="{9CA4F252-A64C-49EE-800B-7CDF6FD3450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4 025 </a:t>
          </a:r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40418047-510D-4B76-BD4B-B33DED1F051C}" type="parTrans" cxnId="{56D2851F-1E4B-4E04-9F06-82D341A1E651}">
      <dgm:prSet/>
      <dgm:spPr/>
      <dgm:t>
        <a:bodyPr/>
        <a:lstStyle/>
        <a:p>
          <a:endParaRPr lang="ru-RU"/>
        </a:p>
      </dgm:t>
    </dgm:pt>
    <dgm:pt modelId="{CED97F59-692B-4055-B067-17E92FF44ED5}" type="sibTrans" cxnId="{56D2851F-1E4B-4E04-9F06-82D341A1E651}">
      <dgm:prSet/>
      <dgm:spPr/>
      <dgm:t>
        <a:bodyPr/>
        <a:lstStyle/>
        <a:p>
          <a:endParaRPr lang="ru-RU"/>
        </a:p>
      </dgm:t>
    </dgm:pt>
    <dgm:pt modelId="{49ADEB10-A689-4F42-B627-D8E3FCD95E2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осуществление управленческих функций органами местного самоуправления</a:t>
          </a:r>
          <a:endParaRPr lang="ru-RU" sz="16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DFAE5ACF-61E1-4958-8927-737E7D123D07}" type="parTrans" cxnId="{C020D59E-03B9-457C-8064-9434EC42C644}">
      <dgm:prSet/>
      <dgm:spPr/>
      <dgm:t>
        <a:bodyPr/>
        <a:lstStyle/>
        <a:p>
          <a:endParaRPr lang="ru-RU"/>
        </a:p>
      </dgm:t>
    </dgm:pt>
    <dgm:pt modelId="{6193E031-91C5-4D80-A7E5-FED64C1D4B00}" type="sibTrans" cxnId="{C020D59E-03B9-457C-8064-9434EC42C644}">
      <dgm:prSet/>
      <dgm:spPr/>
      <dgm:t>
        <a:bodyPr/>
        <a:lstStyle/>
        <a:p>
          <a:endParaRPr lang="ru-RU"/>
        </a:p>
      </dgm:t>
    </dgm:pt>
    <dgm:pt modelId="{806670F6-378F-469B-A5C8-A29B7EFE12F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5 572 </a:t>
          </a:r>
          <a:r>
            <a:rPr lang="ru-RU" sz="2000" b="1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.</a:t>
          </a:r>
          <a:endParaRPr lang="ru-RU" sz="20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837D9484-E5AA-46C4-8241-FE85FCAC6DE3}" type="parTrans" cxnId="{569C4D6E-0FAB-455F-A5F0-E0DB752F98E9}">
      <dgm:prSet/>
      <dgm:spPr/>
      <dgm:t>
        <a:bodyPr/>
        <a:lstStyle/>
        <a:p>
          <a:endParaRPr lang="ru-RU"/>
        </a:p>
      </dgm:t>
    </dgm:pt>
    <dgm:pt modelId="{D058AA17-3484-4951-AB83-FF889EA251E7}" type="sibTrans" cxnId="{569C4D6E-0FAB-455F-A5F0-E0DB752F98E9}">
      <dgm:prSet/>
      <dgm:spPr/>
      <dgm:t>
        <a:bodyPr/>
        <a:lstStyle/>
        <a:p>
          <a:endParaRPr lang="ru-RU"/>
        </a:p>
      </dgm:t>
    </dgm:pt>
    <dgm:pt modelId="{0A6BAC6B-C323-4B17-9589-1A12C3C1EC8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поддержку  малых форм хозяйствования</a:t>
          </a:r>
          <a:endParaRPr lang="ru-RU" sz="1600" b="1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CB2C0DBD-EFD2-4E37-8C69-611FFA230D51}" type="parTrans" cxnId="{7933F237-31ED-4DB0-A2EA-97367482B42B}">
      <dgm:prSet/>
      <dgm:spPr/>
      <dgm:t>
        <a:bodyPr/>
        <a:lstStyle/>
        <a:p>
          <a:endParaRPr lang="ru-RU"/>
        </a:p>
      </dgm:t>
    </dgm:pt>
    <dgm:pt modelId="{2B35B967-F47F-49CB-964C-985F0C6DDDFC}" type="sibTrans" cxnId="{7933F237-31ED-4DB0-A2EA-97367482B42B}">
      <dgm:prSet/>
      <dgm:spPr/>
      <dgm:t>
        <a:bodyPr/>
        <a:lstStyle/>
        <a:p>
          <a:endParaRPr lang="ru-RU"/>
        </a:p>
      </dgm:t>
    </dgm:pt>
    <dgm:pt modelId="{32AF9759-F5D5-4236-A8CB-412EDC10C6DE}" type="pres">
      <dgm:prSet presAssocID="{02CD214C-0D2F-44CA-A2D9-E6FC5ECECF5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543434-8BCA-4B60-8A8C-B8AE5F0B656B}" type="pres">
      <dgm:prSet presAssocID="{B7D48858-7CF2-4D90-B33C-8C4B7C1B8E40}" presName="linNode" presStyleCnt="0"/>
      <dgm:spPr/>
      <dgm:t>
        <a:bodyPr/>
        <a:lstStyle/>
        <a:p>
          <a:endParaRPr lang="ru-RU"/>
        </a:p>
      </dgm:t>
    </dgm:pt>
    <dgm:pt modelId="{F02B89F7-E5D3-44B7-94E9-E63E44FE8491}" type="pres">
      <dgm:prSet presAssocID="{B7D48858-7CF2-4D90-B33C-8C4B7C1B8E40}" presName="parentShp" presStyleLbl="node1" presStyleIdx="0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22B69-0BFE-45AB-976E-FD19B23EC857}" type="pres">
      <dgm:prSet presAssocID="{B7D48858-7CF2-4D90-B33C-8C4B7C1B8E40}" presName="childShp" presStyleLbl="bgAccFollowNode1" presStyleIdx="0" presStyleCnt="5" custScaleY="147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1593D-F12D-4875-A434-179FD22388AE}" type="pres">
      <dgm:prSet presAssocID="{3C6A7EB9-C59C-4D1A-9D14-93E5966E7089}" presName="spacing" presStyleCnt="0"/>
      <dgm:spPr/>
      <dgm:t>
        <a:bodyPr/>
        <a:lstStyle/>
        <a:p>
          <a:endParaRPr lang="ru-RU"/>
        </a:p>
      </dgm:t>
    </dgm:pt>
    <dgm:pt modelId="{2B4393CF-6A36-4F24-82D4-4607D4321DBB}" type="pres">
      <dgm:prSet presAssocID="{5B5B6263-3819-4DFD-8C5F-D77F50157E0D}" presName="linNode" presStyleCnt="0"/>
      <dgm:spPr/>
      <dgm:t>
        <a:bodyPr/>
        <a:lstStyle/>
        <a:p>
          <a:endParaRPr lang="ru-RU"/>
        </a:p>
      </dgm:t>
    </dgm:pt>
    <dgm:pt modelId="{CC5051AF-B9F5-4C3B-BCAB-F59D50F33E20}" type="pres">
      <dgm:prSet presAssocID="{5B5B6263-3819-4DFD-8C5F-D77F50157E0D}" presName="parentShp" presStyleLbl="node1" presStyleIdx="1" presStyleCnt="5" custLinFactNeighborX="-81" custLinFactNeighborY="-30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DA96D-129C-47D7-8AB3-8D29BFFF8EC6}" type="pres">
      <dgm:prSet presAssocID="{5B5B6263-3819-4DFD-8C5F-D77F50157E0D}" presName="childShp" presStyleLbl="bgAccFollowNode1" presStyleIdx="1" presStyleCnt="5" custScaleY="143704" custLinFactNeighborX="1449" custLinFactNeighborY="-25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2F791-0756-4101-8250-63E3BA00E69B}" type="pres">
      <dgm:prSet presAssocID="{BB6F748C-98BA-439E-82B7-BF444D83EC32}" presName="spacing" presStyleCnt="0"/>
      <dgm:spPr/>
      <dgm:t>
        <a:bodyPr/>
        <a:lstStyle/>
        <a:p>
          <a:endParaRPr lang="ru-RU"/>
        </a:p>
      </dgm:t>
    </dgm:pt>
    <dgm:pt modelId="{65747B01-79C1-4F37-961C-D0376EEDED24}" type="pres">
      <dgm:prSet presAssocID="{6DDD055D-242C-4735-ADD2-DB09FC504FCF}" presName="linNode" presStyleCnt="0"/>
      <dgm:spPr/>
      <dgm:t>
        <a:bodyPr/>
        <a:lstStyle/>
        <a:p>
          <a:endParaRPr lang="ru-RU"/>
        </a:p>
      </dgm:t>
    </dgm:pt>
    <dgm:pt modelId="{8C2D0CB0-430D-4B70-84C3-6965DE8BE961}" type="pres">
      <dgm:prSet presAssocID="{6DDD055D-242C-4735-ADD2-DB09FC504FCF}" presName="parentShp" presStyleLbl="node1" presStyleIdx="2" presStyleCnt="5" custLinFactNeighborY="-38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ED5A1-62E9-492C-B2A3-26B70311CDA7}" type="pres">
      <dgm:prSet presAssocID="{6DDD055D-242C-4735-ADD2-DB09FC504FCF}" presName="childShp" presStyleLbl="bgAccFollowNode1" presStyleIdx="2" presStyleCnt="5" custLinFactNeighborX="1472" custLinFactNeighborY="-38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495A5-4427-4B06-B8D0-903E78764121}" type="pres">
      <dgm:prSet presAssocID="{A02F5D7A-7766-44AE-8E73-FE77BECC6A6E}" presName="spacing" presStyleCnt="0"/>
      <dgm:spPr/>
      <dgm:t>
        <a:bodyPr/>
        <a:lstStyle/>
        <a:p>
          <a:endParaRPr lang="ru-RU"/>
        </a:p>
      </dgm:t>
    </dgm:pt>
    <dgm:pt modelId="{01375A0E-793E-4316-A610-5D2F128E528B}" type="pres">
      <dgm:prSet presAssocID="{9CA4F252-A64C-49EE-800B-7CDF6FD34509}" presName="linNode" presStyleCnt="0"/>
      <dgm:spPr/>
    </dgm:pt>
    <dgm:pt modelId="{CAA5491C-F880-4160-B4F4-DDD90C98A7D3}" type="pres">
      <dgm:prSet presAssocID="{9CA4F252-A64C-49EE-800B-7CDF6FD34509}" presName="parentShp" presStyleLbl="node1" presStyleIdx="3" presStyleCnt="5" custLinFactNeighborX="1381" custLinFactNeighborY="-31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D5D00-45C2-44D0-A60A-02933926FEEE}" type="pres">
      <dgm:prSet presAssocID="{9CA4F252-A64C-49EE-800B-7CDF6FD34509}" presName="childShp" presStyleLbl="bgAccFollowNode1" presStyleIdx="3" presStyleCnt="5" custLinFactNeighborX="-599" custLinFactNeighborY="-31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7770E-6E13-4906-8F12-8B6740736D11}" type="pres">
      <dgm:prSet presAssocID="{CED97F59-692B-4055-B067-17E92FF44ED5}" presName="spacing" presStyleCnt="0"/>
      <dgm:spPr/>
    </dgm:pt>
    <dgm:pt modelId="{F9BB9664-4318-4CB6-A0D9-EDEB22BC1E62}" type="pres">
      <dgm:prSet presAssocID="{806670F6-378F-469B-A5C8-A29B7EFE12F4}" presName="linNode" presStyleCnt="0"/>
      <dgm:spPr/>
    </dgm:pt>
    <dgm:pt modelId="{FE97510D-885A-4A71-A441-B45620E51479}" type="pres">
      <dgm:prSet presAssocID="{806670F6-378F-469B-A5C8-A29B7EFE12F4}" presName="parentShp" presStyleLbl="node1" presStyleIdx="4" presStyleCnt="5" custLinFactNeighborX="1381" custLinFactNeighborY="-24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0763F-B7CD-4E55-AE1B-6449F0DB733B}" type="pres">
      <dgm:prSet presAssocID="{806670F6-378F-469B-A5C8-A29B7EFE12F4}" presName="childShp" presStyleLbl="bgAccFollowNode1" presStyleIdx="4" presStyleCnt="5" custLinFactNeighborX="-599" custLinFactNeighborY="-32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0D59E-03B9-457C-8064-9434EC42C644}" srcId="{9CA4F252-A64C-49EE-800B-7CDF6FD34509}" destId="{49ADEB10-A689-4F42-B627-D8E3FCD95E28}" srcOrd="0" destOrd="0" parTransId="{DFAE5ACF-61E1-4958-8927-737E7D123D07}" sibTransId="{6193E031-91C5-4D80-A7E5-FED64C1D4B00}"/>
    <dgm:cxn modelId="{1B4048C0-B855-46F9-B3C9-30A1776E1807}" type="presOf" srcId="{B7D48858-7CF2-4D90-B33C-8C4B7C1B8E40}" destId="{F02B89F7-E5D3-44B7-94E9-E63E44FE8491}" srcOrd="0" destOrd="0" presId="urn:microsoft.com/office/officeart/2005/8/layout/vList6"/>
    <dgm:cxn modelId="{06C10EA7-10CA-43A7-9888-31BAE7C775ED}" type="presOf" srcId="{02CD214C-0D2F-44CA-A2D9-E6FC5ECECF5D}" destId="{32AF9759-F5D5-4236-A8CB-412EDC10C6DE}" srcOrd="0" destOrd="0" presId="urn:microsoft.com/office/officeart/2005/8/layout/vList6"/>
    <dgm:cxn modelId="{56D2851F-1E4B-4E04-9F06-82D341A1E651}" srcId="{02CD214C-0D2F-44CA-A2D9-E6FC5ECECF5D}" destId="{9CA4F252-A64C-49EE-800B-7CDF6FD34509}" srcOrd="3" destOrd="0" parTransId="{40418047-510D-4B76-BD4B-B33DED1F051C}" sibTransId="{CED97F59-692B-4055-B067-17E92FF44ED5}"/>
    <dgm:cxn modelId="{7933F237-31ED-4DB0-A2EA-97367482B42B}" srcId="{806670F6-378F-469B-A5C8-A29B7EFE12F4}" destId="{0A6BAC6B-C323-4B17-9589-1A12C3C1EC8A}" srcOrd="0" destOrd="0" parTransId="{CB2C0DBD-EFD2-4E37-8C69-611FFA230D51}" sibTransId="{2B35B967-F47F-49CB-964C-985F0C6DDDFC}"/>
    <dgm:cxn modelId="{B8AAEF79-F7A6-4B3E-AAAD-778E7776F8E8}" srcId="{B7D48858-7CF2-4D90-B33C-8C4B7C1B8E40}" destId="{9403DDED-8414-499E-91AD-829EEB7F5E14}" srcOrd="0" destOrd="0" parTransId="{DB52DAE7-9A82-470F-A513-16EA10A62021}" sibTransId="{7D0938C4-E161-4B13-83D4-2C1AADFA580B}"/>
    <dgm:cxn modelId="{CAE2E744-6272-4DA1-AADB-1B8FBCFEB7CF}" type="presOf" srcId="{9403DDED-8414-499E-91AD-829EEB7F5E14}" destId="{23922B69-0BFE-45AB-976E-FD19B23EC857}" srcOrd="0" destOrd="0" presId="urn:microsoft.com/office/officeart/2005/8/layout/vList6"/>
    <dgm:cxn modelId="{17967BEE-2DF6-46FC-BFD9-39969999C431}" type="presOf" srcId="{0A6BAC6B-C323-4B17-9589-1A12C3C1EC8A}" destId="{1750763F-B7CD-4E55-AE1B-6449F0DB733B}" srcOrd="0" destOrd="0" presId="urn:microsoft.com/office/officeart/2005/8/layout/vList6"/>
    <dgm:cxn modelId="{569C4D6E-0FAB-455F-A5F0-E0DB752F98E9}" srcId="{02CD214C-0D2F-44CA-A2D9-E6FC5ECECF5D}" destId="{806670F6-378F-469B-A5C8-A29B7EFE12F4}" srcOrd="4" destOrd="0" parTransId="{837D9484-E5AA-46C4-8241-FE85FCAC6DE3}" sibTransId="{D058AA17-3484-4951-AB83-FF889EA251E7}"/>
    <dgm:cxn modelId="{621BB195-EEAE-4109-B5F4-D4082B94631B}" srcId="{02CD214C-0D2F-44CA-A2D9-E6FC5ECECF5D}" destId="{6DDD055D-242C-4735-ADD2-DB09FC504FCF}" srcOrd="2" destOrd="0" parTransId="{E3632587-5E4B-4122-B96C-A3814381ABA8}" sibTransId="{A02F5D7A-7766-44AE-8E73-FE77BECC6A6E}"/>
    <dgm:cxn modelId="{6B186B5E-9963-4672-916F-CF570AA8C477}" type="presOf" srcId="{59EBF9CA-85BA-42CA-A02F-24B8FB3C1FE3}" destId="{D35DA96D-129C-47D7-8AB3-8D29BFFF8EC6}" srcOrd="0" destOrd="0" presId="urn:microsoft.com/office/officeart/2005/8/layout/vList6"/>
    <dgm:cxn modelId="{F84E416A-EB5B-4E60-89A2-E89C87FDCEB6}" srcId="{02CD214C-0D2F-44CA-A2D9-E6FC5ECECF5D}" destId="{B7D48858-7CF2-4D90-B33C-8C4B7C1B8E40}" srcOrd="0" destOrd="0" parTransId="{56D2CF96-C2BA-4806-8E62-7B52CEBAD0CE}" sibTransId="{3C6A7EB9-C59C-4D1A-9D14-93E5966E7089}"/>
    <dgm:cxn modelId="{80BB30B7-10E3-4761-9ED6-36F37E537AC8}" type="presOf" srcId="{6DDD055D-242C-4735-ADD2-DB09FC504FCF}" destId="{8C2D0CB0-430D-4B70-84C3-6965DE8BE961}" srcOrd="0" destOrd="0" presId="urn:microsoft.com/office/officeart/2005/8/layout/vList6"/>
    <dgm:cxn modelId="{0CCA77F2-4C65-44DD-8640-7059BEEE459F}" srcId="{5B5B6263-3819-4DFD-8C5F-D77F50157E0D}" destId="{59EBF9CA-85BA-42CA-A02F-24B8FB3C1FE3}" srcOrd="0" destOrd="0" parTransId="{7F67609E-E8D1-46DA-822E-EE3A278E142B}" sibTransId="{22033F29-B289-4F9A-B755-BCCA5C014091}"/>
    <dgm:cxn modelId="{468E459F-5655-448C-B0C5-9FF969CD1FDD}" type="presOf" srcId="{9CA4F252-A64C-49EE-800B-7CDF6FD34509}" destId="{CAA5491C-F880-4160-B4F4-DDD90C98A7D3}" srcOrd="0" destOrd="0" presId="urn:microsoft.com/office/officeart/2005/8/layout/vList6"/>
    <dgm:cxn modelId="{2DD4DE9D-7394-43DB-8156-90493CCD288E}" type="presOf" srcId="{806670F6-378F-469B-A5C8-A29B7EFE12F4}" destId="{FE97510D-885A-4A71-A441-B45620E51479}" srcOrd="0" destOrd="0" presId="urn:microsoft.com/office/officeart/2005/8/layout/vList6"/>
    <dgm:cxn modelId="{604CA230-F90B-42F9-8923-38AE28E5F71A}" srcId="{6DDD055D-242C-4735-ADD2-DB09FC504FCF}" destId="{1B956834-43C0-4AD1-835E-B411D267115B}" srcOrd="0" destOrd="0" parTransId="{4E3C45B9-2296-4EB3-BD34-0E9CBEF4454C}" sibTransId="{47102A82-9EA4-4152-BA1A-791DFC8B27F9}"/>
    <dgm:cxn modelId="{91B9411C-1FAB-45AA-8B45-9C0B9899D861}" type="presOf" srcId="{5B5B6263-3819-4DFD-8C5F-D77F50157E0D}" destId="{CC5051AF-B9F5-4C3B-BCAB-F59D50F33E20}" srcOrd="0" destOrd="0" presId="urn:microsoft.com/office/officeart/2005/8/layout/vList6"/>
    <dgm:cxn modelId="{E858A3E9-6252-4422-BD76-53E437FEB0C4}" type="presOf" srcId="{49ADEB10-A689-4F42-B627-D8E3FCD95E28}" destId="{583D5D00-45C2-44D0-A60A-02933926FEEE}" srcOrd="0" destOrd="0" presId="urn:microsoft.com/office/officeart/2005/8/layout/vList6"/>
    <dgm:cxn modelId="{22E4927A-372F-4D49-A6D2-B5D776633261}" type="presOf" srcId="{1B956834-43C0-4AD1-835E-B411D267115B}" destId="{F42ED5A1-62E9-492C-B2A3-26B70311CDA7}" srcOrd="0" destOrd="0" presId="urn:microsoft.com/office/officeart/2005/8/layout/vList6"/>
    <dgm:cxn modelId="{F4C27347-347C-4ECD-856D-42F1CFBAC36F}" srcId="{02CD214C-0D2F-44CA-A2D9-E6FC5ECECF5D}" destId="{5B5B6263-3819-4DFD-8C5F-D77F50157E0D}" srcOrd="1" destOrd="0" parTransId="{6C6AFBDA-FF92-45B4-B5A4-E5E2555528D5}" sibTransId="{BB6F748C-98BA-439E-82B7-BF444D83EC32}"/>
    <dgm:cxn modelId="{AF40C769-C23B-446C-A577-AAD64A73B787}" type="presParOf" srcId="{32AF9759-F5D5-4236-A8CB-412EDC10C6DE}" destId="{E3543434-8BCA-4B60-8A8C-B8AE5F0B656B}" srcOrd="0" destOrd="0" presId="urn:microsoft.com/office/officeart/2005/8/layout/vList6"/>
    <dgm:cxn modelId="{2532DAA8-F635-4309-8272-3E1D69D0A1C2}" type="presParOf" srcId="{E3543434-8BCA-4B60-8A8C-B8AE5F0B656B}" destId="{F02B89F7-E5D3-44B7-94E9-E63E44FE8491}" srcOrd="0" destOrd="0" presId="urn:microsoft.com/office/officeart/2005/8/layout/vList6"/>
    <dgm:cxn modelId="{2DD5AB10-9D6D-4D59-B524-721F7088C892}" type="presParOf" srcId="{E3543434-8BCA-4B60-8A8C-B8AE5F0B656B}" destId="{23922B69-0BFE-45AB-976E-FD19B23EC857}" srcOrd="1" destOrd="0" presId="urn:microsoft.com/office/officeart/2005/8/layout/vList6"/>
    <dgm:cxn modelId="{36948CCE-E5C1-4EF0-AB45-4E1968205308}" type="presParOf" srcId="{32AF9759-F5D5-4236-A8CB-412EDC10C6DE}" destId="{3311593D-F12D-4875-A434-179FD22388AE}" srcOrd="1" destOrd="0" presId="urn:microsoft.com/office/officeart/2005/8/layout/vList6"/>
    <dgm:cxn modelId="{F32A2AE9-4386-48A9-964A-11B23E1D2578}" type="presParOf" srcId="{32AF9759-F5D5-4236-A8CB-412EDC10C6DE}" destId="{2B4393CF-6A36-4F24-82D4-4607D4321DBB}" srcOrd="2" destOrd="0" presId="urn:microsoft.com/office/officeart/2005/8/layout/vList6"/>
    <dgm:cxn modelId="{90BF38B6-B536-4028-A601-65B84D015E00}" type="presParOf" srcId="{2B4393CF-6A36-4F24-82D4-4607D4321DBB}" destId="{CC5051AF-B9F5-4C3B-BCAB-F59D50F33E20}" srcOrd="0" destOrd="0" presId="urn:microsoft.com/office/officeart/2005/8/layout/vList6"/>
    <dgm:cxn modelId="{161C7328-577A-42E7-B51E-8081F7B9181C}" type="presParOf" srcId="{2B4393CF-6A36-4F24-82D4-4607D4321DBB}" destId="{D35DA96D-129C-47D7-8AB3-8D29BFFF8EC6}" srcOrd="1" destOrd="0" presId="urn:microsoft.com/office/officeart/2005/8/layout/vList6"/>
    <dgm:cxn modelId="{4AEB03C3-A359-4A1E-A383-4C1774C1FB1F}" type="presParOf" srcId="{32AF9759-F5D5-4236-A8CB-412EDC10C6DE}" destId="{3512F791-0756-4101-8250-63E3BA00E69B}" srcOrd="3" destOrd="0" presId="urn:microsoft.com/office/officeart/2005/8/layout/vList6"/>
    <dgm:cxn modelId="{1658BAE9-A66A-4500-A1BD-E2A02315EE06}" type="presParOf" srcId="{32AF9759-F5D5-4236-A8CB-412EDC10C6DE}" destId="{65747B01-79C1-4F37-961C-D0376EEDED24}" srcOrd="4" destOrd="0" presId="urn:microsoft.com/office/officeart/2005/8/layout/vList6"/>
    <dgm:cxn modelId="{627E90A4-44B1-4EC0-8F98-3D72289B70A6}" type="presParOf" srcId="{65747B01-79C1-4F37-961C-D0376EEDED24}" destId="{8C2D0CB0-430D-4B70-84C3-6965DE8BE961}" srcOrd="0" destOrd="0" presId="urn:microsoft.com/office/officeart/2005/8/layout/vList6"/>
    <dgm:cxn modelId="{59B56BF0-6954-43FE-9949-B6027CB9A9B1}" type="presParOf" srcId="{65747B01-79C1-4F37-961C-D0376EEDED24}" destId="{F42ED5A1-62E9-492C-B2A3-26B70311CDA7}" srcOrd="1" destOrd="0" presId="urn:microsoft.com/office/officeart/2005/8/layout/vList6"/>
    <dgm:cxn modelId="{BD3DD5F6-B139-45B9-B4E3-4F73B1B3A3FE}" type="presParOf" srcId="{32AF9759-F5D5-4236-A8CB-412EDC10C6DE}" destId="{6A9495A5-4427-4B06-B8D0-903E78764121}" srcOrd="5" destOrd="0" presId="urn:microsoft.com/office/officeart/2005/8/layout/vList6"/>
    <dgm:cxn modelId="{761C8F17-6BD4-4B26-8694-F47CC1A2212C}" type="presParOf" srcId="{32AF9759-F5D5-4236-A8CB-412EDC10C6DE}" destId="{01375A0E-793E-4316-A610-5D2F128E528B}" srcOrd="6" destOrd="0" presId="urn:microsoft.com/office/officeart/2005/8/layout/vList6"/>
    <dgm:cxn modelId="{6EEBA138-CB39-4C79-B3A8-E6392A4C842C}" type="presParOf" srcId="{01375A0E-793E-4316-A610-5D2F128E528B}" destId="{CAA5491C-F880-4160-B4F4-DDD90C98A7D3}" srcOrd="0" destOrd="0" presId="urn:microsoft.com/office/officeart/2005/8/layout/vList6"/>
    <dgm:cxn modelId="{1BCB5471-9071-4C72-A6DC-26F42E2E1F3D}" type="presParOf" srcId="{01375A0E-793E-4316-A610-5D2F128E528B}" destId="{583D5D00-45C2-44D0-A60A-02933926FEEE}" srcOrd="1" destOrd="0" presId="urn:microsoft.com/office/officeart/2005/8/layout/vList6"/>
    <dgm:cxn modelId="{D58D773A-D9D5-49F1-A404-DF727C2EA8CA}" type="presParOf" srcId="{32AF9759-F5D5-4236-A8CB-412EDC10C6DE}" destId="{8127770E-6E13-4906-8F12-8B6740736D11}" srcOrd="7" destOrd="0" presId="urn:microsoft.com/office/officeart/2005/8/layout/vList6"/>
    <dgm:cxn modelId="{F4A39BD8-A3DC-42E1-AC3E-1826C97043B4}" type="presParOf" srcId="{32AF9759-F5D5-4236-A8CB-412EDC10C6DE}" destId="{F9BB9664-4318-4CB6-A0D9-EDEB22BC1E62}" srcOrd="8" destOrd="0" presId="urn:microsoft.com/office/officeart/2005/8/layout/vList6"/>
    <dgm:cxn modelId="{CF7D195A-B3DD-4439-9833-A1350E2C0C30}" type="presParOf" srcId="{F9BB9664-4318-4CB6-A0D9-EDEB22BC1E62}" destId="{FE97510D-885A-4A71-A441-B45620E51479}" srcOrd="0" destOrd="0" presId="urn:microsoft.com/office/officeart/2005/8/layout/vList6"/>
    <dgm:cxn modelId="{1B7E5072-69B4-4C46-A781-D51C6C3B956F}" type="presParOf" srcId="{F9BB9664-4318-4CB6-A0D9-EDEB22BC1E62}" destId="{1750763F-B7CD-4E55-AE1B-6449F0DB73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E6F388-5E9C-4840-8C88-75652B8092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937AD2-C443-4680-8131-2AFE8D35CC13}" type="pres">
      <dgm:prSet presAssocID="{6EE6F388-5E9C-4840-8C88-75652B8092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CA2CB97-BDF3-4E09-944F-8525275487A5}" type="presOf" srcId="{6EE6F388-5E9C-4840-8C88-75652B8092D6}" destId="{97937AD2-C443-4680-8131-2AFE8D35CC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diagrams.loki3.com/BracketList+Icon" loCatId="list" qsTypeId="urn:microsoft.com/office/officeart/2005/8/quickstyle/3d3" qsCatId="3D" csTypeId="urn:microsoft.com/office/officeart/2005/8/colors/accent4_3" csCatId="accent4" phldr="1"/>
      <dgm:spPr/>
    </dgm:pt>
    <dgm:pt modelId="{935CC107-3115-4716-A794-C7B7E27913E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 smtClean="0">
              <a:latin typeface="Cambria" panose="02040503050406030204" pitchFamily="18" charset="0"/>
            </a:rPr>
            <a:t>На достижение целевых показателей «дорожная карта» (дополнительное образование)</a:t>
          </a:r>
        </a:p>
        <a:p>
          <a:endParaRPr lang="ru-RU" sz="1800" dirty="0">
            <a:latin typeface="Cambria" panose="02040503050406030204" pitchFamily="18" charset="0"/>
          </a:endParaRPr>
        </a:p>
      </dgm:t>
    </dgm:pt>
    <dgm:pt modelId="{FB5B9F7C-1797-4ED0-A993-8A2C1A303C60}" type="parTrans" cxnId="{8D45450D-494A-4FB6-A1EF-E29F94AFDFBE}">
      <dgm:prSet/>
      <dgm:spPr/>
      <dgm:t>
        <a:bodyPr/>
        <a:lstStyle/>
        <a:p>
          <a:endParaRPr lang="ru-RU"/>
        </a:p>
      </dgm:t>
    </dgm:pt>
    <dgm:pt modelId="{AB203BF2-2B07-4050-8052-DFE779D85688}" type="sibTrans" cxnId="{8D45450D-494A-4FB6-A1EF-E29F94AFDFBE}">
      <dgm:prSet/>
      <dgm:spPr/>
      <dgm:t>
        <a:bodyPr/>
        <a:lstStyle/>
        <a:p>
          <a:endParaRPr lang="ru-RU"/>
        </a:p>
      </dgm:t>
    </dgm:pt>
    <dgm:pt modelId="{49869C24-3F36-44C5-B466-E8F32ACC16F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375 </a:t>
          </a:r>
          <a:r>
            <a:rPr lang="ru-RU" sz="1800" dirty="0" err="1" smtClean="0">
              <a:latin typeface="Cambria" panose="02040503050406030204" pitchFamily="18" charset="0"/>
            </a:rPr>
            <a:t>т.р</a:t>
          </a:r>
          <a:r>
            <a:rPr lang="ru-RU" sz="1800" dirty="0" smtClean="0">
              <a:latin typeface="Cambria" panose="02040503050406030204" pitchFamily="18" charset="0"/>
            </a:rPr>
            <a:t>.</a:t>
          </a:r>
        </a:p>
      </dgm:t>
    </dgm:pt>
    <dgm:pt modelId="{95E95430-D299-4ABE-A166-C34C33C77A31}" type="parTrans" cxnId="{CAFAB6E4-57D4-4F20-83A2-CF25863C97B9}">
      <dgm:prSet/>
      <dgm:spPr/>
      <dgm:t>
        <a:bodyPr/>
        <a:lstStyle/>
        <a:p>
          <a:endParaRPr lang="ru-RU"/>
        </a:p>
      </dgm:t>
    </dgm:pt>
    <dgm:pt modelId="{D1A8E518-68E6-468A-A167-CE79D8E3C014}" type="sibTrans" cxnId="{CAFAB6E4-57D4-4F20-83A2-CF25863C97B9}">
      <dgm:prSet/>
      <dgm:spPr/>
      <dgm:t>
        <a:bodyPr/>
        <a:lstStyle/>
        <a:p>
          <a:endParaRPr lang="ru-RU"/>
        </a:p>
      </dgm:t>
    </dgm:pt>
    <dgm:pt modelId="{B336A9A4-8D9D-4246-A270-8E18ABDBA32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60 794,9т.р</a:t>
          </a:r>
          <a:endParaRPr lang="ru-RU" sz="2000" dirty="0">
            <a:latin typeface="Cambria" panose="02040503050406030204" pitchFamily="18" charset="0"/>
          </a:endParaRPr>
        </a:p>
      </dgm:t>
    </dgm:pt>
    <dgm:pt modelId="{E5AB53C9-1AA1-4098-8E83-88EE154326EC}" type="parTrans" cxnId="{B1BDA58F-AB15-4E8F-B63E-B1FD199BD33A}">
      <dgm:prSet/>
      <dgm:spPr/>
      <dgm:t>
        <a:bodyPr/>
        <a:lstStyle/>
        <a:p>
          <a:endParaRPr lang="ru-RU"/>
        </a:p>
      </dgm:t>
    </dgm:pt>
    <dgm:pt modelId="{8FD7777B-3E21-48C0-9D16-7EDFBF0E34F3}" type="sibTrans" cxnId="{B1BDA58F-AB15-4E8F-B63E-B1FD199BD33A}">
      <dgm:prSet/>
      <dgm:spPr/>
      <dgm:t>
        <a:bodyPr/>
        <a:lstStyle/>
        <a:p>
          <a:endParaRPr lang="ru-RU"/>
        </a:p>
      </dgm:t>
    </dgm:pt>
    <dgm:pt modelId="{58B3F482-E8B9-4AF5-B084-61A56F9651A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Стипендии Губернатора молодым  учителям</a:t>
          </a:r>
          <a:endParaRPr lang="ru-RU" sz="1800" dirty="0">
            <a:latin typeface="Cambria" panose="02040503050406030204" pitchFamily="18" charset="0"/>
          </a:endParaRPr>
        </a:p>
      </dgm:t>
    </dgm:pt>
    <dgm:pt modelId="{694C54AB-691C-430E-8663-1D486081C20D}" type="parTrans" cxnId="{D39C8D12-BB01-4585-AEF5-978B96BB823C}">
      <dgm:prSet/>
      <dgm:spPr/>
      <dgm:t>
        <a:bodyPr/>
        <a:lstStyle/>
        <a:p>
          <a:endParaRPr lang="ru-RU"/>
        </a:p>
      </dgm:t>
    </dgm:pt>
    <dgm:pt modelId="{CAD0C1B6-C483-44E6-A1F8-9F1E80D818A5}" type="sibTrans" cxnId="{D39C8D12-BB01-4585-AEF5-978B96BB823C}">
      <dgm:prSet/>
      <dgm:spPr/>
      <dgm:t>
        <a:bodyPr/>
        <a:lstStyle/>
        <a:p>
          <a:endParaRPr lang="ru-RU"/>
        </a:p>
      </dgm:t>
    </dgm:pt>
    <dgm:pt modelId="{66133743-EBF8-451C-8847-6E50722B1F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2 144,8т.р.</a:t>
          </a:r>
          <a:endParaRPr lang="ru-RU" sz="1800" dirty="0">
            <a:latin typeface="Cambria" panose="02040503050406030204" pitchFamily="18" charset="0"/>
          </a:endParaRPr>
        </a:p>
      </dgm:t>
    </dgm:pt>
    <dgm:pt modelId="{D338BBFE-BCC7-4B7E-B854-053EC49B5FCF}" type="parTrans" cxnId="{87B435C6-C36D-49D1-A6C1-7393609BC2D8}">
      <dgm:prSet/>
      <dgm:spPr/>
      <dgm:t>
        <a:bodyPr/>
        <a:lstStyle/>
        <a:p>
          <a:endParaRPr lang="ru-RU"/>
        </a:p>
      </dgm:t>
    </dgm:pt>
    <dgm:pt modelId="{3B869A4C-DFF2-496D-9445-4B9C9E67C0F5}" type="sibTrans" cxnId="{87B435C6-C36D-49D1-A6C1-7393609BC2D8}">
      <dgm:prSet/>
      <dgm:spPr/>
      <dgm:t>
        <a:bodyPr/>
        <a:lstStyle/>
        <a:p>
          <a:endParaRPr lang="ru-RU"/>
        </a:p>
      </dgm:t>
    </dgm:pt>
    <dgm:pt modelId="{C998FEE1-DF06-421C-B16C-AB46AD948E3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Расходы МБ, из них на оплату труда 14 532,6 т. руб.</a:t>
          </a:r>
          <a:endParaRPr lang="ru-RU" sz="1800" dirty="0">
            <a:latin typeface="Cambria" panose="02040503050406030204" pitchFamily="18" charset="0"/>
          </a:endParaRPr>
        </a:p>
      </dgm:t>
    </dgm:pt>
    <dgm:pt modelId="{95536E7D-F20D-475C-8961-D339985D44E2}" type="parTrans" cxnId="{F4539B8B-3D7C-47FD-89F1-F066A62EE6E3}">
      <dgm:prSet/>
      <dgm:spPr/>
      <dgm:t>
        <a:bodyPr/>
        <a:lstStyle/>
        <a:p>
          <a:endParaRPr lang="ru-RU"/>
        </a:p>
      </dgm:t>
    </dgm:pt>
    <dgm:pt modelId="{7901A6A7-D6DD-4CA2-BAFA-6A3CF345BCF5}" type="sibTrans" cxnId="{F4539B8B-3D7C-47FD-89F1-F066A62EE6E3}">
      <dgm:prSet/>
      <dgm:spPr/>
      <dgm:t>
        <a:bodyPr/>
        <a:lstStyle/>
        <a:p>
          <a:endParaRPr lang="ru-RU"/>
        </a:p>
      </dgm:t>
    </dgm:pt>
    <dgm:pt modelId="{FF346C27-F78B-4025-860E-453D0BE3329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452,9 </a:t>
          </a:r>
          <a:r>
            <a:rPr lang="ru-RU" sz="1800" dirty="0" err="1" smtClean="0">
              <a:latin typeface="Cambria" panose="02040503050406030204" pitchFamily="18" charset="0"/>
            </a:rPr>
            <a:t>т.р</a:t>
          </a:r>
          <a:r>
            <a:rPr lang="ru-RU" sz="1800" dirty="0" smtClean="0">
              <a:latin typeface="Cambria" panose="02040503050406030204" pitchFamily="18" charset="0"/>
            </a:rPr>
            <a:t>.</a:t>
          </a:r>
          <a:endParaRPr lang="ru-RU" sz="1800" dirty="0">
            <a:latin typeface="Cambria" panose="02040503050406030204" pitchFamily="18" charset="0"/>
          </a:endParaRPr>
        </a:p>
      </dgm:t>
    </dgm:pt>
    <dgm:pt modelId="{B9EF3367-113B-446A-9DF6-BF1366F5C4AD}" type="parTrans" cxnId="{3F17A6F8-DA20-4420-8A4E-068C21B2B7C9}">
      <dgm:prSet/>
      <dgm:spPr/>
      <dgm:t>
        <a:bodyPr/>
        <a:lstStyle/>
        <a:p>
          <a:endParaRPr lang="ru-RU"/>
        </a:p>
      </dgm:t>
    </dgm:pt>
    <dgm:pt modelId="{C5CC197E-B40A-48C7-8C89-1DC609451AFD}" type="sibTrans" cxnId="{3F17A6F8-DA20-4420-8A4E-068C21B2B7C9}">
      <dgm:prSet/>
      <dgm:spPr/>
      <dgm:t>
        <a:bodyPr/>
        <a:lstStyle/>
        <a:p>
          <a:endParaRPr lang="ru-RU"/>
        </a:p>
      </dgm:t>
    </dgm:pt>
    <dgm:pt modelId="{EEC51CAE-1149-4DC9-8263-2E229E9562A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Стимулирующие выплаты в учреждениях дополнительного образования</a:t>
          </a:r>
          <a:endParaRPr lang="ru-RU" sz="1800" dirty="0">
            <a:latin typeface="Cambria" panose="02040503050406030204" pitchFamily="18" charset="0"/>
          </a:endParaRPr>
        </a:p>
      </dgm:t>
    </dgm:pt>
    <dgm:pt modelId="{59618A2F-AA4B-4B16-BD39-07F32CE81088}" type="parTrans" cxnId="{FD9F31B1-10F6-4558-901B-10E4DDDE57CC}">
      <dgm:prSet/>
      <dgm:spPr/>
      <dgm:t>
        <a:bodyPr/>
        <a:lstStyle/>
        <a:p>
          <a:endParaRPr lang="ru-RU"/>
        </a:p>
      </dgm:t>
    </dgm:pt>
    <dgm:pt modelId="{7470B89E-2498-4D14-A9A9-B9A7FCAB79D3}" type="sibTrans" cxnId="{FD9F31B1-10F6-4558-901B-10E4DDDE57CC}">
      <dgm:prSet/>
      <dgm:spPr/>
      <dgm:t>
        <a:bodyPr/>
        <a:lstStyle/>
        <a:p>
          <a:endParaRPr lang="ru-RU"/>
        </a:p>
      </dgm:t>
    </dgm:pt>
    <dgm:pt modelId="{AAF17305-E6AD-4211-BB04-54C09F0BF09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1 747,9 </a:t>
          </a:r>
          <a:r>
            <a:rPr lang="ru-RU" sz="1800" dirty="0" err="1" smtClean="0">
              <a:latin typeface="Cambria" panose="02040503050406030204" pitchFamily="18" charset="0"/>
            </a:rPr>
            <a:t>т.р</a:t>
          </a:r>
          <a:r>
            <a:rPr lang="ru-RU" sz="1800" dirty="0" smtClean="0">
              <a:latin typeface="Cambria" panose="02040503050406030204" pitchFamily="18" charset="0"/>
            </a:rPr>
            <a:t>. </a:t>
          </a:r>
          <a:endParaRPr lang="ru-RU" sz="1800" dirty="0">
            <a:latin typeface="Cambria" panose="02040503050406030204" pitchFamily="18" charset="0"/>
          </a:endParaRPr>
        </a:p>
      </dgm:t>
    </dgm:pt>
    <dgm:pt modelId="{27DB81B9-6796-4DDA-8DC1-B5940EE77C49}" type="parTrans" cxnId="{02AB921D-E432-45B3-9BA9-2AB7AA6C672F}">
      <dgm:prSet/>
      <dgm:spPr/>
      <dgm:t>
        <a:bodyPr/>
        <a:lstStyle/>
        <a:p>
          <a:endParaRPr lang="ru-RU"/>
        </a:p>
      </dgm:t>
    </dgm:pt>
    <dgm:pt modelId="{CA0FF935-EC1D-4861-A3CE-751FAB38C527}" type="sibTrans" cxnId="{02AB921D-E432-45B3-9BA9-2AB7AA6C672F}">
      <dgm:prSet/>
      <dgm:spPr/>
      <dgm:t>
        <a:bodyPr/>
        <a:lstStyle/>
        <a:p>
          <a:endParaRPr lang="ru-RU"/>
        </a:p>
      </dgm:t>
    </dgm:pt>
    <dgm:pt modelId="{1D1B5AAC-B756-417C-BBB8-B1CE3523F57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Надбавка к должностному окладу педагогических работников МОУ</a:t>
          </a:r>
          <a:endParaRPr lang="ru-RU" sz="1800" dirty="0">
            <a:latin typeface="Cambria" panose="02040503050406030204" pitchFamily="18" charset="0"/>
          </a:endParaRPr>
        </a:p>
      </dgm:t>
    </dgm:pt>
    <dgm:pt modelId="{9A4A57DA-011B-4E2E-978A-5C96CA9A72BF}" type="parTrans" cxnId="{24EE59A5-8BA0-4D4C-A6C6-3E454A54C2F6}">
      <dgm:prSet/>
      <dgm:spPr/>
      <dgm:t>
        <a:bodyPr/>
        <a:lstStyle/>
        <a:p>
          <a:endParaRPr lang="ru-RU"/>
        </a:p>
      </dgm:t>
    </dgm:pt>
    <dgm:pt modelId="{0BA67D47-BFDE-4EB1-883F-6079763B9630}" type="sibTrans" cxnId="{24EE59A5-8BA0-4D4C-A6C6-3E454A54C2F6}">
      <dgm:prSet/>
      <dgm:spPr/>
      <dgm:t>
        <a:bodyPr/>
        <a:lstStyle/>
        <a:p>
          <a:endParaRPr lang="ru-RU"/>
        </a:p>
      </dgm:t>
    </dgm:pt>
    <dgm:pt modelId="{B56A6D00-F8F8-43BF-BA8B-429E1688F9E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156 155,3  т. р.</a:t>
          </a:r>
          <a:endParaRPr lang="ru-RU" sz="2000" dirty="0">
            <a:latin typeface="Cambria" panose="02040503050406030204" pitchFamily="18" charset="0"/>
          </a:endParaRPr>
        </a:p>
      </dgm:t>
    </dgm:pt>
    <dgm:pt modelId="{D68B7EE1-D5EB-4814-9579-D995A708CB89}" type="parTrans" cxnId="{912AC7D4-A80E-496C-989B-E6CCEBB0AB15}">
      <dgm:prSet/>
      <dgm:spPr/>
      <dgm:t>
        <a:bodyPr/>
        <a:lstStyle/>
        <a:p>
          <a:endParaRPr lang="ru-RU"/>
        </a:p>
      </dgm:t>
    </dgm:pt>
    <dgm:pt modelId="{1563EF91-55A9-4283-9D4D-ED3F161584CB}" type="sibTrans" cxnId="{912AC7D4-A80E-496C-989B-E6CCEBB0AB15}">
      <dgm:prSet/>
      <dgm:spPr/>
      <dgm:t>
        <a:bodyPr/>
        <a:lstStyle/>
        <a:p>
          <a:endParaRPr lang="ru-RU"/>
        </a:p>
      </dgm:t>
    </dgm:pt>
    <dgm:pt modelId="{FAD1D4FD-1B29-4B84-A628-30BC454F048C}">
      <dgm:prSet phldrT="[Текст]" custT="1"/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Расходы ОБ, в том числе:</a:t>
          </a:r>
          <a:endParaRPr lang="ru-RU" sz="1800" dirty="0">
            <a:latin typeface="Cambria" panose="02040503050406030204" pitchFamily="18" charset="0"/>
          </a:endParaRPr>
        </a:p>
      </dgm:t>
    </dgm:pt>
    <dgm:pt modelId="{8674C80E-FB6A-44DE-9142-2EB1E9839E8D}" type="parTrans" cxnId="{8F0E98D1-5259-4B02-9547-0CFA2754ABB0}">
      <dgm:prSet/>
      <dgm:spPr/>
      <dgm:t>
        <a:bodyPr/>
        <a:lstStyle/>
        <a:p>
          <a:endParaRPr lang="ru-RU"/>
        </a:p>
      </dgm:t>
    </dgm:pt>
    <dgm:pt modelId="{8682DBDD-327C-48E4-B97E-7A1F9D9A45A7}" type="sibTrans" cxnId="{8F0E98D1-5259-4B02-9547-0CFA2754ABB0}">
      <dgm:prSet/>
      <dgm:spPr/>
      <dgm:t>
        <a:bodyPr/>
        <a:lstStyle/>
        <a:p>
          <a:endParaRPr lang="ru-RU"/>
        </a:p>
      </dgm:t>
    </dgm:pt>
    <dgm:pt modelId="{D73F7625-9882-4E7D-A3DB-CE158E2183C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Частичная оплата стоимости питания</a:t>
          </a:r>
          <a:endParaRPr lang="ru-RU" sz="1800" dirty="0">
            <a:latin typeface="Cambria" panose="02040503050406030204" pitchFamily="18" charset="0"/>
          </a:endParaRPr>
        </a:p>
      </dgm:t>
    </dgm:pt>
    <dgm:pt modelId="{3CFC5954-1F1C-4988-BF57-3ECE8E6E66BC}" type="parTrans" cxnId="{D8D64767-EADD-4D2B-8955-F6493BCFB7CE}">
      <dgm:prSet/>
      <dgm:spPr/>
      <dgm:t>
        <a:bodyPr/>
        <a:lstStyle/>
        <a:p>
          <a:endParaRPr lang="ru-RU"/>
        </a:p>
      </dgm:t>
    </dgm:pt>
    <dgm:pt modelId="{D59CE420-ACE7-4A0C-9970-A55BF603C2A0}" type="sibTrans" cxnId="{D8D64767-EADD-4D2B-8955-F6493BCFB7CE}">
      <dgm:prSet/>
      <dgm:spPr/>
      <dgm:t>
        <a:bodyPr/>
        <a:lstStyle/>
        <a:p>
          <a:endParaRPr lang="ru-RU"/>
        </a:p>
      </dgm:t>
    </dgm:pt>
    <dgm:pt modelId="{C9FCCD9E-97A4-4211-A290-12A033ADF9A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7 229,0 т.р.</a:t>
          </a:r>
          <a:endParaRPr lang="ru-RU" sz="1800" dirty="0">
            <a:latin typeface="Cambria" panose="02040503050406030204" pitchFamily="18" charset="0"/>
          </a:endParaRPr>
        </a:p>
      </dgm:t>
    </dgm:pt>
    <dgm:pt modelId="{100D1948-D58A-4C79-A784-EC1D70D81C96}" type="parTrans" cxnId="{170F1DF7-E572-4709-9725-ACB1604DA163}">
      <dgm:prSet/>
      <dgm:spPr/>
      <dgm:t>
        <a:bodyPr/>
        <a:lstStyle/>
        <a:p>
          <a:endParaRPr lang="ru-RU"/>
        </a:p>
      </dgm:t>
    </dgm:pt>
    <dgm:pt modelId="{D1F584D6-0874-4B9E-ABEA-0779F7C252FD}" type="sibTrans" cxnId="{170F1DF7-E572-4709-9725-ACB1604DA163}">
      <dgm:prSet/>
      <dgm:spPr/>
      <dgm:t>
        <a:bodyPr/>
        <a:lstStyle/>
        <a:p>
          <a:endParaRPr lang="ru-RU"/>
        </a:p>
      </dgm:t>
    </dgm:pt>
    <dgm:pt modelId="{F1B1D758-793D-48C5-B4BA-230EAFB794C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Обеспечение обувью мягким инвентарем детей-сирот, под опекой</a:t>
          </a:r>
          <a:endParaRPr lang="ru-RU" sz="1800" dirty="0">
            <a:latin typeface="Cambria" panose="02040503050406030204" pitchFamily="18" charset="0"/>
          </a:endParaRPr>
        </a:p>
      </dgm:t>
    </dgm:pt>
    <dgm:pt modelId="{B1714236-1DA7-46B5-A63C-523E1ACEC458}" type="parTrans" cxnId="{05882BFE-8E0B-4809-97EB-8DF08391C907}">
      <dgm:prSet/>
      <dgm:spPr/>
      <dgm:t>
        <a:bodyPr/>
        <a:lstStyle/>
        <a:p>
          <a:endParaRPr lang="ru-RU"/>
        </a:p>
      </dgm:t>
    </dgm:pt>
    <dgm:pt modelId="{F8119C8B-D35C-49DF-AE6E-E32109013A14}" type="sibTrans" cxnId="{05882BFE-8E0B-4809-97EB-8DF08391C907}">
      <dgm:prSet/>
      <dgm:spPr/>
      <dgm:t>
        <a:bodyPr/>
        <a:lstStyle/>
        <a:p>
          <a:endParaRPr lang="ru-RU"/>
        </a:p>
      </dgm:t>
    </dgm:pt>
    <dgm:pt modelId="{047691ED-178E-4793-8FC7-CD2AE41955F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Cambria" panose="02040503050406030204" pitchFamily="18" charset="0"/>
            </a:rPr>
            <a:t>143,066 </a:t>
          </a:r>
          <a:r>
            <a:rPr lang="ru-RU" sz="1800" dirty="0" err="1" smtClean="0">
              <a:latin typeface="Cambria" panose="02040503050406030204" pitchFamily="18" charset="0"/>
            </a:rPr>
            <a:t>т.р</a:t>
          </a:r>
          <a:r>
            <a:rPr lang="ru-RU" sz="1800" dirty="0" smtClean="0">
              <a:latin typeface="Cambria" panose="02040503050406030204" pitchFamily="18" charset="0"/>
            </a:rPr>
            <a:t>.</a:t>
          </a:r>
          <a:endParaRPr lang="ru-RU" sz="1800" dirty="0">
            <a:latin typeface="Cambria" panose="02040503050406030204" pitchFamily="18" charset="0"/>
          </a:endParaRPr>
        </a:p>
      </dgm:t>
    </dgm:pt>
    <dgm:pt modelId="{3DF71B63-BB48-428A-BEDA-645601C3A9B6}" type="parTrans" cxnId="{54EBEE47-35A7-4B05-8369-E83F288E6457}">
      <dgm:prSet/>
      <dgm:spPr/>
      <dgm:t>
        <a:bodyPr/>
        <a:lstStyle/>
        <a:p>
          <a:endParaRPr lang="ru-RU"/>
        </a:p>
      </dgm:t>
    </dgm:pt>
    <dgm:pt modelId="{DA93FE80-EFF4-4B45-A010-7965554930CE}" type="sibTrans" cxnId="{54EBEE47-35A7-4B05-8369-E83F288E6457}">
      <dgm:prSet/>
      <dgm:spPr/>
      <dgm:t>
        <a:bodyPr/>
        <a:lstStyle/>
        <a:p>
          <a:endParaRPr lang="ru-RU"/>
        </a:p>
      </dgm:t>
    </dgm:pt>
    <dgm:pt modelId="{F2A2C24D-24BA-4393-869E-77E57546C6B1}" type="pres">
      <dgm:prSet presAssocID="{5CDBCA58-DF4B-4207-879F-8F680193C394}" presName="Name0" presStyleCnt="0">
        <dgm:presLayoutVars>
          <dgm:dir/>
          <dgm:animLvl val="lvl"/>
          <dgm:resizeHandles val="exact"/>
        </dgm:presLayoutVars>
      </dgm:prSet>
      <dgm:spPr/>
    </dgm:pt>
    <dgm:pt modelId="{741B0504-5EE0-4E35-B507-D2D22215F871}" type="pres">
      <dgm:prSet presAssocID="{B336A9A4-8D9D-4246-A270-8E18ABDBA325}" presName="linNode" presStyleCnt="0"/>
      <dgm:spPr/>
    </dgm:pt>
    <dgm:pt modelId="{2B98CD67-600A-43E4-8BF7-07FB885D7DB4}" type="pres">
      <dgm:prSet presAssocID="{B336A9A4-8D9D-4246-A270-8E18ABDBA325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B6A45-CE94-461D-9CCE-59F71B948079}" type="pres">
      <dgm:prSet presAssocID="{B336A9A4-8D9D-4246-A270-8E18ABDBA325}" presName="bracket" presStyleLbl="parChTrans1D1" presStyleIdx="0" presStyleCnt="8"/>
      <dgm:spPr/>
    </dgm:pt>
    <dgm:pt modelId="{AB4880CF-F4BB-47CE-9922-ADE0B0962E14}" type="pres">
      <dgm:prSet presAssocID="{B336A9A4-8D9D-4246-A270-8E18ABDBA325}" presName="spH" presStyleCnt="0"/>
      <dgm:spPr/>
    </dgm:pt>
    <dgm:pt modelId="{3B16BA7B-6705-4161-87E2-4E24FF6B7E85}" type="pres">
      <dgm:prSet presAssocID="{B336A9A4-8D9D-4246-A270-8E18ABDBA325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0C328-3CBE-46E0-952F-B73EE421C88A}" type="pres">
      <dgm:prSet presAssocID="{8FD7777B-3E21-48C0-9D16-7EDFBF0E34F3}" presName="spV" presStyleCnt="0"/>
      <dgm:spPr/>
    </dgm:pt>
    <dgm:pt modelId="{A6AB3777-239D-4939-8C10-8A048691A0EC}" type="pres">
      <dgm:prSet presAssocID="{B56A6D00-F8F8-43BF-BA8B-429E1688F9E7}" presName="linNode" presStyleCnt="0"/>
      <dgm:spPr/>
    </dgm:pt>
    <dgm:pt modelId="{0E6290BD-DB15-43A1-8B4E-07305928EAAB}" type="pres">
      <dgm:prSet presAssocID="{B56A6D00-F8F8-43BF-BA8B-429E1688F9E7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1EC82-D6BA-4F3D-92E3-DB876B7F1F15}" type="pres">
      <dgm:prSet presAssocID="{B56A6D00-F8F8-43BF-BA8B-429E1688F9E7}" presName="bracket" presStyleLbl="parChTrans1D1" presStyleIdx="1" presStyleCnt="8"/>
      <dgm:spPr/>
    </dgm:pt>
    <dgm:pt modelId="{F50F912A-DF10-4F4E-BFCF-5B10BCB44FE7}" type="pres">
      <dgm:prSet presAssocID="{B56A6D00-F8F8-43BF-BA8B-429E1688F9E7}" presName="spH" presStyleCnt="0"/>
      <dgm:spPr/>
    </dgm:pt>
    <dgm:pt modelId="{5DA463F2-97A4-43A9-A56C-496A7364CC04}" type="pres">
      <dgm:prSet presAssocID="{B56A6D00-F8F8-43BF-BA8B-429E1688F9E7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BB956-C2B7-43FF-BA2D-4E557EBFF6D3}" type="pres">
      <dgm:prSet presAssocID="{1563EF91-55A9-4283-9D4D-ED3F161584CB}" presName="spV" presStyleCnt="0"/>
      <dgm:spPr/>
    </dgm:pt>
    <dgm:pt modelId="{16D03558-98F3-4B22-9AEF-567F25F04E83}" type="pres">
      <dgm:prSet presAssocID="{AAF17305-E6AD-4211-BB04-54C09F0BF09D}" presName="linNode" presStyleCnt="0"/>
      <dgm:spPr/>
    </dgm:pt>
    <dgm:pt modelId="{DEA59AA3-BF8F-45D6-B164-9AE78580DF5E}" type="pres">
      <dgm:prSet presAssocID="{AAF17305-E6AD-4211-BB04-54C09F0BF09D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D3784-B168-41F7-ABAE-DCB6590E350B}" type="pres">
      <dgm:prSet presAssocID="{AAF17305-E6AD-4211-BB04-54C09F0BF09D}" presName="bracket" presStyleLbl="parChTrans1D1" presStyleIdx="2" presStyleCnt="8"/>
      <dgm:spPr/>
    </dgm:pt>
    <dgm:pt modelId="{7553AFA6-AD8B-4F3B-8EFF-BEEE8330B309}" type="pres">
      <dgm:prSet presAssocID="{AAF17305-E6AD-4211-BB04-54C09F0BF09D}" presName="spH" presStyleCnt="0"/>
      <dgm:spPr/>
    </dgm:pt>
    <dgm:pt modelId="{F5CAC805-A62F-4C19-A5A3-A2BE677DC475}" type="pres">
      <dgm:prSet presAssocID="{AAF17305-E6AD-4211-BB04-54C09F0BF09D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90AEF-F4B8-4D60-A9F0-98273A4ACC7B}" type="pres">
      <dgm:prSet presAssocID="{CA0FF935-EC1D-4861-A3CE-751FAB38C527}" presName="spV" presStyleCnt="0"/>
      <dgm:spPr/>
    </dgm:pt>
    <dgm:pt modelId="{947F7A49-22EB-4658-8D25-CD951DEF5797}" type="pres">
      <dgm:prSet presAssocID="{047691ED-178E-4793-8FC7-CD2AE41955FF}" presName="linNode" presStyleCnt="0"/>
      <dgm:spPr/>
    </dgm:pt>
    <dgm:pt modelId="{2D15DD3C-6B9D-461B-9D8A-A9477C2BAA05}" type="pres">
      <dgm:prSet presAssocID="{047691ED-178E-4793-8FC7-CD2AE41955FF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23791-0B81-489F-BAEE-5995CDFA1442}" type="pres">
      <dgm:prSet presAssocID="{047691ED-178E-4793-8FC7-CD2AE41955FF}" presName="bracket" presStyleLbl="parChTrans1D1" presStyleIdx="3" presStyleCnt="8"/>
      <dgm:spPr/>
    </dgm:pt>
    <dgm:pt modelId="{700CB28E-322F-40AB-977E-5A00FB20B7DF}" type="pres">
      <dgm:prSet presAssocID="{047691ED-178E-4793-8FC7-CD2AE41955FF}" presName="spH" presStyleCnt="0"/>
      <dgm:spPr/>
    </dgm:pt>
    <dgm:pt modelId="{3C64E43B-46A6-428D-BC02-950D584F48FE}" type="pres">
      <dgm:prSet presAssocID="{047691ED-178E-4793-8FC7-CD2AE41955FF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374EB-610E-4692-9E4D-40531E01AFFF}" type="pres">
      <dgm:prSet presAssocID="{DA93FE80-EFF4-4B45-A010-7965554930CE}" presName="spV" presStyleCnt="0"/>
      <dgm:spPr/>
    </dgm:pt>
    <dgm:pt modelId="{EA8D672B-9531-4C43-99A7-F03ED0EA1471}" type="pres">
      <dgm:prSet presAssocID="{49869C24-3F36-44C5-B466-E8F32ACC16FE}" presName="linNode" presStyleCnt="0"/>
      <dgm:spPr/>
    </dgm:pt>
    <dgm:pt modelId="{24FB812E-D9A6-424E-82A7-B54EDE554978}" type="pres">
      <dgm:prSet presAssocID="{49869C24-3F36-44C5-B466-E8F32ACC16FE}" presName="parTx" presStyleLbl="revTx" presStyleIdx="4" presStyleCnt="8" custLinFactNeighborX="0" custLinFactNeighborY="-43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74453-4D20-42D5-966F-637AA54440E6}" type="pres">
      <dgm:prSet presAssocID="{49869C24-3F36-44C5-B466-E8F32ACC16FE}" presName="bracket" presStyleLbl="parChTrans1D1" presStyleIdx="4" presStyleCnt="8"/>
      <dgm:spPr/>
    </dgm:pt>
    <dgm:pt modelId="{0C56FB1F-53C9-40D6-91D2-94E6BBAA3EE1}" type="pres">
      <dgm:prSet presAssocID="{49869C24-3F36-44C5-B466-E8F32ACC16FE}" presName="spH" presStyleCnt="0"/>
      <dgm:spPr/>
    </dgm:pt>
    <dgm:pt modelId="{CAFB82D3-6652-487D-9A69-D3881D81A378}" type="pres">
      <dgm:prSet presAssocID="{49869C24-3F36-44C5-B466-E8F32ACC16FE}" presName="desTx" presStyleLbl="node1" presStyleIdx="4" presStyleCnt="8" custLinFactNeighborX="44420" custLinFactNeighborY="-10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93190-0348-4DB0-8BB5-9E61A2AA686D}" type="pres">
      <dgm:prSet presAssocID="{D1A8E518-68E6-468A-A167-CE79D8E3C014}" presName="spV" presStyleCnt="0"/>
      <dgm:spPr/>
    </dgm:pt>
    <dgm:pt modelId="{FD456994-B6C7-4BE9-BD4F-8971C64BF90F}" type="pres">
      <dgm:prSet presAssocID="{FF346C27-F78B-4025-860E-453D0BE3329C}" presName="linNode" presStyleCnt="0"/>
      <dgm:spPr/>
    </dgm:pt>
    <dgm:pt modelId="{1599B19B-3FFE-4A65-9CB0-D945CA429D48}" type="pres">
      <dgm:prSet presAssocID="{FF346C27-F78B-4025-860E-453D0BE3329C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599B5-8F02-4553-AFC6-3FBAB6D33B80}" type="pres">
      <dgm:prSet presAssocID="{FF346C27-F78B-4025-860E-453D0BE3329C}" presName="bracket" presStyleLbl="parChTrans1D1" presStyleIdx="5" presStyleCnt="8"/>
      <dgm:spPr/>
    </dgm:pt>
    <dgm:pt modelId="{9CAC7FB8-E8DC-4A5B-916D-F4648C5C6F1E}" type="pres">
      <dgm:prSet presAssocID="{FF346C27-F78B-4025-860E-453D0BE3329C}" presName="spH" presStyleCnt="0"/>
      <dgm:spPr/>
    </dgm:pt>
    <dgm:pt modelId="{F21BDABF-5B43-4583-945E-C593711931E8}" type="pres">
      <dgm:prSet presAssocID="{FF346C27-F78B-4025-860E-453D0BE3329C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6C83F-D6E9-4005-87A4-8C0F4103ECCB}" type="pres">
      <dgm:prSet presAssocID="{C5CC197E-B40A-48C7-8C89-1DC609451AFD}" presName="spV" presStyleCnt="0"/>
      <dgm:spPr/>
    </dgm:pt>
    <dgm:pt modelId="{1329008B-981D-4302-9974-4FD941BC736B}" type="pres">
      <dgm:prSet presAssocID="{C9FCCD9E-97A4-4211-A290-12A033ADF9AF}" presName="linNode" presStyleCnt="0"/>
      <dgm:spPr/>
    </dgm:pt>
    <dgm:pt modelId="{49D1A3B1-39B6-4C6F-B0BE-96B7350406F4}" type="pres">
      <dgm:prSet presAssocID="{C9FCCD9E-97A4-4211-A290-12A033ADF9AF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DFDD1-6F8E-42DE-A87B-12FCA55E7F1F}" type="pres">
      <dgm:prSet presAssocID="{C9FCCD9E-97A4-4211-A290-12A033ADF9AF}" presName="bracket" presStyleLbl="parChTrans1D1" presStyleIdx="6" presStyleCnt="8"/>
      <dgm:spPr/>
    </dgm:pt>
    <dgm:pt modelId="{0B9105C3-919E-4CBC-8657-410D7A779C91}" type="pres">
      <dgm:prSet presAssocID="{C9FCCD9E-97A4-4211-A290-12A033ADF9AF}" presName="spH" presStyleCnt="0"/>
      <dgm:spPr/>
    </dgm:pt>
    <dgm:pt modelId="{883EB01E-1F6C-4B39-AAC8-D7101CE8A21C}" type="pres">
      <dgm:prSet presAssocID="{C9FCCD9E-97A4-4211-A290-12A033ADF9AF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4DEAA-5CCF-45A8-8E36-278A7BC68719}" type="pres">
      <dgm:prSet presAssocID="{D1F584D6-0874-4B9E-ABEA-0779F7C252FD}" presName="spV" presStyleCnt="0"/>
      <dgm:spPr/>
    </dgm:pt>
    <dgm:pt modelId="{8AFCEE18-D6E3-447F-B8E6-DBAA6A953F48}" type="pres">
      <dgm:prSet presAssocID="{66133743-EBF8-451C-8847-6E50722B1FE1}" presName="linNode" presStyleCnt="0"/>
      <dgm:spPr/>
    </dgm:pt>
    <dgm:pt modelId="{E2A322EE-FACB-4244-8788-399DDD28853D}" type="pres">
      <dgm:prSet presAssocID="{66133743-EBF8-451C-8847-6E50722B1FE1}" presName="parTx" presStyleLbl="revTx" presStyleIdx="7" presStyleCnt="8" custLinFactNeighborY="-29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BBA19-43A3-4E52-BA2B-9EF7D1AC12C8}" type="pres">
      <dgm:prSet presAssocID="{66133743-EBF8-451C-8847-6E50722B1FE1}" presName="bracket" presStyleLbl="parChTrans1D1" presStyleIdx="7" presStyleCnt="8"/>
      <dgm:spPr/>
    </dgm:pt>
    <dgm:pt modelId="{5EFDFAED-7D82-4DE3-9999-611A8B8177CF}" type="pres">
      <dgm:prSet presAssocID="{66133743-EBF8-451C-8847-6E50722B1FE1}" presName="spH" presStyleCnt="0"/>
      <dgm:spPr/>
    </dgm:pt>
    <dgm:pt modelId="{F309D83D-8C76-4024-8A46-E3A029DC44F6}" type="pres">
      <dgm:prSet presAssocID="{66133743-EBF8-451C-8847-6E50722B1FE1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10B6AA-2FB0-4D67-B6E0-1839E4CEE3C1}" type="presOf" srcId="{FF346C27-F78B-4025-860E-453D0BE3329C}" destId="{1599B19B-3FFE-4A65-9CB0-D945CA429D48}" srcOrd="0" destOrd="0" presId="urn:diagrams.loki3.com/BracketList+Icon"/>
    <dgm:cxn modelId="{F3803008-6716-407B-8895-E792E237C06B}" type="presOf" srcId="{935CC107-3115-4716-A794-C7B7E27913E5}" destId="{F309D83D-8C76-4024-8A46-E3A029DC44F6}" srcOrd="0" destOrd="0" presId="urn:diagrams.loki3.com/BracketList+Icon"/>
    <dgm:cxn modelId="{D39C8D12-BB01-4585-AEF5-978B96BB823C}" srcId="{49869C24-3F36-44C5-B466-E8F32ACC16FE}" destId="{58B3F482-E8B9-4AF5-B084-61A56F9651AE}" srcOrd="0" destOrd="0" parTransId="{694C54AB-691C-430E-8663-1D486081C20D}" sibTransId="{CAD0C1B6-C483-44E6-A1F8-9F1E80D818A5}"/>
    <dgm:cxn modelId="{0BDF6B17-8CFF-4867-95D9-775B38D5AE6A}" type="presOf" srcId="{1D1B5AAC-B756-417C-BBB8-B1CE3523F57C}" destId="{3C64E43B-46A6-428D-BC02-950D584F48FE}" srcOrd="0" destOrd="0" presId="urn:diagrams.loki3.com/BracketList+Icon"/>
    <dgm:cxn modelId="{5F7A8B81-B2FA-47D6-BE17-5BBA6B09D414}" type="presOf" srcId="{AAF17305-E6AD-4211-BB04-54C09F0BF09D}" destId="{DEA59AA3-BF8F-45D6-B164-9AE78580DF5E}" srcOrd="0" destOrd="0" presId="urn:diagrams.loki3.com/BracketList+Icon"/>
    <dgm:cxn modelId="{CAFAB6E4-57D4-4F20-83A2-CF25863C97B9}" srcId="{5CDBCA58-DF4B-4207-879F-8F680193C394}" destId="{49869C24-3F36-44C5-B466-E8F32ACC16FE}" srcOrd="4" destOrd="0" parTransId="{95E95430-D299-4ABE-A166-C34C33C77A31}" sibTransId="{D1A8E518-68E6-468A-A167-CE79D8E3C014}"/>
    <dgm:cxn modelId="{912AC7D4-A80E-496C-989B-E6CCEBB0AB15}" srcId="{5CDBCA58-DF4B-4207-879F-8F680193C394}" destId="{B56A6D00-F8F8-43BF-BA8B-429E1688F9E7}" srcOrd="1" destOrd="0" parTransId="{D68B7EE1-D5EB-4814-9579-D995A708CB89}" sibTransId="{1563EF91-55A9-4283-9D4D-ED3F161584CB}"/>
    <dgm:cxn modelId="{FD9F31B1-10F6-4558-901B-10E4DDDE57CC}" srcId="{FF346C27-F78B-4025-860E-453D0BE3329C}" destId="{EEC51CAE-1149-4DC9-8263-2E229E9562AF}" srcOrd="0" destOrd="0" parTransId="{59618A2F-AA4B-4B16-BD39-07F32CE81088}" sibTransId="{7470B89E-2498-4D14-A9A9-B9A7FCAB79D3}"/>
    <dgm:cxn modelId="{BFD4C58C-3725-499D-836C-1974A7085DED}" type="presOf" srcId="{F1B1D758-793D-48C5-B4BA-230EAFB794C0}" destId="{883EB01E-1F6C-4B39-AAC8-D7101CE8A21C}" srcOrd="0" destOrd="0" presId="urn:diagrams.loki3.com/BracketList+Icon"/>
    <dgm:cxn modelId="{8F0E98D1-5259-4B02-9547-0CFA2754ABB0}" srcId="{B56A6D00-F8F8-43BF-BA8B-429E1688F9E7}" destId="{FAD1D4FD-1B29-4B84-A628-30BC454F048C}" srcOrd="0" destOrd="0" parTransId="{8674C80E-FB6A-44DE-9142-2EB1E9839E8D}" sibTransId="{8682DBDD-327C-48E4-B97E-7A1F9D9A45A7}"/>
    <dgm:cxn modelId="{DAFD656A-A01A-4EF6-A02B-66601500C033}" type="presOf" srcId="{FAD1D4FD-1B29-4B84-A628-30BC454F048C}" destId="{5DA463F2-97A4-43A9-A56C-496A7364CC04}" srcOrd="0" destOrd="0" presId="urn:diagrams.loki3.com/BracketList+Icon"/>
    <dgm:cxn modelId="{6FF99F12-67A9-4558-989B-74CDE123EA2C}" type="presOf" srcId="{5CDBCA58-DF4B-4207-879F-8F680193C394}" destId="{F2A2C24D-24BA-4393-869E-77E57546C6B1}" srcOrd="0" destOrd="0" presId="urn:diagrams.loki3.com/BracketList+Icon"/>
    <dgm:cxn modelId="{05882BFE-8E0B-4809-97EB-8DF08391C907}" srcId="{C9FCCD9E-97A4-4211-A290-12A033ADF9AF}" destId="{F1B1D758-793D-48C5-B4BA-230EAFB794C0}" srcOrd="0" destOrd="0" parTransId="{B1714236-1DA7-46B5-A63C-523E1ACEC458}" sibTransId="{F8119C8B-D35C-49DF-AE6E-E32109013A14}"/>
    <dgm:cxn modelId="{170F1DF7-E572-4709-9725-ACB1604DA163}" srcId="{5CDBCA58-DF4B-4207-879F-8F680193C394}" destId="{C9FCCD9E-97A4-4211-A290-12A033ADF9AF}" srcOrd="6" destOrd="0" parTransId="{100D1948-D58A-4C79-A784-EC1D70D81C96}" sibTransId="{D1F584D6-0874-4B9E-ABEA-0779F7C252FD}"/>
    <dgm:cxn modelId="{CE77DF96-3C52-48F3-8119-B09682BE22D8}" type="presOf" srcId="{C998FEE1-DF06-421C-B16C-AB46AD948E36}" destId="{3B16BA7B-6705-4161-87E2-4E24FF6B7E85}" srcOrd="0" destOrd="0" presId="urn:diagrams.loki3.com/BracketList+Icon"/>
    <dgm:cxn modelId="{AB383FEF-D4D7-4100-AA8F-30EE100394B7}" type="presOf" srcId="{58B3F482-E8B9-4AF5-B084-61A56F9651AE}" destId="{CAFB82D3-6652-487D-9A69-D3881D81A378}" srcOrd="0" destOrd="0" presId="urn:diagrams.loki3.com/BracketList+Icon"/>
    <dgm:cxn modelId="{02AB921D-E432-45B3-9BA9-2AB7AA6C672F}" srcId="{5CDBCA58-DF4B-4207-879F-8F680193C394}" destId="{AAF17305-E6AD-4211-BB04-54C09F0BF09D}" srcOrd="2" destOrd="0" parTransId="{27DB81B9-6796-4DDA-8DC1-B5940EE77C49}" sibTransId="{CA0FF935-EC1D-4861-A3CE-751FAB38C527}"/>
    <dgm:cxn modelId="{3F17A6F8-DA20-4420-8A4E-068C21B2B7C9}" srcId="{5CDBCA58-DF4B-4207-879F-8F680193C394}" destId="{FF346C27-F78B-4025-860E-453D0BE3329C}" srcOrd="5" destOrd="0" parTransId="{B9EF3367-113B-446A-9DF6-BF1366F5C4AD}" sibTransId="{C5CC197E-B40A-48C7-8C89-1DC609451AFD}"/>
    <dgm:cxn modelId="{E58ED12A-10B5-4EA3-850F-E6F2742E972E}" type="presOf" srcId="{66133743-EBF8-451C-8847-6E50722B1FE1}" destId="{E2A322EE-FACB-4244-8788-399DDD28853D}" srcOrd="0" destOrd="0" presId="urn:diagrams.loki3.com/BracketList+Icon"/>
    <dgm:cxn modelId="{87B435C6-C36D-49D1-A6C1-7393609BC2D8}" srcId="{5CDBCA58-DF4B-4207-879F-8F680193C394}" destId="{66133743-EBF8-451C-8847-6E50722B1FE1}" srcOrd="7" destOrd="0" parTransId="{D338BBFE-BCC7-4B7E-B854-053EC49B5FCF}" sibTransId="{3B869A4C-DFF2-496D-9445-4B9C9E67C0F5}"/>
    <dgm:cxn modelId="{44276433-DB74-4FAD-981E-91271DD4F108}" type="presOf" srcId="{D73F7625-9882-4E7D-A3DB-CE158E2183C9}" destId="{F5CAC805-A62F-4C19-A5A3-A2BE677DC475}" srcOrd="0" destOrd="0" presId="urn:diagrams.loki3.com/BracketList+Icon"/>
    <dgm:cxn modelId="{D8D64767-EADD-4D2B-8955-F6493BCFB7CE}" srcId="{AAF17305-E6AD-4211-BB04-54C09F0BF09D}" destId="{D73F7625-9882-4E7D-A3DB-CE158E2183C9}" srcOrd="0" destOrd="0" parTransId="{3CFC5954-1F1C-4988-BF57-3ECE8E6E66BC}" sibTransId="{D59CE420-ACE7-4A0C-9970-A55BF603C2A0}"/>
    <dgm:cxn modelId="{1FFDAEB3-D437-4192-AA61-C9F26D20F28C}" type="presOf" srcId="{49869C24-3F36-44C5-B466-E8F32ACC16FE}" destId="{24FB812E-D9A6-424E-82A7-B54EDE554978}" srcOrd="0" destOrd="0" presId="urn:diagrams.loki3.com/BracketList+Icon"/>
    <dgm:cxn modelId="{8D45450D-494A-4FB6-A1EF-E29F94AFDFBE}" srcId="{66133743-EBF8-451C-8847-6E50722B1FE1}" destId="{935CC107-3115-4716-A794-C7B7E27913E5}" srcOrd="0" destOrd="0" parTransId="{FB5B9F7C-1797-4ED0-A993-8A2C1A303C60}" sibTransId="{AB203BF2-2B07-4050-8052-DFE779D85688}"/>
    <dgm:cxn modelId="{B1BDA58F-AB15-4E8F-B63E-B1FD199BD33A}" srcId="{5CDBCA58-DF4B-4207-879F-8F680193C394}" destId="{B336A9A4-8D9D-4246-A270-8E18ABDBA325}" srcOrd="0" destOrd="0" parTransId="{E5AB53C9-1AA1-4098-8E83-88EE154326EC}" sibTransId="{8FD7777B-3E21-48C0-9D16-7EDFBF0E34F3}"/>
    <dgm:cxn modelId="{0F07E308-547B-4290-980C-02117D0A7210}" type="presOf" srcId="{B336A9A4-8D9D-4246-A270-8E18ABDBA325}" destId="{2B98CD67-600A-43E4-8BF7-07FB885D7DB4}" srcOrd="0" destOrd="0" presId="urn:diagrams.loki3.com/BracketList+Icon"/>
    <dgm:cxn modelId="{F4539B8B-3D7C-47FD-89F1-F066A62EE6E3}" srcId="{B336A9A4-8D9D-4246-A270-8E18ABDBA325}" destId="{C998FEE1-DF06-421C-B16C-AB46AD948E36}" srcOrd="0" destOrd="0" parTransId="{95536E7D-F20D-475C-8961-D339985D44E2}" sibTransId="{7901A6A7-D6DD-4CA2-BAFA-6A3CF345BCF5}"/>
    <dgm:cxn modelId="{54EBEE47-35A7-4B05-8369-E83F288E6457}" srcId="{5CDBCA58-DF4B-4207-879F-8F680193C394}" destId="{047691ED-178E-4793-8FC7-CD2AE41955FF}" srcOrd="3" destOrd="0" parTransId="{3DF71B63-BB48-428A-BEDA-645601C3A9B6}" sibTransId="{DA93FE80-EFF4-4B45-A010-7965554930CE}"/>
    <dgm:cxn modelId="{5AF298A9-DB2E-4310-9D56-F3A507754A41}" type="presOf" srcId="{EEC51CAE-1149-4DC9-8263-2E229E9562AF}" destId="{F21BDABF-5B43-4583-945E-C593711931E8}" srcOrd="0" destOrd="0" presId="urn:diagrams.loki3.com/BracketList+Icon"/>
    <dgm:cxn modelId="{7FA3A045-933D-43CB-9BDF-C5799E7F6EDE}" type="presOf" srcId="{B56A6D00-F8F8-43BF-BA8B-429E1688F9E7}" destId="{0E6290BD-DB15-43A1-8B4E-07305928EAAB}" srcOrd="0" destOrd="0" presId="urn:diagrams.loki3.com/BracketList+Icon"/>
    <dgm:cxn modelId="{8A158980-1305-4ABE-BA12-22F94ABE7A52}" type="presOf" srcId="{C9FCCD9E-97A4-4211-A290-12A033ADF9AF}" destId="{49D1A3B1-39B6-4C6F-B0BE-96B7350406F4}" srcOrd="0" destOrd="0" presId="urn:diagrams.loki3.com/BracketList+Icon"/>
    <dgm:cxn modelId="{2BF4A48A-70A4-42AC-8E86-10A981089CA0}" type="presOf" srcId="{047691ED-178E-4793-8FC7-CD2AE41955FF}" destId="{2D15DD3C-6B9D-461B-9D8A-A9477C2BAA05}" srcOrd="0" destOrd="0" presId="urn:diagrams.loki3.com/BracketList+Icon"/>
    <dgm:cxn modelId="{24EE59A5-8BA0-4D4C-A6C6-3E454A54C2F6}" srcId="{047691ED-178E-4793-8FC7-CD2AE41955FF}" destId="{1D1B5AAC-B756-417C-BBB8-B1CE3523F57C}" srcOrd="0" destOrd="0" parTransId="{9A4A57DA-011B-4E2E-978A-5C96CA9A72BF}" sibTransId="{0BA67D47-BFDE-4EB1-883F-6079763B9630}"/>
    <dgm:cxn modelId="{E19BF4BB-6FD9-43C4-9A27-F9F2D2823DCF}" type="presParOf" srcId="{F2A2C24D-24BA-4393-869E-77E57546C6B1}" destId="{741B0504-5EE0-4E35-B507-D2D22215F871}" srcOrd="0" destOrd="0" presId="urn:diagrams.loki3.com/BracketList+Icon"/>
    <dgm:cxn modelId="{F9F56BC3-B66B-40AF-BC5E-8354E8B60960}" type="presParOf" srcId="{741B0504-5EE0-4E35-B507-D2D22215F871}" destId="{2B98CD67-600A-43E4-8BF7-07FB885D7DB4}" srcOrd="0" destOrd="0" presId="urn:diagrams.loki3.com/BracketList+Icon"/>
    <dgm:cxn modelId="{A2A6CC7E-F21E-4C6B-8FD7-EC301DCAE282}" type="presParOf" srcId="{741B0504-5EE0-4E35-B507-D2D22215F871}" destId="{172B6A45-CE94-461D-9CCE-59F71B948079}" srcOrd="1" destOrd="0" presId="urn:diagrams.loki3.com/BracketList+Icon"/>
    <dgm:cxn modelId="{7005C5B9-C532-4FBC-8BD4-FE56C85C8C19}" type="presParOf" srcId="{741B0504-5EE0-4E35-B507-D2D22215F871}" destId="{AB4880CF-F4BB-47CE-9922-ADE0B0962E14}" srcOrd="2" destOrd="0" presId="urn:diagrams.loki3.com/BracketList+Icon"/>
    <dgm:cxn modelId="{B8CEF034-D328-43C4-9BD3-DBDB0A6411C3}" type="presParOf" srcId="{741B0504-5EE0-4E35-B507-D2D22215F871}" destId="{3B16BA7B-6705-4161-87E2-4E24FF6B7E85}" srcOrd="3" destOrd="0" presId="urn:diagrams.loki3.com/BracketList+Icon"/>
    <dgm:cxn modelId="{EA04626C-A249-4855-83E8-D360EC3D57CB}" type="presParOf" srcId="{F2A2C24D-24BA-4393-869E-77E57546C6B1}" destId="{9B20C328-3CBE-46E0-952F-B73EE421C88A}" srcOrd="1" destOrd="0" presId="urn:diagrams.loki3.com/BracketList+Icon"/>
    <dgm:cxn modelId="{A72BED31-0753-453E-92F5-713C49D7C250}" type="presParOf" srcId="{F2A2C24D-24BA-4393-869E-77E57546C6B1}" destId="{A6AB3777-239D-4939-8C10-8A048691A0EC}" srcOrd="2" destOrd="0" presId="urn:diagrams.loki3.com/BracketList+Icon"/>
    <dgm:cxn modelId="{582E0DA3-6BF8-4F2D-BF73-E328A102B5B9}" type="presParOf" srcId="{A6AB3777-239D-4939-8C10-8A048691A0EC}" destId="{0E6290BD-DB15-43A1-8B4E-07305928EAAB}" srcOrd="0" destOrd="0" presId="urn:diagrams.loki3.com/BracketList+Icon"/>
    <dgm:cxn modelId="{A157ADB5-6420-4CD6-82E6-0D86522C37C4}" type="presParOf" srcId="{A6AB3777-239D-4939-8C10-8A048691A0EC}" destId="{3BE1EC82-D6BA-4F3D-92E3-DB876B7F1F15}" srcOrd="1" destOrd="0" presId="urn:diagrams.loki3.com/BracketList+Icon"/>
    <dgm:cxn modelId="{CF2E79DC-983D-4BA5-A653-1A6F52EF6510}" type="presParOf" srcId="{A6AB3777-239D-4939-8C10-8A048691A0EC}" destId="{F50F912A-DF10-4F4E-BFCF-5B10BCB44FE7}" srcOrd="2" destOrd="0" presId="urn:diagrams.loki3.com/BracketList+Icon"/>
    <dgm:cxn modelId="{1A4569BC-24B5-4F6E-9AC9-387CEE3C4FE8}" type="presParOf" srcId="{A6AB3777-239D-4939-8C10-8A048691A0EC}" destId="{5DA463F2-97A4-43A9-A56C-496A7364CC04}" srcOrd="3" destOrd="0" presId="urn:diagrams.loki3.com/BracketList+Icon"/>
    <dgm:cxn modelId="{CF4F0898-D7B6-4D19-AD1A-7E7F0A9A7E4B}" type="presParOf" srcId="{F2A2C24D-24BA-4393-869E-77E57546C6B1}" destId="{AE5BB956-C2B7-43FF-BA2D-4E557EBFF6D3}" srcOrd="3" destOrd="0" presId="urn:diagrams.loki3.com/BracketList+Icon"/>
    <dgm:cxn modelId="{A0333184-F1E3-4800-BB7B-A68D37042BD9}" type="presParOf" srcId="{F2A2C24D-24BA-4393-869E-77E57546C6B1}" destId="{16D03558-98F3-4B22-9AEF-567F25F04E83}" srcOrd="4" destOrd="0" presId="urn:diagrams.loki3.com/BracketList+Icon"/>
    <dgm:cxn modelId="{F0676221-D70A-45BD-BE2D-E585E782D541}" type="presParOf" srcId="{16D03558-98F3-4B22-9AEF-567F25F04E83}" destId="{DEA59AA3-BF8F-45D6-B164-9AE78580DF5E}" srcOrd="0" destOrd="0" presId="urn:diagrams.loki3.com/BracketList+Icon"/>
    <dgm:cxn modelId="{F2FD869D-1EB4-47D5-9AA1-636A82BAFF21}" type="presParOf" srcId="{16D03558-98F3-4B22-9AEF-567F25F04E83}" destId="{F31D3784-B168-41F7-ABAE-DCB6590E350B}" srcOrd="1" destOrd="0" presId="urn:diagrams.loki3.com/BracketList+Icon"/>
    <dgm:cxn modelId="{834CD4A3-4E39-4ECE-BC07-16EF39EDE18E}" type="presParOf" srcId="{16D03558-98F3-4B22-9AEF-567F25F04E83}" destId="{7553AFA6-AD8B-4F3B-8EFF-BEEE8330B309}" srcOrd="2" destOrd="0" presId="urn:diagrams.loki3.com/BracketList+Icon"/>
    <dgm:cxn modelId="{D7DE8D47-DF17-40EF-960F-D9C0840E4ED2}" type="presParOf" srcId="{16D03558-98F3-4B22-9AEF-567F25F04E83}" destId="{F5CAC805-A62F-4C19-A5A3-A2BE677DC475}" srcOrd="3" destOrd="0" presId="urn:diagrams.loki3.com/BracketList+Icon"/>
    <dgm:cxn modelId="{0345C9FE-8732-4E6F-99EA-7B5FEA472E2D}" type="presParOf" srcId="{F2A2C24D-24BA-4393-869E-77E57546C6B1}" destId="{0EA90AEF-F4B8-4D60-A9F0-98273A4ACC7B}" srcOrd="5" destOrd="0" presId="urn:diagrams.loki3.com/BracketList+Icon"/>
    <dgm:cxn modelId="{BA8350CE-388D-4C1C-BC2E-6AF1B38D84B3}" type="presParOf" srcId="{F2A2C24D-24BA-4393-869E-77E57546C6B1}" destId="{947F7A49-22EB-4658-8D25-CD951DEF5797}" srcOrd="6" destOrd="0" presId="urn:diagrams.loki3.com/BracketList+Icon"/>
    <dgm:cxn modelId="{8AF50983-5BB6-44FE-86A0-B1BBFA5B2FDD}" type="presParOf" srcId="{947F7A49-22EB-4658-8D25-CD951DEF5797}" destId="{2D15DD3C-6B9D-461B-9D8A-A9477C2BAA05}" srcOrd="0" destOrd="0" presId="urn:diagrams.loki3.com/BracketList+Icon"/>
    <dgm:cxn modelId="{11825F03-0428-4027-BE52-3C97552EB59B}" type="presParOf" srcId="{947F7A49-22EB-4658-8D25-CD951DEF5797}" destId="{9F423791-0B81-489F-BAEE-5995CDFA1442}" srcOrd="1" destOrd="0" presId="urn:diagrams.loki3.com/BracketList+Icon"/>
    <dgm:cxn modelId="{4E242A6D-AD52-49B8-9146-F88F1B94F38A}" type="presParOf" srcId="{947F7A49-22EB-4658-8D25-CD951DEF5797}" destId="{700CB28E-322F-40AB-977E-5A00FB20B7DF}" srcOrd="2" destOrd="0" presId="urn:diagrams.loki3.com/BracketList+Icon"/>
    <dgm:cxn modelId="{18001934-B6F8-4EAF-9409-22F7B854759C}" type="presParOf" srcId="{947F7A49-22EB-4658-8D25-CD951DEF5797}" destId="{3C64E43B-46A6-428D-BC02-950D584F48FE}" srcOrd="3" destOrd="0" presId="urn:diagrams.loki3.com/BracketList+Icon"/>
    <dgm:cxn modelId="{569ACABF-C5F4-4C56-AC49-B42A638F9DCB}" type="presParOf" srcId="{F2A2C24D-24BA-4393-869E-77E57546C6B1}" destId="{699374EB-610E-4692-9E4D-40531E01AFFF}" srcOrd="7" destOrd="0" presId="urn:diagrams.loki3.com/BracketList+Icon"/>
    <dgm:cxn modelId="{30BA773B-BCA2-48CA-B67D-12769C1F1FF5}" type="presParOf" srcId="{F2A2C24D-24BA-4393-869E-77E57546C6B1}" destId="{EA8D672B-9531-4C43-99A7-F03ED0EA1471}" srcOrd="8" destOrd="0" presId="urn:diagrams.loki3.com/BracketList+Icon"/>
    <dgm:cxn modelId="{6FBEE70F-2157-47EB-A0D0-4555B3914007}" type="presParOf" srcId="{EA8D672B-9531-4C43-99A7-F03ED0EA1471}" destId="{24FB812E-D9A6-424E-82A7-B54EDE554978}" srcOrd="0" destOrd="0" presId="urn:diagrams.loki3.com/BracketList+Icon"/>
    <dgm:cxn modelId="{3BA4CDB7-C508-4D35-ACF0-807E66FD20FE}" type="presParOf" srcId="{EA8D672B-9531-4C43-99A7-F03ED0EA1471}" destId="{B5674453-4D20-42D5-966F-637AA54440E6}" srcOrd="1" destOrd="0" presId="urn:diagrams.loki3.com/BracketList+Icon"/>
    <dgm:cxn modelId="{82322DF7-D3E1-408F-B8F9-6F57CD2D878B}" type="presParOf" srcId="{EA8D672B-9531-4C43-99A7-F03ED0EA1471}" destId="{0C56FB1F-53C9-40D6-91D2-94E6BBAA3EE1}" srcOrd="2" destOrd="0" presId="urn:diagrams.loki3.com/BracketList+Icon"/>
    <dgm:cxn modelId="{881AB337-8652-4776-B30D-386998F784EC}" type="presParOf" srcId="{EA8D672B-9531-4C43-99A7-F03ED0EA1471}" destId="{CAFB82D3-6652-487D-9A69-D3881D81A378}" srcOrd="3" destOrd="0" presId="urn:diagrams.loki3.com/BracketList+Icon"/>
    <dgm:cxn modelId="{58224556-D3BD-4538-9B58-B113C00E7E70}" type="presParOf" srcId="{F2A2C24D-24BA-4393-869E-77E57546C6B1}" destId="{4B993190-0348-4DB0-8BB5-9E61A2AA686D}" srcOrd="9" destOrd="0" presId="urn:diagrams.loki3.com/BracketList+Icon"/>
    <dgm:cxn modelId="{2DA67197-698C-4A2D-BA9D-0B7B665C6C5E}" type="presParOf" srcId="{F2A2C24D-24BA-4393-869E-77E57546C6B1}" destId="{FD456994-B6C7-4BE9-BD4F-8971C64BF90F}" srcOrd="10" destOrd="0" presId="urn:diagrams.loki3.com/BracketList+Icon"/>
    <dgm:cxn modelId="{0DD8245C-C9FC-4477-8375-076E775A84DF}" type="presParOf" srcId="{FD456994-B6C7-4BE9-BD4F-8971C64BF90F}" destId="{1599B19B-3FFE-4A65-9CB0-D945CA429D48}" srcOrd="0" destOrd="0" presId="urn:diagrams.loki3.com/BracketList+Icon"/>
    <dgm:cxn modelId="{09613BE3-FC04-4807-9351-43E2DE6EDABB}" type="presParOf" srcId="{FD456994-B6C7-4BE9-BD4F-8971C64BF90F}" destId="{19E599B5-8F02-4553-AFC6-3FBAB6D33B80}" srcOrd="1" destOrd="0" presId="urn:diagrams.loki3.com/BracketList+Icon"/>
    <dgm:cxn modelId="{4E606252-6034-4F09-806B-F888AB4FEB29}" type="presParOf" srcId="{FD456994-B6C7-4BE9-BD4F-8971C64BF90F}" destId="{9CAC7FB8-E8DC-4A5B-916D-F4648C5C6F1E}" srcOrd="2" destOrd="0" presId="urn:diagrams.loki3.com/BracketList+Icon"/>
    <dgm:cxn modelId="{64EF7455-1557-42DF-9C71-82BD21765348}" type="presParOf" srcId="{FD456994-B6C7-4BE9-BD4F-8971C64BF90F}" destId="{F21BDABF-5B43-4583-945E-C593711931E8}" srcOrd="3" destOrd="0" presId="urn:diagrams.loki3.com/BracketList+Icon"/>
    <dgm:cxn modelId="{36B82CF4-575B-4117-B583-B6A291B3757D}" type="presParOf" srcId="{F2A2C24D-24BA-4393-869E-77E57546C6B1}" destId="{0976C83F-D6E9-4005-87A4-8C0F4103ECCB}" srcOrd="11" destOrd="0" presId="urn:diagrams.loki3.com/BracketList+Icon"/>
    <dgm:cxn modelId="{B1179B51-9796-4EC1-8C64-2BB3081777FF}" type="presParOf" srcId="{F2A2C24D-24BA-4393-869E-77E57546C6B1}" destId="{1329008B-981D-4302-9974-4FD941BC736B}" srcOrd="12" destOrd="0" presId="urn:diagrams.loki3.com/BracketList+Icon"/>
    <dgm:cxn modelId="{E8312362-4566-4CE6-8915-1D6D66B9342D}" type="presParOf" srcId="{1329008B-981D-4302-9974-4FD941BC736B}" destId="{49D1A3B1-39B6-4C6F-B0BE-96B7350406F4}" srcOrd="0" destOrd="0" presId="urn:diagrams.loki3.com/BracketList+Icon"/>
    <dgm:cxn modelId="{51296161-B17D-4CA1-B0B6-306500E1A53E}" type="presParOf" srcId="{1329008B-981D-4302-9974-4FD941BC736B}" destId="{137DFDD1-6F8E-42DE-A87B-12FCA55E7F1F}" srcOrd="1" destOrd="0" presId="urn:diagrams.loki3.com/BracketList+Icon"/>
    <dgm:cxn modelId="{D9805D8B-E610-45B2-87F6-7F1856AFAE5E}" type="presParOf" srcId="{1329008B-981D-4302-9974-4FD941BC736B}" destId="{0B9105C3-919E-4CBC-8657-410D7A779C91}" srcOrd="2" destOrd="0" presId="urn:diagrams.loki3.com/BracketList+Icon"/>
    <dgm:cxn modelId="{7D8BD5A0-4FEB-460E-B0F8-C19D69380A73}" type="presParOf" srcId="{1329008B-981D-4302-9974-4FD941BC736B}" destId="{883EB01E-1F6C-4B39-AAC8-D7101CE8A21C}" srcOrd="3" destOrd="0" presId="urn:diagrams.loki3.com/BracketList+Icon"/>
    <dgm:cxn modelId="{A97A4AAD-C940-445A-9370-68DF1B33815E}" type="presParOf" srcId="{F2A2C24D-24BA-4393-869E-77E57546C6B1}" destId="{B3A4DEAA-5CCF-45A8-8E36-278A7BC68719}" srcOrd="13" destOrd="0" presId="urn:diagrams.loki3.com/BracketList+Icon"/>
    <dgm:cxn modelId="{FB5F7F25-2D53-462F-893B-D34C969C00E9}" type="presParOf" srcId="{F2A2C24D-24BA-4393-869E-77E57546C6B1}" destId="{8AFCEE18-D6E3-447F-B8E6-DBAA6A953F48}" srcOrd="14" destOrd="0" presId="urn:diagrams.loki3.com/BracketList+Icon"/>
    <dgm:cxn modelId="{12E97EEB-77DB-4024-AB8E-1608EBF5AF89}" type="presParOf" srcId="{8AFCEE18-D6E3-447F-B8E6-DBAA6A953F48}" destId="{E2A322EE-FACB-4244-8788-399DDD28853D}" srcOrd="0" destOrd="0" presId="urn:diagrams.loki3.com/BracketList+Icon"/>
    <dgm:cxn modelId="{0AE4F024-7D37-4F3E-A646-04DF181DA3E9}" type="presParOf" srcId="{8AFCEE18-D6E3-447F-B8E6-DBAA6A953F48}" destId="{5C9BBA19-43A3-4E52-BA2B-9EF7D1AC12C8}" srcOrd="1" destOrd="0" presId="urn:diagrams.loki3.com/BracketList+Icon"/>
    <dgm:cxn modelId="{D5FCF1F9-C066-43DB-9637-0309CAC79A33}" type="presParOf" srcId="{8AFCEE18-D6E3-447F-B8E6-DBAA6A953F48}" destId="{5EFDFAED-7D82-4DE3-9999-611A8B8177CF}" srcOrd="2" destOrd="0" presId="urn:diagrams.loki3.com/BracketList+Icon"/>
    <dgm:cxn modelId="{424DF5F2-CBFC-40C5-8AB7-BDA229917899}" type="presParOf" srcId="{8AFCEE18-D6E3-447F-B8E6-DBAA6A953F48}" destId="{F309D83D-8C76-4024-8A46-E3A029DC44F6}" srcOrd="3" destOrd="0" presId="urn:diagrams.loki3.com/BracketList+Icon"/>
  </dgm:cxnLst>
  <dgm:bg>
    <a:solidFill>
      <a:srgbClr val="9999FF"/>
    </a:solidFill>
  </dgm:bg>
  <dgm:whole>
    <a:ln>
      <a:solidFill>
        <a:schemeClr val="accent5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DBCA58-DF4B-4207-879F-8F680193C394}" type="doc">
      <dgm:prSet loTypeId="urn:microsoft.com/office/officeart/2005/8/layout/vList5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90D1F73-D04A-44FA-B47F-DC73AD46CB90}">
      <dgm:prSet custT="1"/>
      <dgm:spPr>
        <a:solidFill>
          <a:srgbClr val="C00000"/>
        </a:solidFill>
      </dgm:spPr>
      <dgm:t>
        <a:bodyPr/>
        <a:lstStyle/>
        <a:p>
          <a:r>
            <a:rPr lang="ru-RU" sz="2400" b="1" dirty="0" smtClean="0">
              <a:latin typeface="Cambria" panose="02040503050406030204" pitchFamily="18" charset="0"/>
            </a:rPr>
            <a:t>1 887,3т. р.</a:t>
          </a:r>
          <a:endParaRPr lang="ru-RU" sz="2400" b="1" dirty="0">
            <a:latin typeface="Cambria" panose="02040503050406030204" pitchFamily="18" charset="0"/>
          </a:endParaRPr>
        </a:p>
      </dgm:t>
    </dgm:pt>
    <dgm:pt modelId="{9F4175E1-86B6-487D-94C0-DD4AE77FAE4A}" type="parTrans" cxnId="{02AE38C4-4E5F-433F-BD48-FD1588811483}">
      <dgm:prSet/>
      <dgm:spPr/>
      <dgm:t>
        <a:bodyPr/>
        <a:lstStyle/>
        <a:p>
          <a:endParaRPr lang="ru-RU"/>
        </a:p>
      </dgm:t>
    </dgm:pt>
    <dgm:pt modelId="{96E45049-887B-445A-9B14-AA2EA80D6CB5}" type="sibTrans" cxnId="{02AE38C4-4E5F-433F-BD48-FD1588811483}">
      <dgm:prSet/>
      <dgm:spPr/>
      <dgm:t>
        <a:bodyPr/>
        <a:lstStyle/>
        <a:p>
          <a:endParaRPr lang="ru-RU"/>
        </a:p>
      </dgm:t>
    </dgm:pt>
    <dgm:pt modelId="{A46CDB2D-DC90-4645-A5E7-06A5915A381A}">
      <dgm:prSet custT="1"/>
      <dgm:spPr>
        <a:solidFill>
          <a:srgbClr val="C00000"/>
        </a:solidFill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субсидии на организацию отдыха детей в каникулярное время (82,93%)</a:t>
          </a:r>
          <a:endParaRPr lang="ru-RU" sz="2000" dirty="0">
            <a:latin typeface="Cambria" panose="02040503050406030204" pitchFamily="18" charset="0"/>
          </a:endParaRPr>
        </a:p>
      </dgm:t>
    </dgm:pt>
    <dgm:pt modelId="{ACAD5191-6A80-435C-AF26-BFAB2741223B}" type="parTrans" cxnId="{5EE696F2-C0EA-406C-A37B-1C6BCDAFEFFC}">
      <dgm:prSet/>
      <dgm:spPr/>
      <dgm:t>
        <a:bodyPr/>
        <a:lstStyle/>
        <a:p>
          <a:endParaRPr lang="ru-RU"/>
        </a:p>
      </dgm:t>
    </dgm:pt>
    <dgm:pt modelId="{E9AE73C5-1247-4DAF-B122-9C2F876CD6CC}" type="sibTrans" cxnId="{5EE696F2-C0EA-406C-A37B-1C6BCDAFEFFC}">
      <dgm:prSet/>
      <dgm:spPr/>
      <dgm:t>
        <a:bodyPr/>
        <a:lstStyle/>
        <a:p>
          <a:endParaRPr lang="ru-RU"/>
        </a:p>
      </dgm:t>
    </dgm:pt>
    <dgm:pt modelId="{0441BCAD-6F3F-4586-ABBE-8AFE741B4B2F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Cambria" panose="02040503050406030204" pitchFamily="18" charset="0"/>
            </a:rPr>
            <a:t>расходы в рамках МП "Развитие образования  в </a:t>
          </a:r>
          <a:r>
            <a:rPr lang="ru-RU" sz="2000" dirty="0" err="1" smtClean="0">
              <a:latin typeface="Cambria" panose="02040503050406030204" pitchFamily="18" charset="0"/>
            </a:rPr>
            <a:t>Кожевниковском</a:t>
          </a:r>
          <a:r>
            <a:rPr lang="ru-RU" sz="2000" dirty="0" smtClean="0">
              <a:latin typeface="Cambria" panose="02040503050406030204" pitchFamily="18" charset="0"/>
            </a:rPr>
            <a:t> районе на 2016-2020 годы" на трудоустройство несовершеннолетних подростков</a:t>
          </a:r>
          <a:endParaRPr lang="ru-RU" sz="2000" dirty="0">
            <a:latin typeface="Cambria" panose="02040503050406030204" pitchFamily="18" charset="0"/>
          </a:endParaRPr>
        </a:p>
      </dgm:t>
    </dgm:pt>
    <dgm:pt modelId="{8C8D138C-F27D-46F8-BCEA-841709703BA4}" type="parTrans" cxnId="{DF28D50D-28BA-4758-9501-C9EB5A138D2B}">
      <dgm:prSet/>
      <dgm:spPr/>
      <dgm:t>
        <a:bodyPr/>
        <a:lstStyle/>
        <a:p>
          <a:endParaRPr lang="ru-RU"/>
        </a:p>
      </dgm:t>
    </dgm:pt>
    <dgm:pt modelId="{9ED4D3B3-04D9-496B-9375-5CEB647A93D7}" type="sibTrans" cxnId="{DF28D50D-28BA-4758-9501-C9EB5A138D2B}">
      <dgm:prSet/>
      <dgm:spPr/>
      <dgm:t>
        <a:bodyPr/>
        <a:lstStyle/>
        <a:p>
          <a:endParaRPr lang="ru-RU"/>
        </a:p>
      </dgm:t>
    </dgm:pt>
    <dgm:pt modelId="{7E240D43-619E-4AEE-A3C8-B50D52189D22}">
      <dgm:prSet custT="1"/>
      <dgm:spPr/>
      <dgm:t>
        <a:bodyPr/>
        <a:lstStyle/>
        <a:p>
          <a:r>
            <a:rPr lang="ru-RU" sz="2400" b="1" dirty="0" smtClean="0">
              <a:latin typeface="Cambria" panose="02040503050406030204" pitchFamily="18" charset="0"/>
            </a:rPr>
            <a:t>400,0 т. р.</a:t>
          </a:r>
          <a:endParaRPr lang="ru-RU" sz="2400" b="1" dirty="0">
            <a:latin typeface="Cambria" panose="02040503050406030204" pitchFamily="18" charset="0"/>
          </a:endParaRPr>
        </a:p>
      </dgm:t>
    </dgm:pt>
    <dgm:pt modelId="{B73440B4-35A0-49B7-8AA3-71DE57EC76D6}" type="parTrans" cxnId="{2D270988-4F5A-4622-993F-38688CC4F8E8}">
      <dgm:prSet/>
      <dgm:spPr/>
      <dgm:t>
        <a:bodyPr/>
        <a:lstStyle/>
        <a:p>
          <a:endParaRPr lang="ru-RU"/>
        </a:p>
      </dgm:t>
    </dgm:pt>
    <dgm:pt modelId="{E74E8F8F-4FB3-4BAB-A54C-496D5AD757E0}" type="sibTrans" cxnId="{2D270988-4F5A-4622-993F-38688CC4F8E8}">
      <dgm:prSet/>
      <dgm:spPr/>
      <dgm:t>
        <a:bodyPr/>
        <a:lstStyle/>
        <a:p>
          <a:endParaRPr lang="ru-RU"/>
        </a:p>
      </dgm:t>
    </dgm:pt>
    <dgm:pt modelId="{E4F28751-C735-46AA-B3FE-AF9D6328BF7A}">
      <dgm:prSet custT="1"/>
      <dgm:spPr/>
      <dgm:t>
        <a:bodyPr/>
        <a:lstStyle/>
        <a:p>
          <a:r>
            <a:rPr lang="ru-RU" sz="2400" b="1" dirty="0" smtClean="0">
              <a:latin typeface="Cambria" panose="02040503050406030204" pitchFamily="18" charset="0"/>
            </a:rPr>
            <a:t> 388,6 т. р.,</a:t>
          </a:r>
          <a:endParaRPr lang="ru-RU" sz="2400" dirty="0">
            <a:latin typeface="Cambria" panose="02040503050406030204" pitchFamily="18" charset="0"/>
          </a:endParaRPr>
        </a:p>
      </dgm:t>
    </dgm:pt>
    <dgm:pt modelId="{091CD726-A84C-408C-A83B-B1B467F59E74}" type="parTrans" cxnId="{D424CEC4-B6E4-47F8-9523-C532BA459A03}">
      <dgm:prSet/>
      <dgm:spPr/>
      <dgm:t>
        <a:bodyPr/>
        <a:lstStyle/>
        <a:p>
          <a:endParaRPr lang="ru-RU"/>
        </a:p>
      </dgm:t>
    </dgm:pt>
    <dgm:pt modelId="{531440EF-E677-4AD9-B769-6D91830E9B70}" type="sibTrans" cxnId="{D424CEC4-B6E4-47F8-9523-C532BA459A03}">
      <dgm:prSet/>
      <dgm:spPr/>
      <dgm:t>
        <a:bodyPr/>
        <a:lstStyle/>
        <a:p>
          <a:endParaRPr lang="ru-RU"/>
        </a:p>
      </dgm:t>
    </dgm:pt>
    <dgm:pt modelId="{85E6BBCA-0FDC-42B0-972C-DB8A28B199A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 </a:t>
          </a:r>
          <a:r>
            <a:rPr lang="ru-RU" sz="2000" dirty="0" err="1" smtClean="0">
              <a:latin typeface="Cambria" panose="02040503050406030204" pitchFamily="18" charset="0"/>
            </a:rPr>
            <a:t>софинансирование</a:t>
          </a:r>
          <a:r>
            <a:rPr lang="ru-RU" sz="2000" dirty="0" smtClean="0">
              <a:latin typeface="Cambria" panose="02040503050406030204" pitchFamily="18" charset="0"/>
            </a:rPr>
            <a:t>  на организацию отдыха детей в каникулярное время за счет средств местного бюджета (17,07%)</a:t>
          </a:r>
          <a:r>
            <a:rPr lang="ru-RU" sz="2000" b="1" dirty="0" smtClean="0">
              <a:latin typeface="Cambria" panose="02040503050406030204" pitchFamily="18" charset="0"/>
            </a:rPr>
            <a:t>   </a:t>
          </a:r>
          <a:endParaRPr lang="ru-RU" sz="2000" dirty="0">
            <a:latin typeface="Cambria" panose="02040503050406030204" pitchFamily="18" charset="0"/>
          </a:endParaRPr>
        </a:p>
      </dgm:t>
    </dgm:pt>
    <dgm:pt modelId="{22D55BA2-67C8-4FEE-8750-708845C58D33}" type="parTrans" cxnId="{DECF6555-9A1A-4C32-8B66-149ED95B8B6B}">
      <dgm:prSet/>
      <dgm:spPr/>
      <dgm:t>
        <a:bodyPr/>
        <a:lstStyle/>
        <a:p>
          <a:endParaRPr lang="ru-RU"/>
        </a:p>
      </dgm:t>
    </dgm:pt>
    <dgm:pt modelId="{8362A9B9-E62B-4A53-BD76-B7EFD47D209C}" type="sibTrans" cxnId="{DECF6555-9A1A-4C32-8B66-149ED95B8B6B}">
      <dgm:prSet/>
      <dgm:spPr/>
      <dgm:t>
        <a:bodyPr/>
        <a:lstStyle/>
        <a:p>
          <a:endParaRPr lang="ru-RU"/>
        </a:p>
      </dgm:t>
    </dgm:pt>
    <dgm:pt modelId="{37F03BE1-7AB0-4CA7-A855-70AE918C7972}" type="pres">
      <dgm:prSet presAssocID="{5CDBCA58-DF4B-4207-879F-8F680193C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56CEE-A19D-4A83-9A7D-F37BF8B8BFEA}" type="pres">
      <dgm:prSet presAssocID="{690D1F73-D04A-44FA-B47F-DC73AD46CB90}" presName="linNode" presStyleCnt="0"/>
      <dgm:spPr/>
    </dgm:pt>
    <dgm:pt modelId="{0D2219E7-3B00-4C6B-A7AB-CFCFEECC5EBA}" type="pres">
      <dgm:prSet presAssocID="{690D1F73-D04A-44FA-B47F-DC73AD46CB9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3C35F-D209-4B03-BE3C-CD5D3194F6AD}" type="pres">
      <dgm:prSet presAssocID="{690D1F73-D04A-44FA-B47F-DC73AD46CB9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945B6-3DFC-473E-9E98-8BBD4874CDC4}" type="pres">
      <dgm:prSet presAssocID="{96E45049-887B-445A-9B14-AA2EA80D6CB5}" presName="sp" presStyleCnt="0"/>
      <dgm:spPr/>
    </dgm:pt>
    <dgm:pt modelId="{88267A87-B5F0-4F59-9886-3DA578D0165C}" type="pres">
      <dgm:prSet presAssocID="{E4F28751-C735-46AA-B3FE-AF9D6328BF7A}" presName="linNode" presStyleCnt="0"/>
      <dgm:spPr/>
    </dgm:pt>
    <dgm:pt modelId="{CB0AA2C9-2024-421E-A182-E00FF2DB6092}" type="pres">
      <dgm:prSet presAssocID="{E4F28751-C735-46AA-B3FE-AF9D6328BF7A}" presName="parentText" presStyleLbl="node1" presStyleIdx="1" presStyleCnt="3" custScaleY="70415" custLinFactNeighborX="-1276" custLinFactNeighborY="20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810E1-6601-4D23-AB49-A66893EEE8B2}" type="pres">
      <dgm:prSet presAssocID="{E4F28751-C735-46AA-B3FE-AF9D6328BF7A}" presName="descendantText" presStyleLbl="alignAccFollowNode1" presStyleIdx="1" presStyleCnt="3" custLinFactNeighborX="0" custLinFactNeighborY="-1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3038A-07E1-41FC-B35F-381EDAB3F30D}" type="pres">
      <dgm:prSet presAssocID="{531440EF-E677-4AD9-B769-6D91830E9B70}" presName="sp" presStyleCnt="0"/>
      <dgm:spPr/>
    </dgm:pt>
    <dgm:pt modelId="{A4833CB8-785F-4265-9F6F-C094944C1FF5}" type="pres">
      <dgm:prSet presAssocID="{7E240D43-619E-4AEE-A3C8-B50D52189D22}" presName="linNode" presStyleCnt="0"/>
      <dgm:spPr/>
    </dgm:pt>
    <dgm:pt modelId="{650B34F7-1228-4B76-BDA0-2C1C50F658F7}" type="pres">
      <dgm:prSet presAssocID="{7E240D43-619E-4AEE-A3C8-B50D52189D22}" presName="parentText" presStyleLbl="node1" presStyleIdx="2" presStyleCnt="3" custScaleY="653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A9B45-30C0-47FC-913B-2C71408FEED0}" type="pres">
      <dgm:prSet presAssocID="{7E240D43-619E-4AEE-A3C8-B50D52189D22}" presName="descendantText" presStyleLbl="alignAccFollowNode1" presStyleIdx="2" presStyleCnt="3" custLinFactNeighborX="0" custLinFactNeighborY="-5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43D52-1C90-4B00-97A2-91824C0EBA56}" type="presOf" srcId="{0441BCAD-6F3F-4586-ABBE-8AFE741B4B2F}" destId="{E19A9B45-30C0-47FC-913B-2C71408FEED0}" srcOrd="0" destOrd="0" presId="urn:microsoft.com/office/officeart/2005/8/layout/vList5"/>
    <dgm:cxn modelId="{DECF6555-9A1A-4C32-8B66-149ED95B8B6B}" srcId="{E4F28751-C735-46AA-B3FE-AF9D6328BF7A}" destId="{85E6BBCA-0FDC-42B0-972C-DB8A28B199AD}" srcOrd="0" destOrd="0" parTransId="{22D55BA2-67C8-4FEE-8750-708845C58D33}" sibTransId="{8362A9B9-E62B-4A53-BD76-B7EFD47D209C}"/>
    <dgm:cxn modelId="{3C6A2214-D515-4748-B803-3203B13F1F1E}" type="presOf" srcId="{5CDBCA58-DF4B-4207-879F-8F680193C394}" destId="{37F03BE1-7AB0-4CA7-A855-70AE918C7972}" srcOrd="0" destOrd="0" presId="urn:microsoft.com/office/officeart/2005/8/layout/vList5"/>
    <dgm:cxn modelId="{F7A6C08D-D74A-4DA4-A914-32AE7FF9633C}" type="presOf" srcId="{A46CDB2D-DC90-4645-A5E7-06A5915A381A}" destId="{6223C35F-D209-4B03-BE3C-CD5D3194F6AD}" srcOrd="0" destOrd="0" presId="urn:microsoft.com/office/officeart/2005/8/layout/vList5"/>
    <dgm:cxn modelId="{5AA35949-27B5-408D-85C5-444CBC7076E4}" type="presOf" srcId="{7E240D43-619E-4AEE-A3C8-B50D52189D22}" destId="{650B34F7-1228-4B76-BDA0-2C1C50F658F7}" srcOrd="0" destOrd="0" presId="urn:microsoft.com/office/officeart/2005/8/layout/vList5"/>
    <dgm:cxn modelId="{02AE38C4-4E5F-433F-BD48-FD1588811483}" srcId="{5CDBCA58-DF4B-4207-879F-8F680193C394}" destId="{690D1F73-D04A-44FA-B47F-DC73AD46CB90}" srcOrd="0" destOrd="0" parTransId="{9F4175E1-86B6-487D-94C0-DD4AE77FAE4A}" sibTransId="{96E45049-887B-445A-9B14-AA2EA80D6CB5}"/>
    <dgm:cxn modelId="{5EE696F2-C0EA-406C-A37B-1C6BCDAFEFFC}" srcId="{690D1F73-D04A-44FA-B47F-DC73AD46CB90}" destId="{A46CDB2D-DC90-4645-A5E7-06A5915A381A}" srcOrd="0" destOrd="0" parTransId="{ACAD5191-6A80-435C-AF26-BFAB2741223B}" sibTransId="{E9AE73C5-1247-4DAF-B122-9C2F876CD6CC}"/>
    <dgm:cxn modelId="{2D270988-4F5A-4622-993F-38688CC4F8E8}" srcId="{5CDBCA58-DF4B-4207-879F-8F680193C394}" destId="{7E240D43-619E-4AEE-A3C8-B50D52189D22}" srcOrd="2" destOrd="0" parTransId="{B73440B4-35A0-49B7-8AA3-71DE57EC76D6}" sibTransId="{E74E8F8F-4FB3-4BAB-A54C-496D5AD757E0}"/>
    <dgm:cxn modelId="{D424CEC4-B6E4-47F8-9523-C532BA459A03}" srcId="{5CDBCA58-DF4B-4207-879F-8F680193C394}" destId="{E4F28751-C735-46AA-B3FE-AF9D6328BF7A}" srcOrd="1" destOrd="0" parTransId="{091CD726-A84C-408C-A83B-B1B467F59E74}" sibTransId="{531440EF-E677-4AD9-B769-6D91830E9B70}"/>
    <dgm:cxn modelId="{28D77153-690F-46E3-BF98-21505FD9EE50}" type="presOf" srcId="{85E6BBCA-0FDC-42B0-972C-DB8A28B199AD}" destId="{92A810E1-6601-4D23-AB49-A66893EEE8B2}" srcOrd="0" destOrd="0" presId="urn:microsoft.com/office/officeart/2005/8/layout/vList5"/>
    <dgm:cxn modelId="{32DC73D0-5004-4C74-971D-F1A821E51EEE}" type="presOf" srcId="{E4F28751-C735-46AA-B3FE-AF9D6328BF7A}" destId="{CB0AA2C9-2024-421E-A182-E00FF2DB6092}" srcOrd="0" destOrd="0" presId="urn:microsoft.com/office/officeart/2005/8/layout/vList5"/>
    <dgm:cxn modelId="{DF28D50D-28BA-4758-9501-C9EB5A138D2B}" srcId="{7E240D43-619E-4AEE-A3C8-B50D52189D22}" destId="{0441BCAD-6F3F-4586-ABBE-8AFE741B4B2F}" srcOrd="0" destOrd="0" parTransId="{8C8D138C-F27D-46F8-BCEA-841709703BA4}" sibTransId="{9ED4D3B3-04D9-496B-9375-5CEB647A93D7}"/>
    <dgm:cxn modelId="{C2F5E035-3495-445D-858F-F4C652A806D0}" type="presOf" srcId="{690D1F73-D04A-44FA-B47F-DC73AD46CB90}" destId="{0D2219E7-3B00-4C6B-A7AB-CFCFEECC5EBA}" srcOrd="0" destOrd="0" presId="urn:microsoft.com/office/officeart/2005/8/layout/vList5"/>
    <dgm:cxn modelId="{C8E40D14-FDA7-49DE-A25B-702DF6B45B29}" type="presParOf" srcId="{37F03BE1-7AB0-4CA7-A855-70AE918C7972}" destId="{8EA56CEE-A19D-4A83-9A7D-F37BF8B8BFEA}" srcOrd="0" destOrd="0" presId="urn:microsoft.com/office/officeart/2005/8/layout/vList5"/>
    <dgm:cxn modelId="{F2765F43-2C92-439F-951B-8E9B070BF374}" type="presParOf" srcId="{8EA56CEE-A19D-4A83-9A7D-F37BF8B8BFEA}" destId="{0D2219E7-3B00-4C6B-A7AB-CFCFEECC5EBA}" srcOrd="0" destOrd="0" presId="urn:microsoft.com/office/officeart/2005/8/layout/vList5"/>
    <dgm:cxn modelId="{F94D0BB9-E983-4653-9D6A-66EC85F73AD9}" type="presParOf" srcId="{8EA56CEE-A19D-4A83-9A7D-F37BF8B8BFEA}" destId="{6223C35F-D209-4B03-BE3C-CD5D3194F6AD}" srcOrd="1" destOrd="0" presId="urn:microsoft.com/office/officeart/2005/8/layout/vList5"/>
    <dgm:cxn modelId="{DE1BD6C8-26A5-4B00-9C05-C3A31913D918}" type="presParOf" srcId="{37F03BE1-7AB0-4CA7-A855-70AE918C7972}" destId="{BA2945B6-3DFC-473E-9E98-8BBD4874CDC4}" srcOrd="1" destOrd="0" presId="urn:microsoft.com/office/officeart/2005/8/layout/vList5"/>
    <dgm:cxn modelId="{58B59910-B4E8-47C3-BDF6-E87DA1E8C56C}" type="presParOf" srcId="{37F03BE1-7AB0-4CA7-A855-70AE918C7972}" destId="{88267A87-B5F0-4F59-9886-3DA578D0165C}" srcOrd="2" destOrd="0" presId="urn:microsoft.com/office/officeart/2005/8/layout/vList5"/>
    <dgm:cxn modelId="{C64F8A3B-0B49-4F67-911E-CFE0B8358E61}" type="presParOf" srcId="{88267A87-B5F0-4F59-9886-3DA578D0165C}" destId="{CB0AA2C9-2024-421E-A182-E00FF2DB6092}" srcOrd="0" destOrd="0" presId="urn:microsoft.com/office/officeart/2005/8/layout/vList5"/>
    <dgm:cxn modelId="{78C52F10-E955-4E47-BC68-FC7BFF87744D}" type="presParOf" srcId="{88267A87-B5F0-4F59-9886-3DA578D0165C}" destId="{92A810E1-6601-4D23-AB49-A66893EEE8B2}" srcOrd="1" destOrd="0" presId="urn:microsoft.com/office/officeart/2005/8/layout/vList5"/>
    <dgm:cxn modelId="{9E0DBB88-D477-4D9A-AFB6-A8418A1F07A9}" type="presParOf" srcId="{37F03BE1-7AB0-4CA7-A855-70AE918C7972}" destId="{C9D3038A-07E1-41FC-B35F-381EDAB3F30D}" srcOrd="3" destOrd="0" presId="urn:microsoft.com/office/officeart/2005/8/layout/vList5"/>
    <dgm:cxn modelId="{7B72482E-F37A-4546-B9A9-07298FA5552E}" type="presParOf" srcId="{37F03BE1-7AB0-4CA7-A855-70AE918C7972}" destId="{A4833CB8-785F-4265-9F6F-C094944C1FF5}" srcOrd="4" destOrd="0" presId="urn:microsoft.com/office/officeart/2005/8/layout/vList5"/>
    <dgm:cxn modelId="{401E7616-E0AA-4371-9EC2-822243373F40}" type="presParOf" srcId="{A4833CB8-785F-4265-9F6F-C094944C1FF5}" destId="{650B34F7-1228-4B76-BDA0-2C1C50F658F7}" srcOrd="0" destOrd="0" presId="urn:microsoft.com/office/officeart/2005/8/layout/vList5"/>
    <dgm:cxn modelId="{BADCD0D4-7D5D-44EA-B0DC-AEB2ABDD3857}" type="presParOf" srcId="{A4833CB8-785F-4265-9F6F-C094944C1FF5}" destId="{E19A9B45-30C0-47FC-913B-2C71408FEE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776E0-DA84-4977-B764-51B27E270373}">
      <dsp:nvSpPr>
        <dsp:cNvPr id="0" name=""/>
        <dsp:cNvSpPr/>
      </dsp:nvSpPr>
      <dsp:spPr>
        <a:xfrm>
          <a:off x="0" y="0"/>
          <a:ext cx="9144000" cy="671566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b="1" kern="12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b="1" kern="12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b="1" kern="12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Бюджет</a:t>
          </a:r>
          <a:br>
            <a:rPr lang="ru-RU" sz="4700" b="1" kern="1200" dirty="0" smtClean="0">
              <a:solidFill>
                <a:srgbClr val="002060"/>
              </a:solidFill>
              <a:latin typeface="Cambria" panose="02040503050406030204" pitchFamily="18" charset="0"/>
            </a:rPr>
          </a:br>
          <a:r>
            <a:rPr lang="ru-RU" sz="47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МО «</a:t>
          </a:r>
          <a:r>
            <a:rPr lang="ru-RU" sz="4700" b="1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Кожевниковский</a:t>
          </a:r>
          <a:r>
            <a:rPr lang="ru-RU" sz="47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 район»</a:t>
          </a:r>
          <a:br>
            <a:rPr lang="ru-RU" sz="4700" b="1" kern="1200" dirty="0" smtClean="0">
              <a:solidFill>
                <a:srgbClr val="002060"/>
              </a:solidFill>
              <a:latin typeface="Cambria" panose="02040503050406030204" pitchFamily="18" charset="0"/>
            </a:rPr>
          </a:br>
          <a:r>
            <a:rPr lang="ru-RU" sz="47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на 20</a:t>
          </a:r>
          <a:r>
            <a:rPr lang="en-US" sz="47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1</a:t>
          </a:r>
          <a:r>
            <a:rPr lang="ru-RU" sz="47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7 год</a:t>
          </a:r>
        </a:p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</a:rPr>
            <a:t>На основе Решения Думы </a:t>
          </a:r>
          <a:r>
            <a:rPr lang="ru-RU" sz="2000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Кожевниковского</a:t>
          </a: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</a:rPr>
            <a:t> района № 105 от 27.12.2016 года «О бюджете </a:t>
          </a:r>
          <a:r>
            <a:rPr lang="ru-RU" sz="2000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Кожевниковского</a:t>
          </a:r>
          <a:r>
            <a:rPr lang="ru-RU" sz="2000" kern="1200" dirty="0" smtClean="0">
              <a:solidFill>
                <a:srgbClr val="002060"/>
              </a:solidFill>
              <a:latin typeface="Cambria" panose="02040503050406030204" pitchFamily="18" charset="0"/>
            </a:rPr>
            <a:t> района на 2017 год»</a:t>
          </a:r>
        </a:p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002060"/>
            </a:solidFill>
            <a:latin typeface="Cambria" panose="02040503050406030204" pitchFamily="18" charset="0"/>
          </a:endParaRPr>
        </a:p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0" y="0"/>
        <a:ext cx="9144000" cy="67156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A4588-2DCA-4F7D-891B-47761FB6735A}">
      <dsp:nvSpPr>
        <dsp:cNvPr id="0" name=""/>
        <dsp:cNvSpPr/>
      </dsp:nvSpPr>
      <dsp:spPr>
        <a:xfrm>
          <a:off x="0" y="0"/>
          <a:ext cx="8786813" cy="140048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Денежное содержание и обеспечение деятельности аппарата  образования (МКУ «Бухгалтерская служба» и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Ресурсно</a:t>
          </a:r>
          <a:r>
            <a:rPr lang="ru-RU" sz="19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 – методический центр –  8 348,2 т.р. (заработная плата, ком. услуги, связь, ГСМ;  ФОТ -7 230,4 т. р. )</a:t>
          </a:r>
          <a:endParaRPr lang="ru-RU" sz="1900" b="1" kern="1200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sp:txBody>
      <dsp:txXfrm>
        <a:off x="68366" y="68366"/>
        <a:ext cx="8650081" cy="1263757"/>
      </dsp:txXfrm>
    </dsp:sp>
    <dsp:sp modelId="{DAA629AF-4409-44BC-A2F2-962BADA34482}">
      <dsp:nvSpPr>
        <dsp:cNvPr id="0" name=""/>
        <dsp:cNvSpPr/>
      </dsp:nvSpPr>
      <dsp:spPr>
        <a:xfrm>
          <a:off x="0" y="1467867"/>
          <a:ext cx="8786813" cy="1400489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rPr>
            <a:t>Средства на обеспечение обучающихся  с ограниченными возможностями здоровья питанием, одеждой, бесплатным  двухразовым питанием – 7 229 т. р.</a:t>
          </a:r>
          <a:endParaRPr lang="ru-RU" sz="1900" b="1" kern="1200" dirty="0">
            <a:solidFill>
              <a:schemeClr val="tx1">
                <a:lumMod val="95000"/>
                <a:lumOff val="5000"/>
              </a:schemeClr>
            </a:solidFill>
            <a:latin typeface="Cambria" panose="02040503050406030204" pitchFamily="18" charset="0"/>
          </a:endParaRPr>
        </a:p>
      </dsp:txBody>
      <dsp:txXfrm>
        <a:off x="68366" y="1536233"/>
        <a:ext cx="8650081" cy="12637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2627F-CCFC-4695-905A-E4175FE12F48}">
      <dsp:nvSpPr>
        <dsp:cNvPr id="0" name=""/>
        <dsp:cNvSpPr/>
      </dsp:nvSpPr>
      <dsp:spPr>
        <a:xfrm>
          <a:off x="0" y="5287"/>
          <a:ext cx="7152456" cy="898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Переданные полномочия из бюджетов сельских поселений для функционирования Домов культуры  17 195,715 т. р.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64" y="49151"/>
        <a:ext cx="7064728" cy="810832"/>
      </dsp:txXfrm>
    </dsp:sp>
    <dsp:sp modelId="{DFBF560E-D71D-42D7-B79F-0D29A006266A}">
      <dsp:nvSpPr>
        <dsp:cNvPr id="0" name=""/>
        <dsp:cNvSpPr/>
      </dsp:nvSpPr>
      <dsp:spPr>
        <a:xfrm>
          <a:off x="0" y="1008112"/>
          <a:ext cx="7152456" cy="898560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централизованная библиотечная система  на оказание муниципальных услуг  7 089,051 т. р.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64" y="1051976"/>
        <a:ext cx="7064728" cy="810832"/>
      </dsp:txXfrm>
    </dsp:sp>
    <dsp:sp modelId="{167F7452-74C9-46D8-8A1A-27AD36EA508C}">
      <dsp:nvSpPr>
        <dsp:cNvPr id="0" name=""/>
        <dsp:cNvSpPr/>
      </dsp:nvSpPr>
      <dsp:spPr>
        <a:xfrm>
          <a:off x="0" y="2078888"/>
          <a:ext cx="7152456" cy="89856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реализацию муниципальных программ  1 792,710 т. р.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64" y="2122752"/>
        <a:ext cx="7064728" cy="810832"/>
      </dsp:txXfrm>
    </dsp:sp>
    <dsp:sp modelId="{72201BDF-5D97-432C-A47D-486C3461AF0C}">
      <dsp:nvSpPr>
        <dsp:cNvPr id="0" name=""/>
        <dsp:cNvSpPr/>
      </dsp:nvSpPr>
      <dsp:spPr>
        <a:xfrm>
          <a:off x="0" y="3115687"/>
          <a:ext cx="7152456" cy="89856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отдела по культуре 2 331,634 т. р.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64" y="3159551"/>
        <a:ext cx="7064728" cy="810832"/>
      </dsp:txXfrm>
    </dsp:sp>
    <dsp:sp modelId="{22A43304-C2D9-4CDD-837E-8149F4AB8F30}">
      <dsp:nvSpPr>
        <dsp:cNvPr id="0" name=""/>
        <dsp:cNvSpPr/>
      </dsp:nvSpPr>
      <dsp:spPr>
        <a:xfrm>
          <a:off x="0" y="4152488"/>
          <a:ext cx="7152456" cy="8985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Функционирование МКУ «Централизованная бухгалтерия учреждений культуры и спорта» 2 580,981 т. р.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64" y="4196352"/>
        <a:ext cx="7064728" cy="810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B87A3-0840-4D10-A01E-D31360EFC43E}">
      <dsp:nvSpPr>
        <dsp:cNvPr id="0" name=""/>
        <dsp:cNvSpPr/>
      </dsp:nvSpPr>
      <dsp:spPr>
        <a:xfrm>
          <a:off x="0" y="0"/>
          <a:ext cx="7056783" cy="1133991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320 тыс. руб.</a:t>
          </a:r>
          <a:endParaRPr lang="ru-RU" sz="36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57" y="55357"/>
        <a:ext cx="6946069" cy="1023277"/>
      </dsp:txXfrm>
    </dsp:sp>
    <dsp:sp modelId="{0FAB5960-1A58-4524-9809-BCB64C9BEAFF}">
      <dsp:nvSpPr>
        <dsp:cNvPr id="0" name=""/>
        <dsp:cNvSpPr/>
      </dsp:nvSpPr>
      <dsp:spPr>
        <a:xfrm>
          <a:off x="0" y="1136941"/>
          <a:ext cx="7056783" cy="166842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4053" tIns="30480" rIns="170688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МП «Поддержка специалистов в системе здравоохранения </a:t>
          </a:r>
          <a:r>
            <a:rPr lang="ru-RU" sz="24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4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 (создание условий для проживания специалистов системы здравоохранения) </a:t>
          </a:r>
          <a:endParaRPr lang="ru-RU" sz="2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36941"/>
        <a:ext cx="7056783" cy="16684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F1FE9-0A2E-435A-919D-C6E09BF74D01}">
      <dsp:nvSpPr>
        <dsp:cNvPr id="0" name=""/>
        <dsp:cNvSpPr/>
      </dsp:nvSpPr>
      <dsp:spPr>
        <a:xfrm>
          <a:off x="82359" y="0"/>
          <a:ext cx="4130461" cy="55172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Cambria" panose="02040503050406030204" pitchFamily="18" charset="0"/>
            </a:rPr>
            <a:t>Средства местного бюджета</a:t>
          </a:r>
          <a:endParaRPr lang="ru-RU" sz="2000" b="1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82359" y="0"/>
        <a:ext cx="4130461" cy="1655169"/>
      </dsp:txXfrm>
    </dsp:sp>
    <dsp:sp modelId="{0E8C9F99-4F87-42C2-B33D-09F92E4B1C67}">
      <dsp:nvSpPr>
        <dsp:cNvPr id="0" name=""/>
        <dsp:cNvSpPr/>
      </dsp:nvSpPr>
      <dsp:spPr>
        <a:xfrm>
          <a:off x="370384" y="1082817"/>
          <a:ext cx="3304369" cy="10839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</a:rPr>
            <a:t>МП «Устойчивое развитие  сельских территорий» на улучшение жилищных условий граждан, проживающих в сельской местности  1 500,0 </a:t>
          </a:r>
          <a:r>
            <a:rPr lang="ru-RU" sz="1600" kern="1200" dirty="0" err="1" smtClean="0">
              <a:latin typeface="Cambria" panose="02040503050406030204" pitchFamily="18" charset="0"/>
            </a:rPr>
            <a:t>т.р</a:t>
          </a:r>
          <a:r>
            <a:rPr lang="ru-RU" sz="1600" kern="1200" dirty="0" smtClean="0">
              <a:latin typeface="Cambria" panose="02040503050406030204" pitchFamily="18" charset="0"/>
            </a:rPr>
            <a:t>.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402131" y="1114564"/>
        <a:ext cx="3240875" cy="1020421"/>
      </dsp:txXfrm>
    </dsp:sp>
    <dsp:sp modelId="{735190F5-73AB-4AF1-B3C3-6E1C287F327F}">
      <dsp:nvSpPr>
        <dsp:cNvPr id="0" name=""/>
        <dsp:cNvSpPr/>
      </dsp:nvSpPr>
      <dsp:spPr>
        <a:xfrm>
          <a:off x="370384" y="2420408"/>
          <a:ext cx="3304369" cy="10839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</a:rPr>
            <a:t>МП «Обеспечение жильем молодых семей в </a:t>
          </a:r>
          <a:r>
            <a:rPr lang="ru-RU" sz="1600" kern="1200" dirty="0" err="1" smtClean="0">
              <a:latin typeface="Cambria" panose="02040503050406030204" pitchFamily="18" charset="0"/>
            </a:rPr>
            <a:t>Кожевниковском</a:t>
          </a:r>
          <a:r>
            <a:rPr lang="ru-RU" sz="1600" kern="1200" dirty="0" smtClean="0">
              <a:latin typeface="Cambria" panose="02040503050406030204" pitchFamily="18" charset="0"/>
            </a:rPr>
            <a:t> районе на 2016-2018 годы» 404,8 </a:t>
          </a:r>
          <a:r>
            <a:rPr lang="ru-RU" sz="1600" kern="1200" dirty="0" err="1" smtClean="0">
              <a:latin typeface="Cambria" panose="02040503050406030204" pitchFamily="18" charset="0"/>
            </a:rPr>
            <a:t>т.руб</a:t>
          </a:r>
          <a:r>
            <a:rPr lang="ru-RU" sz="1600" kern="1200" dirty="0" smtClean="0">
              <a:latin typeface="Cambria" panose="02040503050406030204" pitchFamily="18" charset="0"/>
            </a:rPr>
            <a:t>.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402131" y="2452155"/>
        <a:ext cx="3240875" cy="1020421"/>
      </dsp:txXfrm>
    </dsp:sp>
    <dsp:sp modelId="{52134907-4DAC-4942-8E7E-978DC72A4565}">
      <dsp:nvSpPr>
        <dsp:cNvPr id="0" name=""/>
        <dsp:cNvSpPr/>
      </dsp:nvSpPr>
      <dsp:spPr>
        <a:xfrm>
          <a:off x="442387" y="3694308"/>
          <a:ext cx="3304369" cy="10839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Cambria" panose="02040503050406030204" pitchFamily="18" charset="0"/>
            </a:rPr>
            <a:t>Софинансирование</a:t>
          </a:r>
          <a:r>
            <a:rPr lang="ru-RU" sz="1600" kern="1200" dirty="0" smtClean="0">
              <a:latin typeface="Cambria" panose="02040503050406030204" pitchFamily="18" charset="0"/>
            </a:rPr>
            <a:t>  расходов на оказание помощи в ремонте жилья из числа участников ВОВ., тружеников тыла 200,0 </a:t>
          </a:r>
          <a:r>
            <a:rPr lang="ru-RU" sz="1600" kern="1200" dirty="0" err="1" smtClean="0">
              <a:latin typeface="Cambria" panose="02040503050406030204" pitchFamily="18" charset="0"/>
            </a:rPr>
            <a:t>т.р</a:t>
          </a:r>
          <a:r>
            <a:rPr lang="ru-RU" sz="1600" kern="1200" dirty="0" smtClean="0">
              <a:latin typeface="Cambria" panose="02040503050406030204" pitchFamily="18" charset="0"/>
            </a:rPr>
            <a:t> МБТ в сельские поселения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474134" y="3726055"/>
        <a:ext cx="3240875" cy="1020421"/>
      </dsp:txXfrm>
    </dsp:sp>
    <dsp:sp modelId="{5E1E8254-22A3-467F-AB1C-DFF13B304A32}">
      <dsp:nvSpPr>
        <dsp:cNvPr id="0" name=""/>
        <dsp:cNvSpPr/>
      </dsp:nvSpPr>
      <dsp:spPr>
        <a:xfrm>
          <a:off x="4448834" y="0"/>
          <a:ext cx="4130461" cy="55172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Средства областного бюджета</a:t>
          </a:r>
        </a:p>
      </dsp:txBody>
      <dsp:txXfrm>
        <a:off x="4448834" y="0"/>
        <a:ext cx="4130461" cy="1655169"/>
      </dsp:txXfrm>
    </dsp:sp>
    <dsp:sp modelId="{C2752653-7888-4E9A-B8DF-BA3EEF167956}">
      <dsp:nvSpPr>
        <dsp:cNvPr id="0" name=""/>
        <dsp:cNvSpPr/>
      </dsp:nvSpPr>
      <dsp:spPr>
        <a:xfrm>
          <a:off x="4834885" y="1082817"/>
          <a:ext cx="3304369" cy="8037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</a:rPr>
            <a:t>Выплата денежных средств опекунам на содержание детей                   1 915,2 </a:t>
          </a:r>
          <a:r>
            <a:rPr lang="ru-RU" sz="1600" kern="1200" dirty="0" err="1" smtClean="0">
              <a:latin typeface="Cambria" panose="02040503050406030204" pitchFamily="18" charset="0"/>
            </a:rPr>
            <a:t>т.р</a:t>
          </a:r>
          <a:r>
            <a:rPr lang="ru-RU" sz="1600" kern="1200" dirty="0" smtClean="0">
              <a:latin typeface="Cambria" panose="02040503050406030204" pitchFamily="18" charset="0"/>
            </a:rPr>
            <a:t>.</a:t>
          </a:r>
        </a:p>
      </dsp:txBody>
      <dsp:txXfrm>
        <a:off x="4858426" y="1106358"/>
        <a:ext cx="3257287" cy="756661"/>
      </dsp:txXfrm>
    </dsp:sp>
    <dsp:sp modelId="{77FF6EEF-50BB-4C29-901B-1C1C254AD838}">
      <dsp:nvSpPr>
        <dsp:cNvPr id="0" name=""/>
        <dsp:cNvSpPr/>
      </dsp:nvSpPr>
      <dsp:spPr>
        <a:xfrm>
          <a:off x="4834885" y="2038240"/>
          <a:ext cx="3304369" cy="80374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</a:rPr>
            <a:t>Выплата денежных средств приемным семьям на содержание детей 18 950,4 </a:t>
          </a:r>
          <a:r>
            <a:rPr lang="ru-RU" sz="1600" kern="1200" dirty="0" err="1" smtClean="0">
              <a:latin typeface="Cambria" panose="02040503050406030204" pitchFamily="18" charset="0"/>
            </a:rPr>
            <a:t>т.р</a:t>
          </a:r>
          <a:endParaRPr lang="ru-RU" sz="1600" kern="1200" dirty="0">
            <a:latin typeface="Cambria" panose="02040503050406030204" pitchFamily="18" charset="0"/>
          </a:endParaRPr>
        </a:p>
      </dsp:txBody>
      <dsp:txXfrm>
        <a:off x="4858426" y="2061781"/>
        <a:ext cx="3257287" cy="756661"/>
      </dsp:txXfrm>
    </dsp:sp>
    <dsp:sp modelId="{D2BF8371-FE3B-44A6-97A1-0C86D644D41A}">
      <dsp:nvSpPr>
        <dsp:cNvPr id="0" name=""/>
        <dsp:cNvSpPr/>
      </dsp:nvSpPr>
      <dsp:spPr>
        <a:xfrm>
          <a:off x="4834885" y="2993662"/>
          <a:ext cx="3304369" cy="803743"/>
        </a:xfrm>
        <a:prstGeom prst="roundRect">
          <a:avLst>
            <a:gd name="adj" fmla="val 10000"/>
          </a:avLst>
        </a:prstGeom>
        <a:solidFill>
          <a:srgbClr val="F2907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2060"/>
              </a:solidFill>
              <a:latin typeface="Cambria" panose="02040503050406030204" pitchFamily="18" charset="0"/>
            </a:rPr>
            <a:t>Предоставление жилья детям-сиротам- 10 936,2 </a:t>
          </a:r>
          <a:r>
            <a:rPr lang="ru-RU" sz="1600" b="0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b="0" kern="1200" dirty="0" smtClean="0">
              <a:solidFill>
                <a:srgbClr val="002060"/>
              </a:solidFill>
              <a:latin typeface="Cambria" panose="02040503050406030204" pitchFamily="18" charset="0"/>
            </a:rPr>
            <a:t>, ОБ, 1 363,8 т.р. ФБ</a:t>
          </a:r>
          <a:endParaRPr lang="ru-RU" sz="160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4858426" y="3017203"/>
        <a:ext cx="3257287" cy="756661"/>
      </dsp:txXfrm>
    </dsp:sp>
    <dsp:sp modelId="{89DBA585-729F-48C0-80DD-F7B795D0C009}">
      <dsp:nvSpPr>
        <dsp:cNvPr id="0" name=""/>
        <dsp:cNvSpPr/>
      </dsp:nvSpPr>
      <dsp:spPr>
        <a:xfrm>
          <a:off x="4834885" y="4012774"/>
          <a:ext cx="3304369" cy="803743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Cambria" panose="02040503050406030204" pitchFamily="18" charset="0"/>
            </a:rPr>
            <a:t>Оказание помощи в ремонте жилья из числа участников ВОВ., тружеников тыла 200,0 </a:t>
          </a:r>
          <a:r>
            <a:rPr lang="ru-RU" sz="1600" kern="1200" dirty="0" err="1" smtClean="0">
              <a:solidFill>
                <a:srgbClr val="002060"/>
              </a:solidFill>
              <a:latin typeface="Cambria" panose="02040503050406030204" pitchFamily="18" charset="0"/>
            </a:rPr>
            <a:t>т.р</a:t>
          </a:r>
          <a:r>
            <a:rPr lang="ru-RU" sz="1600" kern="1200" dirty="0" smtClean="0">
              <a:solidFill>
                <a:srgbClr val="002060"/>
              </a:solidFill>
              <a:latin typeface="Cambria" panose="02040503050406030204" pitchFamily="18" charset="0"/>
            </a:rPr>
            <a:t>.</a:t>
          </a:r>
          <a:endParaRPr lang="ru-RU" sz="160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4858426" y="4036315"/>
        <a:ext cx="3257287" cy="7566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08A47-9A2F-4ED5-838D-1E7D3C9BBDC4}">
      <dsp:nvSpPr>
        <dsp:cNvPr id="0" name=""/>
        <dsp:cNvSpPr/>
      </dsp:nvSpPr>
      <dsp:spPr>
        <a:xfrm rot="5400000">
          <a:off x="4583527" y="-2375541"/>
          <a:ext cx="1366813" cy="6421204"/>
        </a:xfrm>
        <a:prstGeom prst="round2Same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МП «Развитие</a:t>
          </a:r>
          <a:r>
            <a:rPr lang="ru-RU" sz="1800" b="1" i="0" u="none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физической культуры и спорта на территории МО «</a:t>
          </a:r>
          <a:r>
            <a:rPr lang="ru-RU" sz="1800" b="1" i="0" u="none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Кожевниковский</a:t>
          </a:r>
          <a:r>
            <a:rPr lang="ru-RU" sz="1800" b="1" i="0" u="none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район</a:t>
          </a:r>
          <a:r>
            <a:rPr lang="ru-RU" sz="18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на 2015-2019 годы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56332" y="218376"/>
        <a:ext cx="6354482" cy="1233369"/>
      </dsp:txXfrm>
    </dsp:sp>
    <dsp:sp modelId="{F564DF60-7D6B-4698-B1CD-0DE5DC8361A5}">
      <dsp:nvSpPr>
        <dsp:cNvPr id="0" name=""/>
        <dsp:cNvSpPr/>
      </dsp:nvSpPr>
      <dsp:spPr>
        <a:xfrm>
          <a:off x="122257" y="0"/>
          <a:ext cx="2084560" cy="1708517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1 421, 074 т.р.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60" y="83403"/>
        <a:ext cx="1917754" cy="1541711"/>
      </dsp:txXfrm>
    </dsp:sp>
    <dsp:sp modelId="{BBB1D679-E4B5-4A67-BC6A-A9EBC2F1AAD0}">
      <dsp:nvSpPr>
        <dsp:cNvPr id="0" name=""/>
        <dsp:cNvSpPr/>
      </dsp:nvSpPr>
      <dsp:spPr>
        <a:xfrm rot="5400000">
          <a:off x="4714678" y="-617960"/>
          <a:ext cx="1366813" cy="6218405"/>
        </a:xfrm>
        <a:prstGeom prst="round2Same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Финансирование  МАУ СОЦ</a:t>
          </a:r>
          <a:r>
            <a:rPr lang="ru-RU" sz="1800" b="1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«Колос», в том числе ФОТ  МБ-1 454,9т.р, ОБ- 1 509,2 </a:t>
          </a:r>
          <a:r>
            <a:rPr lang="ru-RU" sz="1800" b="1" kern="1200" baseline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т.руб</a:t>
          </a:r>
          <a:r>
            <a:rPr lang="ru-RU" sz="1800" b="1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2288882" y="1874558"/>
        <a:ext cx="6151683" cy="1233369"/>
      </dsp:txXfrm>
    </dsp:sp>
    <dsp:sp modelId="{B458C8E0-6AF8-47B2-A4DF-B5650573CA54}">
      <dsp:nvSpPr>
        <dsp:cNvPr id="0" name=""/>
        <dsp:cNvSpPr/>
      </dsp:nvSpPr>
      <dsp:spPr>
        <a:xfrm>
          <a:off x="126614" y="1951858"/>
          <a:ext cx="2265330" cy="1165191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 936,327т.р</a:t>
          </a: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494" y="2008738"/>
        <a:ext cx="2151570" cy="1051431"/>
      </dsp:txXfrm>
    </dsp:sp>
    <dsp:sp modelId="{3812EA73-3432-4A40-BDAD-F7A090F96330}">
      <dsp:nvSpPr>
        <dsp:cNvPr id="0" name=""/>
        <dsp:cNvSpPr/>
      </dsp:nvSpPr>
      <dsp:spPr>
        <a:xfrm rot="5400000">
          <a:off x="4695382" y="802914"/>
          <a:ext cx="1366813" cy="6256996"/>
        </a:xfrm>
        <a:prstGeom prst="round2Same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участия спортивных сборных команд района в официальных региональных спортивных, физкультурных мероприятиях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baseline="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50291" y="3314727"/>
        <a:ext cx="6190274" cy="1233369"/>
      </dsp:txXfrm>
    </dsp:sp>
    <dsp:sp modelId="{F9082732-BCFD-43D8-AC85-F44672C4F8F2}">
      <dsp:nvSpPr>
        <dsp:cNvPr id="0" name=""/>
        <dsp:cNvSpPr/>
      </dsp:nvSpPr>
      <dsp:spPr>
        <a:xfrm>
          <a:off x="51020" y="3320005"/>
          <a:ext cx="2249912" cy="1095962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52,8 т .р.</a:t>
          </a:r>
        </a:p>
      </dsp:txBody>
      <dsp:txXfrm>
        <a:off x="104520" y="3373505"/>
        <a:ext cx="2142912" cy="988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AED88-0F49-4BA3-A562-9E53010A9065}">
      <dsp:nvSpPr>
        <dsp:cNvPr id="0" name=""/>
        <dsp:cNvSpPr/>
      </dsp:nvSpPr>
      <dsp:spPr>
        <a:xfrm>
          <a:off x="0" y="121753"/>
          <a:ext cx="5364088" cy="816275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Целевые безвозмездные поступления</a:t>
          </a:r>
          <a:endParaRPr lang="ru-RU" sz="2800" b="1" kern="1200" dirty="0"/>
        </a:p>
      </dsp:txBody>
      <dsp:txXfrm>
        <a:off x="0" y="121753"/>
        <a:ext cx="5364088" cy="816275"/>
      </dsp:txXfrm>
    </dsp:sp>
    <dsp:sp modelId="{AD1BEA59-5E92-4E1F-8164-74C1A5B6F30C}">
      <dsp:nvSpPr>
        <dsp:cNvPr id="0" name=""/>
        <dsp:cNvSpPr/>
      </dsp:nvSpPr>
      <dsp:spPr>
        <a:xfrm>
          <a:off x="0" y="1008115"/>
          <a:ext cx="1704802" cy="237648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Субсидии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71 740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т.руб</a:t>
          </a:r>
          <a:r>
            <a:rPr lang="ru-RU" sz="1800" b="1" kern="1200" dirty="0" smtClean="0"/>
            <a:t>.</a:t>
          </a:r>
          <a:endParaRPr lang="ru-RU" sz="1800" b="1" kern="1200" dirty="0"/>
        </a:p>
      </dsp:txBody>
      <dsp:txXfrm>
        <a:off x="0" y="1008115"/>
        <a:ext cx="1704802" cy="2376488"/>
      </dsp:txXfrm>
    </dsp:sp>
    <dsp:sp modelId="{CB117B1D-211C-4FC6-9638-405EA37B622A}">
      <dsp:nvSpPr>
        <dsp:cNvPr id="0" name=""/>
        <dsp:cNvSpPr/>
      </dsp:nvSpPr>
      <dsp:spPr>
        <a:xfrm>
          <a:off x="1626272" y="1008104"/>
          <a:ext cx="1785438" cy="2222731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Субвенции на осуществление областных и федеральных полномочий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307 385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т. руб.</a:t>
          </a:r>
          <a:endParaRPr lang="ru-RU" sz="1800" b="1" kern="1200" dirty="0"/>
        </a:p>
      </dsp:txBody>
      <dsp:txXfrm>
        <a:off x="1626272" y="1008104"/>
        <a:ext cx="1785438" cy="2222731"/>
      </dsp:txXfrm>
    </dsp:sp>
    <dsp:sp modelId="{B1BF2F47-A465-424E-A0AC-0C06C95DDC1C}">
      <dsp:nvSpPr>
        <dsp:cNvPr id="0" name=""/>
        <dsp:cNvSpPr/>
      </dsp:nvSpPr>
      <dsp:spPr>
        <a:xfrm>
          <a:off x="3389133" y="1008104"/>
          <a:ext cx="1873006" cy="2212417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Иные межбюджетные трансферты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26 157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т.руб</a:t>
          </a:r>
          <a:r>
            <a:rPr lang="ru-RU" sz="1800" b="1" kern="1200" dirty="0" smtClean="0"/>
            <a:t>.</a:t>
          </a:r>
          <a:endParaRPr lang="ru-RU" sz="1800" b="1" kern="1200" dirty="0"/>
        </a:p>
      </dsp:txBody>
      <dsp:txXfrm>
        <a:off x="3389133" y="1008104"/>
        <a:ext cx="1873006" cy="2212417"/>
      </dsp:txXfrm>
    </dsp:sp>
    <dsp:sp modelId="{26A2A2DA-7C0A-44F4-911C-F065EEDD7B87}">
      <dsp:nvSpPr>
        <dsp:cNvPr id="0" name=""/>
        <dsp:cNvSpPr/>
      </dsp:nvSpPr>
      <dsp:spPr>
        <a:xfrm>
          <a:off x="0" y="3281404"/>
          <a:ext cx="5364088" cy="24698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1E779-3933-4BDA-94E7-E74FA3BAB88F}">
      <dsp:nvSpPr>
        <dsp:cNvPr id="0" name=""/>
        <dsp:cNvSpPr/>
      </dsp:nvSpPr>
      <dsp:spPr>
        <a:xfrm>
          <a:off x="518" y="0"/>
          <a:ext cx="3316095" cy="5425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  <a:cs typeface="Aharoni" panose="02010803020104030203" pitchFamily="2" charset="-79"/>
            </a:rPr>
            <a:t>Нецелевая финансовая помощь</a:t>
          </a:r>
          <a:endParaRPr lang="ru-RU" sz="2000" b="1" kern="1200" dirty="0">
            <a:solidFill>
              <a:srgbClr val="7030A0"/>
            </a:solidFill>
            <a:cs typeface="Aharoni" panose="02010803020104030203" pitchFamily="2" charset="-79"/>
          </a:endParaRPr>
        </a:p>
      </dsp:txBody>
      <dsp:txXfrm>
        <a:off x="16408" y="15890"/>
        <a:ext cx="3284315" cy="510741"/>
      </dsp:txXfrm>
    </dsp:sp>
    <dsp:sp modelId="{3EDB4AB9-AEBC-4A8B-ADD1-E65BE5F85566}">
      <dsp:nvSpPr>
        <dsp:cNvPr id="0" name=""/>
        <dsp:cNvSpPr/>
      </dsp:nvSpPr>
      <dsp:spPr>
        <a:xfrm>
          <a:off x="12542" y="648071"/>
          <a:ext cx="1553819" cy="2572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Дотация на выравнивание бюджетной обеспеченности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100 598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т. руб.</a:t>
          </a:r>
          <a:endParaRPr lang="ru-RU" sz="1400" b="1" kern="1200" dirty="0"/>
        </a:p>
      </dsp:txBody>
      <dsp:txXfrm>
        <a:off x="58052" y="693581"/>
        <a:ext cx="1462799" cy="2481760"/>
      </dsp:txXfrm>
    </dsp:sp>
    <dsp:sp modelId="{94C61EB2-38BB-4FCE-8429-60D4885AA65E}">
      <dsp:nvSpPr>
        <dsp:cNvPr id="0" name=""/>
        <dsp:cNvSpPr/>
      </dsp:nvSpPr>
      <dsp:spPr>
        <a:xfrm>
          <a:off x="1668659" y="549312"/>
          <a:ext cx="1651716" cy="27309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Дотация из областного бюджета на поддержку мер по сбалансированности местных бюджетов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12 775  т. руб.</a:t>
          </a:r>
          <a:endParaRPr lang="ru-RU" sz="1400" b="1" kern="1200" dirty="0"/>
        </a:p>
      </dsp:txBody>
      <dsp:txXfrm>
        <a:off x="1717036" y="597689"/>
        <a:ext cx="1554962" cy="2634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B92E4-11C4-4F70-A36D-D9E44E994B6F}">
      <dsp:nvSpPr>
        <dsp:cNvPr id="0" name=""/>
        <dsp:cNvSpPr/>
      </dsp:nvSpPr>
      <dsp:spPr>
        <a:xfrm>
          <a:off x="0" y="7976"/>
          <a:ext cx="8303420" cy="1067040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0107   </a:t>
          </a:r>
          <a:r>
            <a:rPr lang="ru-RU" sz="2000" i="1" kern="1200" dirty="0" smtClean="0"/>
            <a:t>Проведение выборов и референдумов</a:t>
          </a:r>
          <a:endParaRPr lang="ru-RU" sz="2000" kern="1200" dirty="0"/>
        </a:p>
      </dsp:txBody>
      <dsp:txXfrm>
        <a:off x="52089" y="60065"/>
        <a:ext cx="8199242" cy="962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2E039-D896-4E78-8962-549728C15076}">
      <dsp:nvSpPr>
        <dsp:cNvPr id="0" name=""/>
        <dsp:cNvSpPr/>
      </dsp:nvSpPr>
      <dsp:spPr>
        <a:xfrm>
          <a:off x="112703" y="0"/>
          <a:ext cx="8084880" cy="1177037"/>
        </a:xfrm>
        <a:prstGeom prst="rightArrow">
          <a:avLst>
            <a:gd name="adj1" fmla="val 5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254000" bIns="18685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86,3 т. р.</a:t>
          </a:r>
          <a:endParaRPr lang="ru-RU" sz="1800" b="1" kern="1200" dirty="0"/>
        </a:p>
      </dsp:txBody>
      <dsp:txXfrm>
        <a:off x="112703" y="294259"/>
        <a:ext cx="7790621" cy="588519"/>
      </dsp:txXfrm>
    </dsp:sp>
    <dsp:sp modelId="{5D52862F-EABD-4267-84F0-4AE2B7FE84C0}">
      <dsp:nvSpPr>
        <dsp:cNvPr id="0" name=""/>
        <dsp:cNvSpPr/>
      </dsp:nvSpPr>
      <dsp:spPr>
        <a:xfrm>
          <a:off x="184676" y="920140"/>
          <a:ext cx="1863564" cy="3151423"/>
        </a:xfrm>
        <a:prstGeom prst="rect">
          <a:avLst/>
        </a:prstGeom>
        <a:solidFill>
          <a:srgbClr val="0070C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Общегосударственные вопросы (осуществление преданных отдельных государственных полномочий по регистрации коллективных договоров</a:t>
          </a:r>
          <a:endParaRPr lang="ru-RU" sz="1800" b="1" kern="1200" dirty="0"/>
        </a:p>
      </dsp:txBody>
      <dsp:txXfrm>
        <a:off x="184676" y="920140"/>
        <a:ext cx="1863564" cy="3151423"/>
      </dsp:txXfrm>
    </dsp:sp>
    <dsp:sp modelId="{4484222B-89AE-4D6A-92FC-1FC6F91F6031}">
      <dsp:nvSpPr>
        <dsp:cNvPr id="0" name=""/>
        <dsp:cNvSpPr/>
      </dsp:nvSpPr>
      <dsp:spPr>
        <a:xfrm>
          <a:off x="2056898" y="615849"/>
          <a:ext cx="5979368" cy="1240397"/>
        </a:xfrm>
        <a:prstGeom prst="rightArrow">
          <a:avLst>
            <a:gd name="adj1" fmla="val 5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685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anose="02040503050406030204" pitchFamily="18" charset="0"/>
            </a:rPr>
            <a:t>62 946,3 </a:t>
          </a:r>
          <a:r>
            <a:rPr lang="ru-RU" sz="1800" b="1" kern="1200" dirty="0" smtClean="0"/>
            <a:t>т. р</a:t>
          </a:r>
          <a:endParaRPr lang="ru-RU" sz="1800" b="1" kern="1200" dirty="0"/>
        </a:p>
      </dsp:txBody>
      <dsp:txXfrm>
        <a:off x="2056898" y="925948"/>
        <a:ext cx="5669269" cy="620199"/>
      </dsp:txXfrm>
    </dsp:sp>
    <dsp:sp modelId="{949A7533-8118-48FA-8E2B-AA62751458C9}">
      <dsp:nvSpPr>
        <dsp:cNvPr id="0" name=""/>
        <dsp:cNvSpPr/>
      </dsp:nvSpPr>
      <dsp:spPr>
        <a:xfrm>
          <a:off x="1984880" y="1496201"/>
          <a:ext cx="1863564" cy="2121670"/>
        </a:xfrm>
        <a:prstGeom prst="rect">
          <a:avLst/>
        </a:prstGeom>
        <a:solidFill>
          <a:srgbClr val="FF6600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Сельское хозяйство и рыболовство</a:t>
          </a:r>
          <a:endParaRPr lang="ru-RU" sz="1800" b="1" kern="1200" dirty="0">
            <a:solidFill>
              <a:srgbClr val="C00000"/>
            </a:solidFill>
            <a:latin typeface="Cambria" panose="02040503050406030204" pitchFamily="18" charset="0"/>
          </a:endParaRPr>
        </a:p>
      </dsp:txBody>
      <dsp:txXfrm>
        <a:off x="1984880" y="1496201"/>
        <a:ext cx="1863564" cy="2121670"/>
      </dsp:txXfrm>
    </dsp:sp>
    <dsp:sp modelId="{F9F3AD45-C8E5-43E1-8D46-4CF4572FDE03}">
      <dsp:nvSpPr>
        <dsp:cNvPr id="0" name=""/>
        <dsp:cNvSpPr/>
      </dsp:nvSpPr>
      <dsp:spPr>
        <a:xfrm>
          <a:off x="3799489" y="1039735"/>
          <a:ext cx="4357750" cy="1177037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685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anose="02040503050406030204" pitchFamily="18" charset="0"/>
            </a:rPr>
            <a:t>37 292,8 т. р.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3799489" y="1333994"/>
        <a:ext cx="4063491" cy="588519"/>
      </dsp:txXfrm>
    </dsp:sp>
    <dsp:sp modelId="{0A1E091E-CE61-4C24-A408-1F5B5B335DB7}">
      <dsp:nvSpPr>
        <dsp:cNvPr id="0" name=""/>
        <dsp:cNvSpPr/>
      </dsp:nvSpPr>
      <dsp:spPr>
        <a:xfrm>
          <a:off x="3857073" y="1928261"/>
          <a:ext cx="1863564" cy="2135857"/>
        </a:xfrm>
        <a:prstGeom prst="rect">
          <a:avLst/>
        </a:prstGeom>
        <a:solidFill>
          <a:srgbClr val="00B0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Дорожное хозяйство (дорожные фонды)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3857073" y="1928261"/>
        <a:ext cx="1863564" cy="2135857"/>
      </dsp:txXfrm>
    </dsp:sp>
    <dsp:sp modelId="{0C34D64A-D2A7-44CD-9D2F-70C476B3A449}">
      <dsp:nvSpPr>
        <dsp:cNvPr id="0" name=""/>
        <dsp:cNvSpPr/>
      </dsp:nvSpPr>
      <dsp:spPr>
        <a:xfrm>
          <a:off x="5663054" y="1431942"/>
          <a:ext cx="2494185" cy="1177037"/>
        </a:xfrm>
        <a:prstGeom prst="rightArrow">
          <a:avLst>
            <a:gd name="adj1" fmla="val 5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685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anose="02040503050406030204" pitchFamily="18" charset="0"/>
            </a:rPr>
            <a:t>847,7  т. р.</a:t>
          </a:r>
          <a:endParaRPr lang="ru-RU" sz="1800" b="1" kern="1200" dirty="0">
            <a:latin typeface="Cambria" panose="02040503050406030204" pitchFamily="18" charset="0"/>
          </a:endParaRPr>
        </a:p>
      </dsp:txBody>
      <dsp:txXfrm>
        <a:off x="5663054" y="1726201"/>
        <a:ext cx="2199926" cy="588519"/>
      </dsp:txXfrm>
    </dsp:sp>
    <dsp:sp modelId="{1048DE97-1CD5-44A1-824D-300A951992E5}">
      <dsp:nvSpPr>
        <dsp:cNvPr id="0" name=""/>
        <dsp:cNvSpPr/>
      </dsp:nvSpPr>
      <dsp:spPr>
        <a:xfrm>
          <a:off x="5663054" y="2341527"/>
          <a:ext cx="1880543" cy="2160891"/>
        </a:xfrm>
        <a:prstGeom prst="rect">
          <a:avLst/>
        </a:prstGeom>
        <a:solidFill>
          <a:srgbClr val="9999FF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Другие вопросы в области национальной экономики</a:t>
          </a:r>
          <a:endParaRPr lang="ru-RU" sz="1800" b="0" kern="1200" dirty="0">
            <a:solidFill>
              <a:srgbClr val="7030A0"/>
            </a:solidFill>
            <a:latin typeface="Cambria" panose="02040503050406030204" pitchFamily="18" charset="0"/>
          </a:endParaRPr>
        </a:p>
      </dsp:txBody>
      <dsp:txXfrm>
        <a:off x="5663054" y="2341527"/>
        <a:ext cx="1880543" cy="21608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2B69-0BFE-45AB-976E-FD19B23EC857}">
      <dsp:nvSpPr>
        <dsp:cNvPr id="0" name=""/>
        <dsp:cNvSpPr/>
      </dsp:nvSpPr>
      <dsp:spPr>
        <a:xfrm>
          <a:off x="3478048" y="3048"/>
          <a:ext cx="5210705" cy="13632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Cambria" panose="02040503050406030204" pitchFamily="18" charset="0"/>
            </a:rPr>
            <a:t>(расходы на  возмещение процентной ставки по долгосрочным, среднесрочным и краткосрочным кредитам, взятыми малыми формами хозяйствования (областной бюджет) (2016- 1 193 </a:t>
          </a:r>
          <a:r>
            <a:rPr lang="ru-RU" sz="1600" b="1" kern="1200" dirty="0" err="1" smtClean="0">
              <a:latin typeface="Cambria" panose="02040503050406030204" pitchFamily="18" charset="0"/>
            </a:rPr>
            <a:t>т.р</a:t>
          </a:r>
          <a:r>
            <a:rPr lang="ru-RU" sz="1600" b="1" kern="1200" dirty="0" smtClean="0">
              <a:latin typeface="Cambria" panose="02040503050406030204" pitchFamily="18" charset="0"/>
            </a:rPr>
            <a:t>)</a:t>
          </a:r>
          <a:endParaRPr lang="ru-RU" sz="1600" b="1" kern="1200" dirty="0">
            <a:latin typeface="Cambria" panose="02040503050406030204" pitchFamily="18" charset="0"/>
          </a:endParaRPr>
        </a:p>
      </dsp:txBody>
      <dsp:txXfrm>
        <a:off x="3478048" y="173449"/>
        <a:ext cx="4699503" cy="1022403"/>
      </dsp:txXfrm>
    </dsp:sp>
    <dsp:sp modelId="{F02B89F7-E5D3-44B7-94E9-E63E44FE8491}">
      <dsp:nvSpPr>
        <dsp:cNvPr id="0" name=""/>
        <dsp:cNvSpPr/>
      </dsp:nvSpPr>
      <dsp:spPr>
        <a:xfrm>
          <a:off x="4244" y="223279"/>
          <a:ext cx="3473803" cy="9227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460,9 </a:t>
          </a:r>
          <a:r>
            <a:rPr lang="ru-RU" sz="2000" b="1" kern="1200" dirty="0" err="1" smtClean="0">
              <a:solidFill>
                <a:schemeClr val="tx2">
                  <a:lumMod val="50000"/>
                </a:schemeClr>
              </a:solidFill>
            </a:rPr>
            <a:t>т.р</a:t>
          </a: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.</a:t>
          </a:r>
          <a:endParaRPr lang="ru-RU" sz="2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9289" y="268324"/>
        <a:ext cx="3383713" cy="832653"/>
      </dsp:txXfrm>
    </dsp:sp>
    <dsp:sp modelId="{D35DA96D-129C-47D7-8AB3-8D29BFFF8EC6}">
      <dsp:nvSpPr>
        <dsp:cNvPr id="0" name=""/>
        <dsp:cNvSpPr/>
      </dsp:nvSpPr>
      <dsp:spPr>
        <a:xfrm>
          <a:off x="3482292" y="1219934"/>
          <a:ext cx="5210705" cy="13260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Cambria" panose="02040503050406030204" pitchFamily="18" charset="0"/>
            </a:rPr>
            <a:t>Оказание содействия достижению целевых показателей реализации региональных программ развития агропромышленного комплекса поддержки малых форм хозяйствования(Федеральный бюджет) </a:t>
          </a:r>
          <a:endParaRPr lang="ru-RU" sz="1600" b="1" kern="1200" dirty="0">
            <a:latin typeface="Cambria" panose="02040503050406030204" pitchFamily="18" charset="0"/>
          </a:endParaRPr>
        </a:p>
      </dsp:txBody>
      <dsp:txXfrm>
        <a:off x="3482292" y="1385686"/>
        <a:ext cx="4713448" cy="994514"/>
      </dsp:txXfrm>
    </dsp:sp>
    <dsp:sp modelId="{CC5051AF-B9F5-4C3B-BCAB-F59D50F33E20}">
      <dsp:nvSpPr>
        <dsp:cNvPr id="0" name=""/>
        <dsp:cNvSpPr/>
      </dsp:nvSpPr>
      <dsp:spPr>
        <a:xfrm>
          <a:off x="23" y="1378913"/>
          <a:ext cx="3473803" cy="922743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1 037 </a:t>
          </a:r>
          <a:r>
            <a:rPr lang="ru-RU" sz="2000" b="1" kern="1200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45068" y="1423958"/>
        <a:ext cx="3383713" cy="832653"/>
      </dsp:txXfrm>
    </dsp:sp>
    <dsp:sp modelId="{F42ED5A1-62E9-492C-B2A3-26B70311CDA7}">
      <dsp:nvSpPr>
        <dsp:cNvPr id="0" name=""/>
        <dsp:cNvSpPr/>
      </dsp:nvSpPr>
      <dsp:spPr>
        <a:xfrm>
          <a:off x="3477199" y="2520282"/>
          <a:ext cx="5215798" cy="922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Повышение продуктивности КРС молочного направления (Областной бюджет 42 321 </a:t>
          </a:r>
          <a:r>
            <a:rPr lang="ru-RU" sz="1600" b="1" kern="1200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; федеральный бюджет 8 945,4 </a:t>
          </a:r>
          <a:r>
            <a:rPr lang="ru-RU" sz="1600" b="1" kern="1200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1600" b="1" kern="120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.)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3477199" y="2635625"/>
        <a:ext cx="4869769" cy="692057"/>
      </dsp:txXfrm>
    </dsp:sp>
    <dsp:sp modelId="{8C2D0CB0-430D-4B70-84C3-6965DE8BE961}">
      <dsp:nvSpPr>
        <dsp:cNvPr id="0" name=""/>
        <dsp:cNvSpPr/>
      </dsp:nvSpPr>
      <dsp:spPr>
        <a:xfrm>
          <a:off x="0" y="2520282"/>
          <a:ext cx="3477199" cy="92274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51 266,4 </a:t>
          </a:r>
          <a:r>
            <a:rPr lang="ru-RU" sz="2000" b="1" kern="1200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45045" y="2565327"/>
        <a:ext cx="3387109" cy="832653"/>
      </dsp:txXfrm>
    </dsp:sp>
    <dsp:sp modelId="{583D5D00-45C2-44D0-A60A-02933926FEEE}">
      <dsp:nvSpPr>
        <dsp:cNvPr id="0" name=""/>
        <dsp:cNvSpPr/>
      </dsp:nvSpPr>
      <dsp:spPr>
        <a:xfrm>
          <a:off x="3456370" y="3600399"/>
          <a:ext cx="5215798" cy="922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осуществление управленческих функций органами местного самоуправления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3456370" y="3715742"/>
        <a:ext cx="4869769" cy="692057"/>
      </dsp:txXfrm>
    </dsp:sp>
    <dsp:sp modelId="{CAA5491C-F880-4160-B4F4-DDD90C98A7D3}">
      <dsp:nvSpPr>
        <dsp:cNvPr id="0" name=""/>
        <dsp:cNvSpPr/>
      </dsp:nvSpPr>
      <dsp:spPr>
        <a:xfrm>
          <a:off x="72030" y="3600399"/>
          <a:ext cx="3477199" cy="922743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4 025 </a:t>
          </a:r>
          <a:r>
            <a:rPr lang="ru-RU" sz="2000" b="1" kern="1200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117075" y="3645444"/>
        <a:ext cx="3387109" cy="832653"/>
      </dsp:txXfrm>
    </dsp:sp>
    <dsp:sp modelId="{1750763F-B7CD-4E55-AE1B-6449F0DB733B}">
      <dsp:nvSpPr>
        <dsp:cNvPr id="0" name=""/>
        <dsp:cNvSpPr/>
      </dsp:nvSpPr>
      <dsp:spPr>
        <a:xfrm>
          <a:off x="3456370" y="4608514"/>
          <a:ext cx="5215798" cy="9227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На поддержку  малых форм хозяйствования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3456370" y="4723857"/>
        <a:ext cx="4869769" cy="692057"/>
      </dsp:txXfrm>
    </dsp:sp>
    <dsp:sp modelId="{FE97510D-885A-4A71-A441-B45620E51479}">
      <dsp:nvSpPr>
        <dsp:cNvPr id="0" name=""/>
        <dsp:cNvSpPr/>
      </dsp:nvSpPr>
      <dsp:spPr>
        <a:xfrm>
          <a:off x="72030" y="4680516"/>
          <a:ext cx="3477199" cy="92274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5 572 </a:t>
          </a:r>
          <a:r>
            <a:rPr lang="ru-RU" sz="2000" b="1" kern="1200" dirty="0" err="1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т.р</a:t>
          </a: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rPr>
            <a:t>.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Cambria" panose="02040503050406030204" pitchFamily="18" charset="0"/>
          </a:endParaRPr>
        </a:p>
      </dsp:txBody>
      <dsp:txXfrm>
        <a:off x="117075" y="4725561"/>
        <a:ext cx="3387109" cy="8326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8CD67-600A-43E4-8BF7-07FB885D7DB4}">
      <dsp:nvSpPr>
        <dsp:cNvPr id="0" name=""/>
        <dsp:cNvSpPr/>
      </dsp:nvSpPr>
      <dsp:spPr>
        <a:xfrm>
          <a:off x="0" y="1923"/>
          <a:ext cx="2161710" cy="4752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60 794,9т.р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0" y="1923"/>
        <a:ext cx="2161710" cy="475200"/>
      </dsp:txXfrm>
    </dsp:sp>
    <dsp:sp modelId="{172B6A45-CE94-461D-9CCE-59F71B948079}">
      <dsp:nvSpPr>
        <dsp:cNvPr id="0" name=""/>
        <dsp:cNvSpPr/>
      </dsp:nvSpPr>
      <dsp:spPr>
        <a:xfrm>
          <a:off x="2161710" y="1923"/>
          <a:ext cx="432342" cy="475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BA7B-6705-4161-87E2-4E24FF6B7E85}">
      <dsp:nvSpPr>
        <dsp:cNvPr id="0" name=""/>
        <dsp:cNvSpPr/>
      </dsp:nvSpPr>
      <dsp:spPr>
        <a:xfrm>
          <a:off x="2766989" y="1923"/>
          <a:ext cx="5879852" cy="475200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Расходы МБ, из них на оплату труда 14 532,6 т. руб.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2766989" y="1923"/>
        <a:ext cx="5879852" cy="475200"/>
      </dsp:txXfrm>
    </dsp:sp>
    <dsp:sp modelId="{0E6290BD-DB15-43A1-8B4E-07305928EAAB}">
      <dsp:nvSpPr>
        <dsp:cNvPr id="0" name=""/>
        <dsp:cNvSpPr/>
      </dsp:nvSpPr>
      <dsp:spPr>
        <a:xfrm>
          <a:off x="0" y="563523"/>
          <a:ext cx="2161710" cy="475200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156 155,3  т. р.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0" y="563523"/>
        <a:ext cx="2161710" cy="475200"/>
      </dsp:txXfrm>
    </dsp:sp>
    <dsp:sp modelId="{3BE1EC82-D6BA-4F3D-92E3-DB876B7F1F15}">
      <dsp:nvSpPr>
        <dsp:cNvPr id="0" name=""/>
        <dsp:cNvSpPr/>
      </dsp:nvSpPr>
      <dsp:spPr>
        <a:xfrm>
          <a:off x="2161710" y="563523"/>
          <a:ext cx="432342" cy="475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463F2-97A4-43A9-A56C-496A7364CC04}">
      <dsp:nvSpPr>
        <dsp:cNvPr id="0" name=""/>
        <dsp:cNvSpPr/>
      </dsp:nvSpPr>
      <dsp:spPr>
        <a:xfrm>
          <a:off x="2766989" y="563523"/>
          <a:ext cx="5879852" cy="475200"/>
        </a:xfrm>
        <a:prstGeom prst="rect">
          <a:avLst/>
        </a:prstGeom>
        <a:solidFill>
          <a:schemeClr val="accent4">
            <a:shade val="80000"/>
            <a:hueOff val="-25223"/>
            <a:satOff val="-624"/>
            <a:lumOff val="357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Расходы ОБ, в том числе: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2766989" y="563523"/>
        <a:ext cx="5879852" cy="475200"/>
      </dsp:txXfrm>
    </dsp:sp>
    <dsp:sp modelId="{DEA59AA3-BF8F-45D6-B164-9AE78580DF5E}">
      <dsp:nvSpPr>
        <dsp:cNvPr id="0" name=""/>
        <dsp:cNvSpPr/>
      </dsp:nvSpPr>
      <dsp:spPr>
        <a:xfrm>
          <a:off x="0" y="1125123"/>
          <a:ext cx="2161710" cy="47520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</a:rPr>
            <a:t>1 747,9 </a:t>
          </a:r>
          <a:r>
            <a:rPr lang="ru-RU" sz="1800" kern="1200" dirty="0" err="1" smtClean="0">
              <a:latin typeface="Cambria" panose="02040503050406030204" pitchFamily="18" charset="0"/>
            </a:rPr>
            <a:t>т.р</a:t>
          </a:r>
          <a:r>
            <a:rPr lang="ru-RU" sz="1800" kern="1200" dirty="0" smtClean="0">
              <a:latin typeface="Cambria" panose="02040503050406030204" pitchFamily="18" charset="0"/>
            </a:rPr>
            <a:t>. 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0" y="1125123"/>
        <a:ext cx="2161710" cy="475200"/>
      </dsp:txXfrm>
    </dsp:sp>
    <dsp:sp modelId="{F31D3784-B168-41F7-ABAE-DCB6590E350B}">
      <dsp:nvSpPr>
        <dsp:cNvPr id="0" name=""/>
        <dsp:cNvSpPr/>
      </dsp:nvSpPr>
      <dsp:spPr>
        <a:xfrm>
          <a:off x="2161710" y="1125123"/>
          <a:ext cx="432342" cy="475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AC805-A62F-4C19-A5A3-A2BE677DC475}">
      <dsp:nvSpPr>
        <dsp:cNvPr id="0" name=""/>
        <dsp:cNvSpPr/>
      </dsp:nvSpPr>
      <dsp:spPr>
        <a:xfrm>
          <a:off x="2766989" y="1125123"/>
          <a:ext cx="5879852" cy="47520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Частичная оплата стоимости питания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2766989" y="1125123"/>
        <a:ext cx="5879852" cy="475200"/>
      </dsp:txXfrm>
    </dsp:sp>
    <dsp:sp modelId="{2D15DD3C-6B9D-461B-9D8A-A9477C2BAA05}">
      <dsp:nvSpPr>
        <dsp:cNvPr id="0" name=""/>
        <dsp:cNvSpPr/>
      </dsp:nvSpPr>
      <dsp:spPr>
        <a:xfrm>
          <a:off x="0" y="1760973"/>
          <a:ext cx="2161710" cy="47520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</a:rPr>
            <a:t>143,066 </a:t>
          </a:r>
          <a:r>
            <a:rPr lang="ru-RU" sz="1800" kern="1200" dirty="0" err="1" smtClean="0">
              <a:latin typeface="Cambria" panose="02040503050406030204" pitchFamily="18" charset="0"/>
            </a:rPr>
            <a:t>т.р</a:t>
          </a:r>
          <a:r>
            <a:rPr lang="ru-RU" sz="1800" kern="1200" dirty="0" smtClean="0">
              <a:latin typeface="Cambria" panose="02040503050406030204" pitchFamily="18" charset="0"/>
            </a:rPr>
            <a:t>.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0" y="1760973"/>
        <a:ext cx="2161710" cy="475200"/>
      </dsp:txXfrm>
    </dsp:sp>
    <dsp:sp modelId="{9F423791-0B81-489F-BAEE-5995CDFA1442}">
      <dsp:nvSpPr>
        <dsp:cNvPr id="0" name=""/>
        <dsp:cNvSpPr/>
      </dsp:nvSpPr>
      <dsp:spPr>
        <a:xfrm>
          <a:off x="2161710" y="1686723"/>
          <a:ext cx="432342" cy="62369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4E43B-46A6-428D-BC02-950D584F48FE}">
      <dsp:nvSpPr>
        <dsp:cNvPr id="0" name=""/>
        <dsp:cNvSpPr/>
      </dsp:nvSpPr>
      <dsp:spPr>
        <a:xfrm>
          <a:off x="2766989" y="1686723"/>
          <a:ext cx="5879852" cy="623699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Надбавка к должностному окладу педагогических работников МОУ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2766989" y="1686723"/>
        <a:ext cx="5879852" cy="623699"/>
      </dsp:txXfrm>
    </dsp:sp>
    <dsp:sp modelId="{24FB812E-D9A6-424E-82A7-B54EDE554978}">
      <dsp:nvSpPr>
        <dsp:cNvPr id="0" name=""/>
        <dsp:cNvSpPr/>
      </dsp:nvSpPr>
      <dsp:spPr>
        <a:xfrm>
          <a:off x="0" y="2376266"/>
          <a:ext cx="2161710" cy="47520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</a:rPr>
            <a:t>375 </a:t>
          </a:r>
          <a:r>
            <a:rPr lang="ru-RU" sz="1800" kern="1200" dirty="0" err="1" smtClean="0">
              <a:latin typeface="Cambria" panose="02040503050406030204" pitchFamily="18" charset="0"/>
            </a:rPr>
            <a:t>т.р</a:t>
          </a:r>
          <a:r>
            <a:rPr lang="ru-RU" sz="1800" kern="1200" dirty="0" smtClean="0">
              <a:latin typeface="Cambria" panose="02040503050406030204" pitchFamily="18" charset="0"/>
            </a:rPr>
            <a:t>.</a:t>
          </a:r>
        </a:p>
      </dsp:txBody>
      <dsp:txXfrm>
        <a:off x="0" y="2376266"/>
        <a:ext cx="2161710" cy="475200"/>
      </dsp:txXfrm>
    </dsp:sp>
    <dsp:sp modelId="{B5674453-4D20-42D5-966F-637AA54440E6}">
      <dsp:nvSpPr>
        <dsp:cNvPr id="0" name=""/>
        <dsp:cNvSpPr/>
      </dsp:nvSpPr>
      <dsp:spPr>
        <a:xfrm>
          <a:off x="2161710" y="2396823"/>
          <a:ext cx="432342" cy="475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B82D3-6652-487D-9A69-D3881D81A378}">
      <dsp:nvSpPr>
        <dsp:cNvPr id="0" name=""/>
        <dsp:cNvSpPr/>
      </dsp:nvSpPr>
      <dsp:spPr>
        <a:xfrm>
          <a:off x="2766989" y="2347454"/>
          <a:ext cx="5879852" cy="47520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Стипендии Губернатора молодым  учителям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2766989" y="2347454"/>
        <a:ext cx="5879852" cy="475200"/>
      </dsp:txXfrm>
    </dsp:sp>
    <dsp:sp modelId="{1599B19B-3FFE-4A65-9CB0-D945CA429D48}">
      <dsp:nvSpPr>
        <dsp:cNvPr id="0" name=""/>
        <dsp:cNvSpPr/>
      </dsp:nvSpPr>
      <dsp:spPr>
        <a:xfrm>
          <a:off x="0" y="3032673"/>
          <a:ext cx="2161710" cy="47520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</a:rPr>
            <a:t>452,9 </a:t>
          </a:r>
          <a:r>
            <a:rPr lang="ru-RU" sz="1800" kern="1200" dirty="0" err="1" smtClean="0">
              <a:latin typeface="Cambria" panose="02040503050406030204" pitchFamily="18" charset="0"/>
            </a:rPr>
            <a:t>т.р</a:t>
          </a:r>
          <a:r>
            <a:rPr lang="ru-RU" sz="1800" kern="1200" dirty="0" smtClean="0">
              <a:latin typeface="Cambria" panose="02040503050406030204" pitchFamily="18" charset="0"/>
            </a:rPr>
            <a:t>.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0" y="3032673"/>
        <a:ext cx="2161710" cy="475200"/>
      </dsp:txXfrm>
    </dsp:sp>
    <dsp:sp modelId="{19E599B5-8F02-4553-AFC6-3FBAB6D33B80}">
      <dsp:nvSpPr>
        <dsp:cNvPr id="0" name=""/>
        <dsp:cNvSpPr/>
      </dsp:nvSpPr>
      <dsp:spPr>
        <a:xfrm>
          <a:off x="2161710" y="2958423"/>
          <a:ext cx="432342" cy="62369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BDABF-5B43-4583-945E-C593711931E8}">
      <dsp:nvSpPr>
        <dsp:cNvPr id="0" name=""/>
        <dsp:cNvSpPr/>
      </dsp:nvSpPr>
      <dsp:spPr>
        <a:xfrm>
          <a:off x="2766989" y="2958423"/>
          <a:ext cx="5879852" cy="623699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Стимулирующие выплаты в учреждениях дополнительного образования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2766989" y="2958423"/>
        <a:ext cx="5879852" cy="623699"/>
      </dsp:txXfrm>
    </dsp:sp>
    <dsp:sp modelId="{49D1A3B1-39B6-4C6F-B0BE-96B7350406F4}">
      <dsp:nvSpPr>
        <dsp:cNvPr id="0" name=""/>
        <dsp:cNvSpPr/>
      </dsp:nvSpPr>
      <dsp:spPr>
        <a:xfrm>
          <a:off x="0" y="3742773"/>
          <a:ext cx="2161710" cy="47520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</a:rPr>
            <a:t>7 229,0 т.р.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0" y="3742773"/>
        <a:ext cx="2161710" cy="475200"/>
      </dsp:txXfrm>
    </dsp:sp>
    <dsp:sp modelId="{137DFDD1-6F8E-42DE-A87B-12FCA55E7F1F}">
      <dsp:nvSpPr>
        <dsp:cNvPr id="0" name=""/>
        <dsp:cNvSpPr/>
      </dsp:nvSpPr>
      <dsp:spPr>
        <a:xfrm>
          <a:off x="2161710" y="3668523"/>
          <a:ext cx="432342" cy="62369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EB01E-1F6C-4B39-AAC8-D7101CE8A21C}">
      <dsp:nvSpPr>
        <dsp:cNvPr id="0" name=""/>
        <dsp:cNvSpPr/>
      </dsp:nvSpPr>
      <dsp:spPr>
        <a:xfrm>
          <a:off x="2766989" y="3668523"/>
          <a:ext cx="5879852" cy="623699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Обеспечение обувью мягким инвентарем детей-сирот, под опекой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2766989" y="3668523"/>
        <a:ext cx="5879852" cy="623699"/>
      </dsp:txXfrm>
    </dsp:sp>
    <dsp:sp modelId="{E2A322EE-FACB-4244-8788-399DDD28853D}">
      <dsp:nvSpPr>
        <dsp:cNvPr id="0" name=""/>
        <dsp:cNvSpPr/>
      </dsp:nvSpPr>
      <dsp:spPr>
        <a:xfrm>
          <a:off x="0" y="4579706"/>
          <a:ext cx="2161710" cy="47520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anose="02040503050406030204" pitchFamily="18" charset="0"/>
            </a:rPr>
            <a:t>2 144,8т.р.</a:t>
          </a:r>
          <a:endParaRPr lang="ru-RU" sz="1800" kern="1200" dirty="0">
            <a:latin typeface="Cambria" panose="02040503050406030204" pitchFamily="18" charset="0"/>
          </a:endParaRPr>
        </a:p>
      </dsp:txBody>
      <dsp:txXfrm>
        <a:off x="0" y="4579706"/>
        <a:ext cx="2161710" cy="475200"/>
      </dsp:txXfrm>
    </dsp:sp>
    <dsp:sp modelId="{5C9BBA19-43A3-4E52-BA2B-9EF7D1AC12C8}">
      <dsp:nvSpPr>
        <dsp:cNvPr id="0" name=""/>
        <dsp:cNvSpPr/>
      </dsp:nvSpPr>
      <dsp:spPr>
        <a:xfrm>
          <a:off x="2161710" y="4378623"/>
          <a:ext cx="432342" cy="90584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9D83D-8C76-4024-8A46-E3A029DC44F6}">
      <dsp:nvSpPr>
        <dsp:cNvPr id="0" name=""/>
        <dsp:cNvSpPr/>
      </dsp:nvSpPr>
      <dsp:spPr>
        <a:xfrm>
          <a:off x="2766989" y="4378623"/>
          <a:ext cx="5879852" cy="905849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mbria" panose="02040503050406030204" pitchFamily="18" charset="0"/>
            </a:rPr>
            <a:t>На достижение целевых показателей «дорожная карта» (дополнительное образование)</a:t>
          </a:r>
        </a:p>
        <a:p>
          <a:pPr marL="171450" lvl="1" indent="-17145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Cambria" panose="02040503050406030204" pitchFamily="18" charset="0"/>
          </a:endParaRPr>
        </a:p>
      </dsp:txBody>
      <dsp:txXfrm>
        <a:off x="2766989" y="4378623"/>
        <a:ext cx="5879852" cy="9058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3C35F-D209-4B03-BE3C-CD5D3194F6AD}">
      <dsp:nvSpPr>
        <dsp:cNvPr id="0" name=""/>
        <dsp:cNvSpPr/>
      </dsp:nvSpPr>
      <dsp:spPr>
        <a:xfrm rot="5400000">
          <a:off x="5328713" y="-1984496"/>
          <a:ext cx="1338414" cy="5645102"/>
        </a:xfrm>
        <a:prstGeom prst="round2Same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субсидии на организацию отдыха детей в каникулярное время (82,93%)</a:t>
          </a: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3175369" y="234184"/>
        <a:ext cx="5579766" cy="1207742"/>
      </dsp:txXfrm>
    </dsp:sp>
    <dsp:sp modelId="{0D2219E7-3B00-4C6B-A7AB-CFCFEECC5EBA}">
      <dsp:nvSpPr>
        <dsp:cNvPr id="0" name=""/>
        <dsp:cNvSpPr/>
      </dsp:nvSpPr>
      <dsp:spPr>
        <a:xfrm>
          <a:off x="0" y="1545"/>
          <a:ext cx="3175369" cy="1673018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1 887,3т. р.</a:t>
          </a:r>
          <a:endParaRPr lang="ru-RU" sz="2400" b="1" kern="1200" dirty="0">
            <a:latin typeface="Cambria" panose="02040503050406030204" pitchFamily="18" charset="0"/>
          </a:endParaRPr>
        </a:p>
      </dsp:txBody>
      <dsp:txXfrm>
        <a:off x="81670" y="83215"/>
        <a:ext cx="3012029" cy="1509678"/>
      </dsp:txXfrm>
    </dsp:sp>
    <dsp:sp modelId="{92A810E1-6601-4D23-AB49-A66893EEE8B2}">
      <dsp:nvSpPr>
        <dsp:cNvPr id="0" name=""/>
        <dsp:cNvSpPr/>
      </dsp:nvSpPr>
      <dsp:spPr>
        <a:xfrm rot="5400000">
          <a:off x="5328713" y="-414964"/>
          <a:ext cx="1338414" cy="5645102"/>
        </a:xfrm>
        <a:prstGeom prst="round2SameRect">
          <a:avLst/>
        </a:prstGeom>
        <a:solidFill>
          <a:srgbClr val="92D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ambria" panose="02040503050406030204" pitchFamily="18" charset="0"/>
            </a:rPr>
            <a:t> </a:t>
          </a:r>
          <a:r>
            <a:rPr lang="ru-RU" sz="2000" kern="1200" dirty="0" err="1" smtClean="0">
              <a:latin typeface="Cambria" panose="02040503050406030204" pitchFamily="18" charset="0"/>
            </a:rPr>
            <a:t>софинансирование</a:t>
          </a:r>
          <a:r>
            <a:rPr lang="ru-RU" sz="2000" kern="1200" dirty="0" smtClean="0">
              <a:latin typeface="Cambria" panose="02040503050406030204" pitchFamily="18" charset="0"/>
            </a:rPr>
            <a:t>  на организацию отдыха детей в каникулярное время за счет средств местного бюджета (17,07%)</a:t>
          </a:r>
          <a:r>
            <a:rPr lang="ru-RU" sz="2000" b="1" kern="1200" dirty="0" smtClean="0">
              <a:latin typeface="Cambria" panose="02040503050406030204" pitchFamily="18" charset="0"/>
            </a:rPr>
            <a:t>   </a:t>
          </a: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3175369" y="1803716"/>
        <a:ext cx="5579766" cy="1207742"/>
      </dsp:txXfrm>
    </dsp:sp>
    <dsp:sp modelId="{CB0AA2C9-2024-421E-A182-E00FF2DB6092}">
      <dsp:nvSpPr>
        <dsp:cNvPr id="0" name=""/>
        <dsp:cNvSpPr/>
      </dsp:nvSpPr>
      <dsp:spPr>
        <a:xfrm>
          <a:off x="0" y="1872924"/>
          <a:ext cx="3175369" cy="11780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 388,6 т. р.,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57508" y="1930432"/>
        <a:ext cx="3060353" cy="1063039"/>
      </dsp:txXfrm>
    </dsp:sp>
    <dsp:sp modelId="{E19A9B45-30C0-47FC-913B-2C71408FEED0}">
      <dsp:nvSpPr>
        <dsp:cNvPr id="0" name=""/>
        <dsp:cNvSpPr/>
      </dsp:nvSpPr>
      <dsp:spPr>
        <a:xfrm rot="5400000">
          <a:off x="5328713" y="952534"/>
          <a:ext cx="1338414" cy="5645102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anose="02040503050406030204" pitchFamily="18" charset="0"/>
            </a:rPr>
            <a:t>расходы в рамках МП "Развитие образования  в </a:t>
          </a:r>
          <a:r>
            <a:rPr lang="ru-RU" sz="2000" kern="1200" dirty="0" err="1" smtClean="0">
              <a:latin typeface="Cambria" panose="02040503050406030204" pitchFamily="18" charset="0"/>
            </a:rPr>
            <a:t>Кожевниковском</a:t>
          </a:r>
          <a:r>
            <a:rPr lang="ru-RU" sz="2000" kern="1200" dirty="0" smtClean="0">
              <a:latin typeface="Cambria" panose="02040503050406030204" pitchFamily="18" charset="0"/>
            </a:rPr>
            <a:t> районе на 2016-2020 годы" на трудоустройство несовершеннолетних подростков</a:t>
          </a:r>
          <a:endParaRPr lang="ru-RU" sz="2000" kern="1200" dirty="0">
            <a:latin typeface="Cambria" panose="02040503050406030204" pitchFamily="18" charset="0"/>
          </a:endParaRPr>
        </a:p>
      </dsp:txBody>
      <dsp:txXfrm rot="-5400000">
        <a:off x="3175369" y="3171214"/>
        <a:ext cx="5579766" cy="1207742"/>
      </dsp:txXfrm>
    </dsp:sp>
    <dsp:sp modelId="{650B34F7-1228-4B76-BDA0-2C1C50F658F7}">
      <dsp:nvSpPr>
        <dsp:cNvPr id="0" name=""/>
        <dsp:cNvSpPr/>
      </dsp:nvSpPr>
      <dsp:spPr>
        <a:xfrm>
          <a:off x="0" y="3302987"/>
          <a:ext cx="3175369" cy="1092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400,0 т. р.</a:t>
          </a:r>
          <a:endParaRPr lang="ru-RU" sz="2400" b="1" kern="1200" dirty="0">
            <a:latin typeface="Cambria" panose="02040503050406030204" pitchFamily="18" charset="0"/>
          </a:endParaRPr>
        </a:p>
      </dsp:txBody>
      <dsp:txXfrm>
        <a:off x="53356" y="3356343"/>
        <a:ext cx="3068657" cy="986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0.14286</cdr:x>
      <cdr:y>0.87838</cdr:y>
    </cdr:from>
    <cdr:to>
      <cdr:x>0.21008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80520"/>
          <a:ext cx="57606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0.11765</cdr:x>
      <cdr:y>0.90541</cdr:y>
    </cdr:from>
    <cdr:to>
      <cdr:x>0.21008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2" y="4824536"/>
          <a:ext cx="792088" cy="5040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1 649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0.29578</cdr:x>
      <cdr:y>0.91892</cdr:y>
    </cdr:from>
    <cdr:to>
      <cdr:x>0.38821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534530" y="5013181"/>
          <a:ext cx="792028" cy="4320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1 761 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0.42917</cdr:x>
      <cdr:y>0.90541</cdr:y>
    </cdr:from>
    <cdr:to>
      <cdr:x>0.53002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677538" y="4941192"/>
          <a:ext cx="864179" cy="504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2 322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0.56303</cdr:x>
      <cdr:y>0.86486</cdr:y>
    </cdr:from>
    <cdr:to>
      <cdr:x>1</cdr:x>
      <cdr:y>0.98649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24536" y="4608512"/>
          <a:ext cx="3744416" cy="64807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Рост поступлений  2017 г.   к 2016 г.</a:t>
          </a:r>
        </a:p>
        <a:p xmlns:a="http://schemas.openxmlformats.org/drawingml/2006/main"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 131,8  %,   или 561 т. р.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0.11156</cdr:x>
      <cdr:y>0.92671</cdr:y>
    </cdr:from>
    <cdr:to>
      <cdr:x>0.24703</cdr:x>
      <cdr:y>0.99198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5112568"/>
          <a:ext cx="1224136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8 798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0.39046</cdr:x>
      <cdr:y>0.92671</cdr:y>
    </cdr:from>
    <cdr:to>
      <cdr:x>0.49271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28392" y="5112568"/>
          <a:ext cx="923961" cy="40431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9 088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0.59764</cdr:x>
      <cdr:y>0.92671</cdr:y>
    </cdr:from>
    <cdr:to>
      <cdr:x>0.77295</cdr:x>
      <cdr:y>0.98695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00600" y="5112568"/>
          <a:ext cx="1584176" cy="33230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7030A0"/>
              </a:solidFill>
            </a:rPr>
            <a:t>9 669 прогноз</a:t>
          </a:r>
          <a:endParaRPr lang="ru-RU" sz="1600" b="1" dirty="0">
            <a:solidFill>
              <a:srgbClr val="7030A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9B-74C5-43DE-816E-0E12E81D8784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B776-FFE1-47FE-8A88-84EFC2ACD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834583-C3CA-46C1-92B1-F3170213003F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5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AC2344-CB75-4B39-986F-6572FDF9AB38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41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4A73A-31F0-478A-AA58-8C3F84F915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972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0D41-E870-4C16-82D6-5870D5624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23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DC4-574A-49B5-B8B8-DDA1B6AD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openxmlformats.org/officeDocument/2006/relationships/image" Target="../media/image36.jpe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661539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DD78C-D6E6-4076-9FE8-5C4AE747739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5125" name="Picture 5" descr="\\main-server\Свежие новости\! Даты рождений\Герб района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1928342" cy="217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1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Доходы бюджета МО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 район» на 2017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15837606"/>
              </p:ext>
            </p:extLst>
          </p:nvPr>
        </p:nvGraphicFramePr>
        <p:xfrm>
          <a:off x="3447443" y="2649460"/>
          <a:ext cx="5719552" cy="366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Выноска со стрелкой вниз 7"/>
          <p:cNvSpPr/>
          <p:nvPr/>
        </p:nvSpPr>
        <p:spPr>
          <a:xfrm>
            <a:off x="3143240" y="785794"/>
            <a:ext cx="3071834" cy="1571636"/>
          </a:xfrm>
          <a:prstGeom prst="downArrowCallout">
            <a:avLst>
              <a:gd name="adj1" fmla="val 25000"/>
              <a:gd name="adj2" fmla="val 20383"/>
              <a:gd name="adj3" fmla="val 25000"/>
              <a:gd name="adj4" fmla="val 64977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610,174  млн.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857364"/>
            <a:ext cx="2286016" cy="10001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доходы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84,099 млн. руб.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857364"/>
            <a:ext cx="2214578" cy="10001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7 420 млн. руб.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2357430"/>
            <a:ext cx="3000396" cy="128588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518,655  млн. руб.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3898096">
            <a:off x="1973207" y="654958"/>
            <a:ext cx="530955" cy="1535208"/>
          </a:xfrm>
          <a:prstGeom prst="downArrow">
            <a:avLst>
              <a:gd name="adj1" fmla="val 50000"/>
              <a:gd name="adj2" fmla="val 126239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7885247">
            <a:off x="6809677" y="694783"/>
            <a:ext cx="500153" cy="1447796"/>
          </a:xfrm>
          <a:prstGeom prst="downArrow">
            <a:avLst>
              <a:gd name="adj1" fmla="val 50000"/>
              <a:gd name="adj2" fmla="val 107685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C:\Documents and Settings\02-2223\Рабочий стол\Для презентации\загруженное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88032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9037" y="4782342"/>
            <a:ext cx="124861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бюджет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15048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 на 2017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48680"/>
            <a:ext cx="8786874" cy="60950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43591"/>
            <a:ext cx="3143272" cy="4286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06758"/>
            <a:ext cx="3143272" cy="8572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на уплату  акцизов на автомобильный и прямогонный бензин, дизельное топливо и моторные масла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4047455"/>
            <a:ext cx="3215280" cy="4286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  <a:endParaRPr lang="ru-RU" sz="14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738" y="4550514"/>
            <a:ext cx="3188062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8366" y="3284984"/>
            <a:ext cx="3148434" cy="6429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624" y="5157192"/>
            <a:ext cx="3224066" cy="642942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 взимаемый в связи с применением патентной системы налогообложения</a:t>
            </a:r>
            <a:endParaRPr lang="ru-RU" sz="1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457494" y="620687"/>
            <a:ext cx="6408712" cy="1080303"/>
          </a:xfrm>
          <a:prstGeom prst="downArrowCallou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налоговые доходы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84 099 (в тыс. руб.)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3706131" y="1700991"/>
            <a:ext cx="1238707" cy="531189"/>
          </a:xfrm>
          <a:prstGeom prst="leftArrow">
            <a:avLst>
              <a:gd name="adj1" fmla="val 50000"/>
              <a:gd name="adj2" fmla="val 254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72 134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3764275" y="2496488"/>
            <a:ext cx="1152128" cy="667526"/>
          </a:xfrm>
          <a:prstGeom prst="leftArrow">
            <a:avLst>
              <a:gd name="adj1" fmla="val 50000"/>
              <a:gd name="adj2" fmla="val 21536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1 336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3758448" y="3357911"/>
            <a:ext cx="1152128" cy="570015"/>
          </a:xfrm>
          <a:prstGeom prst="leftArrow">
            <a:avLst>
              <a:gd name="adj1" fmla="val 50000"/>
              <a:gd name="adj2" fmla="val 2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1 574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>
            <a:off x="3775543" y="4047455"/>
            <a:ext cx="1152128" cy="545978"/>
          </a:xfrm>
          <a:prstGeom prst="leftArrow">
            <a:avLst>
              <a:gd name="adj1" fmla="val 50000"/>
              <a:gd name="adj2" fmla="val 30424"/>
            </a:avLst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7 350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3799293" y="4593433"/>
            <a:ext cx="1152128" cy="606678"/>
          </a:xfrm>
          <a:prstGeom prst="leftArrow">
            <a:avLst>
              <a:gd name="adj1" fmla="val 50000"/>
              <a:gd name="adj2" fmla="val 24553"/>
            </a:avLst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41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3828954" y="5220359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16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28954" y="1451727"/>
            <a:ext cx="1247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3366" y="6021288"/>
            <a:ext cx="3224066" cy="642942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3799293" y="6021288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1 647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076056" y="1700990"/>
            <a:ext cx="1273178" cy="605768"/>
          </a:xfrm>
          <a:prstGeom prst="don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85,8%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5088545" y="2558246"/>
            <a:ext cx="1273178" cy="605768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1,6 %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5111005" y="3340034"/>
            <a:ext cx="1273178" cy="605768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1,9%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5133465" y="3987665"/>
            <a:ext cx="1273178" cy="605768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8,7%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5179672" y="4614591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0,05%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Кольцо 32"/>
          <p:cNvSpPr/>
          <p:nvPr/>
        </p:nvSpPr>
        <p:spPr>
          <a:xfrm>
            <a:off x="5179672" y="5299447"/>
            <a:ext cx="1273178" cy="605768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0,02%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Кольцо 33"/>
          <p:cNvSpPr/>
          <p:nvPr/>
        </p:nvSpPr>
        <p:spPr>
          <a:xfrm>
            <a:off x="5227787" y="6058462"/>
            <a:ext cx="1273178" cy="605768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1,93 %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1700990"/>
            <a:ext cx="1872208" cy="6003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(49,39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07476" y="5420947"/>
            <a:ext cx="1872208" cy="60034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07476" y="6087706"/>
            <a:ext cx="2057012" cy="600341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94623" y="4014250"/>
            <a:ext cx="1872208" cy="600341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94623" y="3327585"/>
            <a:ext cx="1872208" cy="6003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(30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509210" y="2435215"/>
            <a:ext cx="2643034" cy="60034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(норматив  зачисления, исходя из протяженности дорог , находящихся в собственности</a:t>
            </a:r>
            <a:endParaRPr lang="ru-RU" altLang="ru-RU" sz="1200" b="1" i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880792" y="4738870"/>
            <a:ext cx="1872208" cy="6003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:p14="http://schemas.microsoft.com/office/powerpoint/2010/main" val="398278371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348" y="-35626"/>
            <a:ext cx="9144000" cy="5714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 на 2017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1089" y="1321831"/>
            <a:ext cx="3000396" cy="5357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арендной платы за земельные участки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3584" y="1860907"/>
            <a:ext cx="3000396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сдачи в аренду имущества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573799"/>
            <a:ext cx="3000396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806104"/>
            <a:ext cx="3000396" cy="60722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4585566"/>
            <a:ext cx="3000396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3256" y="5235407"/>
            <a:ext cx="3000396" cy="7978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собственности муниципальных районов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656012" y="609799"/>
            <a:ext cx="5273706" cy="730969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неналоговые доходы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7 420  ( в 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956136" y="1407492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4 558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956136" y="2013260"/>
            <a:ext cx="857256" cy="42862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653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058295" y="2573799"/>
            <a:ext cx="857256" cy="42862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1 345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003212" y="3900670"/>
            <a:ext cx="857256" cy="428628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066328" y="4575940"/>
            <a:ext cx="857256" cy="428628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066328" y="5349122"/>
            <a:ext cx="857256" cy="428628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1" y="1118965"/>
            <a:ext cx="1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3256" y="6166827"/>
            <a:ext cx="3000396" cy="52048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 т компенсации затрат государству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5091502" y="6201102"/>
            <a:ext cx="857256" cy="428628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284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3646576" y="1305903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61,5 %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3652624" y="1924690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8,8 %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3656012" y="2549752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18,1%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3656012" y="3876624"/>
            <a:ext cx="1273178" cy="605768"/>
          </a:xfrm>
          <a:prstGeom prst="donu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3682958" y="4568434"/>
            <a:ext cx="1273178" cy="605768"/>
          </a:xfrm>
          <a:prstGeom prst="donu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0,9 %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3682958" y="5260552"/>
            <a:ext cx="1273178" cy="605768"/>
          </a:xfrm>
          <a:prstGeom prst="donu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3,2 %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3702394" y="6081542"/>
            <a:ext cx="1273178" cy="605768"/>
          </a:xfrm>
          <a:prstGeom prst="donu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3,9%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3584" y="3202736"/>
            <a:ext cx="3000396" cy="493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прибыли МУП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4975572" y="3265819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3682958" y="3202736"/>
            <a:ext cx="1273178" cy="605768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0,6 %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03648" y="1321635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75656" y="2037981"/>
            <a:ext cx="1872208" cy="600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09992" y="3876624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(55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47664" y="4568434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47664" y="5330597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98125" y="6166827"/>
            <a:ext cx="1872208" cy="60034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09992" y="3179962"/>
            <a:ext cx="1872208" cy="6003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09992" y="2669092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(50-100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:p14="http://schemas.microsoft.com/office/powerpoint/2010/main" val="185414291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137607"/>
              </p:ext>
            </p:extLst>
          </p:nvPr>
        </p:nvGraphicFramePr>
        <p:xfrm>
          <a:off x="107504" y="908720"/>
          <a:ext cx="27900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384948"/>
              </p:ext>
            </p:extLst>
          </p:nvPr>
        </p:nvGraphicFramePr>
        <p:xfrm>
          <a:off x="179512" y="3861048"/>
          <a:ext cx="28803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740798"/>
              </p:ext>
            </p:extLst>
          </p:nvPr>
        </p:nvGraphicFramePr>
        <p:xfrm>
          <a:off x="2987824" y="908720"/>
          <a:ext cx="295232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681590"/>
              </p:ext>
            </p:extLst>
          </p:nvPr>
        </p:nvGraphicFramePr>
        <p:xfrm>
          <a:off x="3275856" y="3861048"/>
          <a:ext cx="28803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940341"/>
              </p:ext>
            </p:extLst>
          </p:nvPr>
        </p:nvGraphicFramePr>
        <p:xfrm>
          <a:off x="6300192" y="908720"/>
          <a:ext cx="273630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642949"/>
              </p:ext>
            </p:extLst>
          </p:nvPr>
        </p:nvGraphicFramePr>
        <p:xfrm>
          <a:off x="6385957" y="3861048"/>
          <a:ext cx="2758043" cy="2288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Социально экономическое развитие Кожевниковского района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98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-9294" y="0"/>
            <a:ext cx="9144000" cy="7397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</a:rPr>
              <a:t>БЕЗВОЗМЕЗДНЫЕ ПОСТУПЛЕНИЯ </a:t>
            </a:r>
            <a:b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7030A0"/>
                </a:solidFill>
                <a:latin typeface="Times New Roman" pitchFamily="18" charset="0"/>
              </a:rPr>
              <a:t>ИЗ ОБЛАСТНОГО БЮДЖЕТА В 2017  ГОДУ  </a:t>
            </a:r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518 655 тыс. рублей </a:t>
            </a: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endParaRPr lang="ru-RU" altLang="ru-RU" sz="2000" b="1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59066"/>
              </p:ext>
            </p:extLst>
          </p:nvPr>
        </p:nvGraphicFramePr>
        <p:xfrm>
          <a:off x="3779912" y="3212976"/>
          <a:ext cx="53640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750303"/>
              </p:ext>
            </p:extLst>
          </p:nvPr>
        </p:nvGraphicFramePr>
        <p:xfrm>
          <a:off x="-11562" y="3140968"/>
          <a:ext cx="332037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Выгнутая вниз стрелка 8"/>
          <p:cNvSpPr/>
          <p:nvPr/>
        </p:nvSpPr>
        <p:spPr>
          <a:xfrm rot="14901367">
            <a:off x="6722787" y="1385833"/>
            <a:ext cx="2556966" cy="1111237"/>
          </a:xfrm>
          <a:prstGeom prst="curvedUpArrow">
            <a:avLst>
              <a:gd name="adj1" fmla="val 38069"/>
              <a:gd name="adj2" fmla="val 66703"/>
              <a:gd name="adj3" fmla="val 375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17860977" flipV="1">
            <a:off x="159545" y="1097876"/>
            <a:ext cx="2398135" cy="1240090"/>
          </a:xfrm>
          <a:prstGeom prst="curvedUpArrow">
            <a:avLst>
              <a:gd name="adj1" fmla="val 26293"/>
              <a:gd name="adj2" fmla="val 54924"/>
              <a:gd name="adj3" fmla="val 6194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 descr="D:\DD\Desktop\Для бюджета для граждан\презентация\деньги\images (27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45" y="7647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924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chemeClr val="bg2"/>
                </a:solidFill>
                <a:latin typeface="Times New Roman" pitchFamily="18" charset="0"/>
              </a:rPr>
              <a:t>ДОХОДЫ БЮДЖЕТА МО «КОЖЕВНИКОВСКИЙ РАЙОН»</a:t>
            </a:r>
          </a:p>
        </p:txBody>
      </p:sp>
      <p:pic>
        <p:nvPicPr>
          <p:cNvPr id="3073" name="Picture 1" descr="D:\DD\Desktop\Для бюджета для граждан\презентация\деньги\6-rub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99242"/>
            <a:ext cx="2095500" cy="140179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75" name="Picture 3" descr="D:\DD\Desktop\Для бюджета для граждан\презентация\деньги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" y="999242"/>
            <a:ext cx="2438400" cy="1401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708564"/>
              </p:ext>
            </p:extLst>
          </p:nvPr>
        </p:nvGraphicFramePr>
        <p:xfrm>
          <a:off x="2" y="2401041"/>
          <a:ext cx="9143999" cy="4409722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{327F97BB-C833-4FB7-BDE5-3F7075034690}</a:tableStyleId>
              </a:tblPr>
              <a:tblGrid>
                <a:gridCol w="2482453"/>
                <a:gridCol w="2482453"/>
                <a:gridCol w="2482453"/>
                <a:gridCol w="1696640"/>
              </a:tblGrid>
              <a:tr h="1017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Наименование доходов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2016 год  (ожидаемое)                  (тыс. рублей) 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 2017 год (план)     </a:t>
                      </a:r>
                      <a:endParaRPr lang="ru-RU" sz="1600" b="1" u="none" strike="noStrike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    </a:t>
                      </a:r>
                      <a:r>
                        <a:rPr lang="ru-RU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(тыс. рублей)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Темп роста к 2016 г., %</a:t>
                      </a:r>
                      <a:endParaRPr lang="ru-RU" sz="16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39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Доходы, всего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644 665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610 174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94,6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1017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91 433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91 519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100,1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  <a:tr h="339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в том числе:</a:t>
                      </a:r>
                      <a:endParaRPr lang="ru-RU" sz="1600" b="1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39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Налоговые доходы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82 941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84 099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101,4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678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Неналоговые доходы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8 492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7 420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87,4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78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553 231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518 655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93,8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7697" name="Picture 142" descr="189794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18" y="999242"/>
            <a:ext cx="2096751" cy="14017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963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МО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район» на 2017 год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326"/>
            <a:ext cx="9144000" cy="616567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8670" y="4692038"/>
            <a:ext cx="7947546" cy="1113226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МО 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район» бюджет принят с дефицитом  5 %, или  2 045 тыс. рублей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70" y="3959503"/>
            <a:ext cx="14287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610 174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29" y="3475013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6018" y="3390591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3" name="Picture 19" descr="D:\DD\Desktop\Для бюджета для граждан\презентация\деньги\409ca6c2f81908d41f057dc4abc32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49" y="692696"/>
            <a:ext cx="4711700" cy="36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2" y="1104591"/>
            <a:ext cx="1428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99" y="1104591"/>
            <a:ext cx="1428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037456" y="3936678"/>
            <a:ext cx="142876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612 219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452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90"/>
            <a:ext cx="9144000" cy="7397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chemeClr val="bg2"/>
                </a:solidFill>
                <a:latin typeface="Times New Roman" pitchFamily="18" charset="0"/>
              </a:rPr>
              <a:t>ОБЩИЕ ХАРАКТЕРИСТИКИ БЮДЖЕТА </a:t>
            </a:r>
            <a:br>
              <a:rPr lang="ru-RU" altLang="ru-RU" sz="1800" b="1" dirty="0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chemeClr val="bg2"/>
                </a:solidFill>
                <a:latin typeface="Times New Roman" pitchFamily="18" charset="0"/>
              </a:rPr>
              <a:t> МО «КОЖЕВНИКОВСКИЙ РАЙОН»  НА </a:t>
            </a:r>
            <a:r>
              <a:rPr lang="ru-RU" altLang="ru-RU" sz="2000" b="1" dirty="0" smtClean="0">
                <a:solidFill>
                  <a:schemeClr val="bg2"/>
                </a:solidFill>
                <a:latin typeface="Times New Roman" pitchFamily="18" charset="0"/>
              </a:rPr>
              <a:t>2017 год</a:t>
            </a:r>
            <a:r>
              <a:rPr lang="ru-RU" altLang="ru-RU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607" name="Text Box 66"/>
          <p:cNvSpPr txBox="1">
            <a:spLocks noChangeArrowheads="1"/>
          </p:cNvSpPr>
          <p:nvPr/>
        </p:nvSpPr>
        <p:spPr bwMode="auto">
          <a:xfrm>
            <a:off x="1619250" y="2492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1800">
              <a:latin typeface="Arial" pitchFamily="34" charset="0"/>
            </a:endParaRPr>
          </a:p>
        </p:txBody>
      </p:sp>
      <p:sp>
        <p:nvSpPr>
          <p:cNvPr id="24609" name="Rectangle 138"/>
          <p:cNvSpPr>
            <a:spLocks noChangeArrowheads="1"/>
          </p:cNvSpPr>
          <p:nvPr/>
        </p:nvSpPr>
        <p:spPr bwMode="auto">
          <a:xfrm>
            <a:off x="107504" y="4724400"/>
            <a:ext cx="4393059" cy="17289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</a:rPr>
              <a:t>Объем </a:t>
            </a:r>
            <a:r>
              <a:rPr lang="ru-RU" altLang="ru-RU" sz="1800" b="1" dirty="0">
                <a:solidFill>
                  <a:srgbClr val="FFFF00"/>
                </a:solidFill>
              </a:rPr>
              <a:t>доходов</a:t>
            </a:r>
            <a:r>
              <a:rPr lang="ru-RU" altLang="ru-RU" sz="1800" b="1" dirty="0">
                <a:solidFill>
                  <a:schemeClr val="bg1"/>
                </a:solidFill>
              </a:rPr>
              <a:t> бюджета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</a:rPr>
              <a:t>МО 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«КОЖЕВНИКОВСКИЙ РАЙОН» </a:t>
            </a:r>
            <a:endParaRPr lang="ru-RU" altLang="ru-RU" sz="18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</a:rPr>
              <a:t>на 1 жителя в 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2017 </a:t>
            </a:r>
            <a:r>
              <a:rPr lang="ru-RU" altLang="ru-RU" sz="1800" b="1" dirty="0">
                <a:solidFill>
                  <a:schemeClr val="bg1"/>
                </a:solidFill>
              </a:rPr>
              <a:t>году </a:t>
            </a:r>
            <a:r>
              <a:rPr lang="ru-RU" altLang="ru-RU" sz="1800" b="1" dirty="0" smtClean="0">
                <a:solidFill>
                  <a:schemeClr val="bg1"/>
                </a:solidFill>
              </a:rPr>
              <a:t>-29,98 </a:t>
            </a:r>
            <a:r>
              <a:rPr lang="ru-RU" altLang="ru-RU" sz="1800" b="1" dirty="0">
                <a:solidFill>
                  <a:schemeClr val="bg1"/>
                </a:solidFill>
              </a:rPr>
              <a:t>тыс. рублей</a:t>
            </a:r>
            <a:r>
              <a:rPr lang="ru-RU" altLang="ru-RU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610" name="Rectangle 140"/>
          <p:cNvSpPr>
            <a:spLocks noChangeArrowheads="1"/>
          </p:cNvSpPr>
          <p:nvPr/>
        </p:nvSpPr>
        <p:spPr bwMode="auto">
          <a:xfrm>
            <a:off x="4716462" y="4749940"/>
            <a:ext cx="4320034" cy="17033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</a:rPr>
              <a:t>Объем  </a:t>
            </a:r>
            <a:r>
              <a:rPr lang="ru-RU" altLang="ru-RU" sz="1800" b="1" dirty="0">
                <a:solidFill>
                  <a:srgbClr val="FFFF00"/>
                </a:solidFill>
              </a:rPr>
              <a:t>расходов</a:t>
            </a:r>
            <a:r>
              <a:rPr lang="ru-RU" altLang="ru-RU" sz="1800" b="1" dirty="0">
                <a:solidFill>
                  <a:schemeClr val="bg1"/>
                </a:solidFill>
              </a:rPr>
              <a:t> бюджета</a:t>
            </a:r>
          </a:p>
          <a:p>
            <a:pPr algn="ctr" eaLnBrk="1" hangingPunct="1"/>
            <a:r>
              <a:rPr lang="ru-RU" altLang="ru-RU" sz="1800" b="1" dirty="0" smtClean="0">
                <a:solidFill>
                  <a:schemeClr val="bg1"/>
                </a:solidFill>
              </a:rPr>
              <a:t>МО </a:t>
            </a:r>
            <a:r>
              <a:rPr lang="ru-RU" altLang="ru-RU" sz="1800" b="1" dirty="0">
                <a:solidFill>
                  <a:schemeClr val="bg1"/>
                </a:solidFill>
              </a:rPr>
              <a:t>«КОЖЕВНИКОВСКИЙ РАЙОН» </a:t>
            </a:r>
            <a:endParaRPr lang="ru-RU" altLang="ru-RU" sz="1800" b="1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chemeClr val="bg1"/>
                </a:solidFill>
              </a:rPr>
              <a:t>на 1 жителя в 2017 году</a:t>
            </a:r>
          </a:p>
          <a:p>
            <a:pPr algn="ctr" eaLnBrk="1" hangingPunct="1"/>
            <a:r>
              <a:rPr lang="ru-RU" altLang="ru-RU" sz="1800" b="1" dirty="0" smtClean="0">
                <a:solidFill>
                  <a:schemeClr val="bg1"/>
                </a:solidFill>
              </a:rPr>
              <a:t> 30,08 тыс. рублей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75269"/>
              </p:ext>
            </p:extLst>
          </p:nvPr>
        </p:nvGraphicFramePr>
        <p:xfrm>
          <a:off x="3995936" y="1304131"/>
          <a:ext cx="51480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3536357"/>
              </p:ext>
            </p:extLst>
          </p:nvPr>
        </p:nvGraphicFramePr>
        <p:xfrm>
          <a:off x="107504" y="1268760"/>
          <a:ext cx="4104456" cy="309066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14959"/>
                <a:gridCol w="1989497"/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</a:rPr>
                        <a:t>План (тыс. рублей)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Доходы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610 174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</a:rPr>
                        <a:t>в том числе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</a:rPr>
                        <a:t>91 519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>
                          <a:effectLst/>
                        </a:rPr>
                        <a:t>безвозмездные поступления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</a:rPr>
                        <a:t>518 655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>
                          <a:solidFill>
                            <a:srgbClr val="C00000"/>
                          </a:solidFill>
                          <a:effectLst/>
                        </a:rPr>
                        <a:t>Расходы</a:t>
                      </a:r>
                      <a:endParaRPr lang="ru-RU" sz="1800" b="1" i="0" u="none" strike="noStrike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612 219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>
                          <a:effectLst/>
                        </a:rPr>
                        <a:t>Дефицит (-), профицит (+)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</a:rPr>
                        <a:t>-2 045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9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589105"/>
              </p:ext>
            </p:extLst>
          </p:nvPr>
        </p:nvGraphicFramePr>
        <p:xfrm>
          <a:off x="323528" y="692696"/>
          <a:ext cx="8280918" cy="543125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167522"/>
                <a:gridCol w="2056698"/>
                <a:gridCol w="2056698"/>
              </a:tblGrid>
              <a:tr h="4732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План на 2017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(тыс. руб.)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Доля в общем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объеме, %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  <a:tr h="40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Общегосударственные</a:t>
                      </a:r>
                      <a:r>
                        <a:rPr lang="ru-RU" sz="1800" b="1" u="none" strike="noStrike" baseline="0" dirty="0" smtClean="0">
                          <a:solidFill>
                            <a:srgbClr val="002060"/>
                          </a:solidFill>
                          <a:effectLst/>
                        </a:rPr>
                        <a:t> вопросы</a:t>
                      </a:r>
                      <a:endParaRPr lang="ru-RU" sz="1800" b="1" u="none" strike="noStrike" dirty="0" smtClean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48 041,650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374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Национальная оборона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1 239,550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5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101 183,145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16,5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40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17 433,148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Образование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338 953,001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55,4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373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Культура, кинематография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31 770,791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Здравоохранение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320,000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23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Социальная политика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35 873,738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5,9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5 424,601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003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31 978,854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Всего: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612 218,478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района на 2017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56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039651"/>
              </p:ext>
            </p:extLst>
          </p:nvPr>
        </p:nvGraphicFramePr>
        <p:xfrm>
          <a:off x="107504" y="642918"/>
          <a:ext cx="8928992" cy="552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2017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2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4904"/>
            <a:ext cx="9144000" cy="42780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территории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3,9 тыс. км</a:t>
            </a:r>
            <a:r>
              <a:rPr lang="ru-RU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(1,2% территории Томской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области)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центр: 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Кожевниково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7 946 жителей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района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20 335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(1,9% удельный вес от численности населения Томской области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Плотность населения : 5,2 чел. на 1 квадратный километр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 района входит 8 сельских поселений:</a:t>
            </a: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Вороновское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Кожевниковское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Малиновское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Новопокровское</a:t>
            </a: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Песочнодуброское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Староювалинское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Уртамское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Чилинское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38 населенных пунктов</a:t>
            </a: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Емельянов Александр Михайл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949"/>
            <a:ext cx="2123728" cy="233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7116" y="1124744"/>
            <a:ext cx="392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Михайлович Емельянов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90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04385"/>
              </p:ext>
            </p:extLst>
          </p:nvPr>
        </p:nvGraphicFramePr>
        <p:xfrm>
          <a:off x="163259" y="836712"/>
          <a:ext cx="8784974" cy="499141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44411"/>
                <a:gridCol w="6469424"/>
                <a:gridCol w="1371139"/>
              </a:tblGrid>
              <a:tr h="467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2364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b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50 497,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5654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малого  и среднего предпринимательства на территории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 период 2014-2018 годы".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837,680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5318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сельскохозяйственного производства и расширение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рынка сельскохозяйственной продукции,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сырья и продовольствия в </a:t>
                      </a:r>
                      <a:r>
                        <a:rPr lang="ru-RU" sz="1600" b="1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Томской области на 2017-20120  годы и на период до 2025 года»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593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"Информирование населения о деятельности органов местного самоуправления муниципального образования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район"  на 2014-2018 годы".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2 420,000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814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"Устойчивое развитие сельских территорий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2014-2017 годы и на период до 2020 года"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040,250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534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образования  в 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 на 2016-2020 годы". 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8 901,746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678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«Патриотическое воспитание граждан на территории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2016-2020 годы».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660,000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3695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культуры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2015-2019 годы".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1 577,200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" y="0"/>
            <a:ext cx="9111490" cy="7207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ПРОГРАММЫ (22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программы;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предусмотрены расходы в сумме 40 188,044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тыс. руб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31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282095"/>
              </p:ext>
            </p:extLst>
          </p:nvPr>
        </p:nvGraphicFramePr>
        <p:xfrm>
          <a:off x="279263" y="832134"/>
          <a:ext cx="8579296" cy="54028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19735"/>
                <a:gridCol w="6147082"/>
                <a:gridCol w="1012479"/>
              </a:tblGrid>
              <a:tr h="9715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b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 физической культуры и спорта на территории  муниципального образования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район  на 2015-2019 годы"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1 421,074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545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b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 Непрерывное  экологическое образование и просвещение населения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2016-2020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."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545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b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"Повышение  эффективности бюджетных расходов  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2017- 2020 годы" 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122,128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545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b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транспортной системы в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2016-2021 годы"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7 741,065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548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b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«Поддержка  специалистов в системе здравоохранения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района».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548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b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"Улучшение условий и охраны труда в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2017-2020 годы".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266,900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548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b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муниципальной службы в Администрации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  2015-2017 годы"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228,600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818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b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"Профилактика террористической и экстремистской деятельности в муниципальном образовании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2015-2017 годы"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166" y="63477"/>
            <a:ext cx="9111490" cy="7207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ПРОГРАММЫ (22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программы;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предусмотрены расходы в сумме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40 039,239 тыс. руб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25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45508"/>
              </p:ext>
            </p:extLst>
          </p:nvPr>
        </p:nvGraphicFramePr>
        <p:xfrm>
          <a:off x="254009" y="908719"/>
          <a:ext cx="8712970" cy="4942569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630300"/>
                <a:gridCol w="6488382"/>
                <a:gridCol w="1594288"/>
              </a:tblGrid>
              <a:tr h="904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                  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794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"Организация отдыха и оздоровления детей </a:t>
                      </a:r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2015-2019 годы"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388,600</a:t>
                      </a:r>
                    </a:p>
                  </a:txBody>
                  <a:tcPr marL="7620" marR="7620" marT="762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02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"Обеспечение жильём молодых семей в </a:t>
                      </a:r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2016-2018 годы"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404,838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574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"Модернизация коммунальной инфраструктуры </a:t>
                      </a:r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в 2014-2017 годах"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1 533,198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068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"Развитие внутреннего и въездного туризма на территории </a:t>
                      </a:r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Томской области на 2016-2020 годы"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3442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«Молодежь </a:t>
                      </a:r>
                      <a:r>
                        <a:rPr lang="ru-RU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2016-2020 годы»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3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«Возвращение к истокам на 2017-2021 годы»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5402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"Доступная среда для инвалидов на период 2017 -2020 годы»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965,960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3" marR="7083" marT="7083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4749" y="0"/>
            <a:ext cx="9111490" cy="7207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МУНИЦИПАЛЬНЫЕ ПРОГРАММЫ (22 программы; предусмотрены расходы в сумме 40 039,239 руб.)</a:t>
            </a:r>
          </a:p>
        </p:txBody>
      </p:sp>
    </p:spTree>
    <p:extLst>
      <p:ext uri="{BB962C8B-B14F-4D97-AF65-F5344CB8AC3E}">
        <p14:creationId xmlns:p14="http://schemas.microsoft.com/office/powerpoint/2010/main" val="3736148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" y="0"/>
            <a:ext cx="9111490" cy="7207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ВЕДОМСТВЕННЫЕ ЦЕЛЕВЫЕ ПРОГРАММЫ(9 программ;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предусмотрены расходы в сумме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10 458,413 тыс.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руб.)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05566"/>
              </p:ext>
            </p:extLst>
          </p:nvPr>
        </p:nvGraphicFramePr>
        <p:xfrm>
          <a:off x="74996" y="1268760"/>
          <a:ext cx="9036495" cy="536974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53703"/>
                <a:gridCol w="7014640"/>
                <a:gridCol w="1368152"/>
              </a:tblGrid>
              <a:tr h="579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руб.)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20724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«Информационное   и техническое обслуживание процесса реформирования муниципальных финансов».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202,560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"Владение, пользование и распоряжение имуществом, находящимся в собственности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(земельные ресурсы)"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223,000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</a:tr>
              <a:tr h="699367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"Владение, пользование и распоряжение муниципальным имуществом".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56817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"Приватизация муниципального имущества"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</a:tr>
              <a:tr h="51953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"Автоматизированный учет муниципального имущества"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217,000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307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29684"/>
              </p:ext>
            </p:extLst>
          </p:nvPr>
        </p:nvGraphicFramePr>
        <p:xfrm>
          <a:off x="374110" y="980728"/>
          <a:ext cx="8363272" cy="524157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05002"/>
                <a:gridCol w="6492046"/>
                <a:gridCol w="1266224"/>
              </a:tblGrid>
              <a:tr h="9491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 (</a:t>
                      </a:r>
                      <a:r>
                        <a:rPr lang="ru-RU" sz="18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4" marR="4604" marT="4604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11099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547,694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</a:tr>
              <a:tr h="779295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"Формирование позитивного  социального имиджа образовательных учреждений, повышение престижа работников системы образования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231,105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"Формирование здорового образа жизни обучающихся и достижение спортивных результатов".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rgbClr val="F2907C"/>
                    </a:solidFill>
                  </a:tcPr>
                </a:tc>
              </a:tr>
              <a:tr h="6294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9.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ВЦП "Поддержание минимально гарантированного уровня бюджетной обеспеченности сельских поселений при распределении дотации на выравнивание бюджетной обеспеченности между поселениями </a:t>
                      </a:r>
                      <a:r>
                        <a:rPr lang="ru-RU" sz="1800" b="1" i="0" u="none" strike="noStrike" dirty="0" err="1">
                          <a:effectLst/>
                          <a:latin typeface="Times New Roman"/>
                        </a:rPr>
                        <a:t>Кожевниковского</a:t>
                      </a:r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 района"</a:t>
                      </a:r>
                    </a:p>
                  </a:txBody>
                  <a:tcPr marL="7620" marR="7620" marT="7620" marB="0" anchor="b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/>
                        </a:rPr>
                        <a:t>8 387,054</a:t>
                      </a:r>
                      <a:endParaRPr lang="ru-RU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slop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510" y="0"/>
            <a:ext cx="9111490" cy="7207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ВЕДОМСТВЕННЫЕ ЦЕЛЕВЫЕ ПРОГРАММЫ(9 программ;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предусмотрены расходы в сумме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10 458,413 тыс.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руб.)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43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197582"/>
              </p:ext>
            </p:extLst>
          </p:nvPr>
        </p:nvGraphicFramePr>
        <p:xfrm>
          <a:off x="323528" y="764704"/>
          <a:ext cx="8712968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25252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2"/>
                </a:solidFill>
                <a:latin typeface="Times New Roman" pitchFamily="18" charset="0"/>
              </a:rPr>
              <a:t>ДИНАМИКА РАСХОДОВ </a:t>
            </a:r>
            <a:br>
              <a:rPr lang="ru-RU" altLang="ru-RU" sz="2000" b="1" dirty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altLang="ru-RU" sz="2000" b="1" dirty="0">
                <a:solidFill>
                  <a:schemeClr val="bg2"/>
                </a:solidFill>
                <a:latin typeface="Times New Roman" pitchFamily="18" charset="0"/>
              </a:rPr>
              <a:t>НА СОЦИАЛЬНО – КУЛЬТУРНУЮ СФЕРУ В </a:t>
            </a:r>
            <a:r>
              <a:rPr lang="ru-RU" altLang="ru-RU" sz="2000" b="1" dirty="0" smtClean="0">
                <a:solidFill>
                  <a:schemeClr val="bg2"/>
                </a:solidFill>
                <a:latin typeface="Times New Roman" pitchFamily="18" charset="0"/>
              </a:rPr>
              <a:t>2013 </a:t>
            </a:r>
            <a:r>
              <a:rPr lang="ru-RU" altLang="ru-RU" sz="2000" b="1" dirty="0">
                <a:solidFill>
                  <a:schemeClr val="bg2"/>
                </a:solidFill>
                <a:latin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chemeClr val="bg2"/>
                </a:solidFill>
                <a:latin typeface="Times New Roman" pitchFamily="18" charset="0"/>
              </a:rPr>
              <a:t>2017    ГОДАХ</a:t>
            </a:r>
            <a:r>
              <a:rPr lang="ru-RU" altLang="ru-RU" sz="24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85940" y="909404"/>
            <a:ext cx="1220142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63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8"/>
          <p:cNvGrpSpPr>
            <a:grpSpLocks/>
          </p:cNvGrpSpPr>
          <p:nvPr/>
        </p:nvGrpSpPr>
        <p:grpSpPr bwMode="auto">
          <a:xfrm>
            <a:off x="107504" y="520741"/>
            <a:ext cx="8964239" cy="4560310"/>
            <a:chOff x="470947" y="1369939"/>
            <a:chExt cx="8370083" cy="4559985"/>
          </a:xfrm>
        </p:grpSpPr>
        <p:sp>
          <p:nvSpPr>
            <p:cNvPr id="10" name="Полилиния 9"/>
            <p:cNvSpPr/>
            <p:nvPr/>
          </p:nvSpPr>
          <p:spPr>
            <a:xfrm>
              <a:off x="470947" y="1417895"/>
              <a:ext cx="1444623" cy="4512029"/>
            </a:xfrm>
            <a:custGeom>
              <a:avLst/>
              <a:gdLst>
                <a:gd name="connsiteX0" fmla="*/ 0 w 1344704"/>
                <a:gd name="connsiteY0" fmla="*/ 134470 h 4853136"/>
                <a:gd name="connsiteX1" fmla="*/ 134470 w 1344704"/>
                <a:gd name="connsiteY1" fmla="*/ 0 h 4853136"/>
                <a:gd name="connsiteX2" fmla="*/ 1210234 w 1344704"/>
                <a:gd name="connsiteY2" fmla="*/ 0 h 4853136"/>
                <a:gd name="connsiteX3" fmla="*/ 1344704 w 1344704"/>
                <a:gd name="connsiteY3" fmla="*/ 134470 h 4853136"/>
                <a:gd name="connsiteX4" fmla="*/ 1344704 w 1344704"/>
                <a:gd name="connsiteY4" fmla="*/ 4718666 h 4853136"/>
                <a:gd name="connsiteX5" fmla="*/ 1210234 w 1344704"/>
                <a:gd name="connsiteY5" fmla="*/ 4853136 h 4853136"/>
                <a:gd name="connsiteX6" fmla="*/ 134470 w 1344704"/>
                <a:gd name="connsiteY6" fmla="*/ 4853136 h 4853136"/>
                <a:gd name="connsiteX7" fmla="*/ 0 w 1344704"/>
                <a:gd name="connsiteY7" fmla="*/ 4718666 h 4853136"/>
                <a:gd name="connsiteX8" fmla="*/ 0 w 1344704"/>
                <a:gd name="connsiteY8" fmla="*/ 134470 h 485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704" h="4853136">
                  <a:moveTo>
                    <a:pt x="0" y="134470"/>
                  </a:moveTo>
                  <a:cubicBezTo>
                    <a:pt x="0" y="60204"/>
                    <a:pt x="60204" y="0"/>
                    <a:pt x="134470" y="0"/>
                  </a:cubicBezTo>
                  <a:lnTo>
                    <a:pt x="1210234" y="0"/>
                  </a:lnTo>
                  <a:cubicBezTo>
                    <a:pt x="1284500" y="0"/>
                    <a:pt x="1344704" y="60204"/>
                    <a:pt x="1344704" y="134470"/>
                  </a:cubicBezTo>
                  <a:lnTo>
                    <a:pt x="1344704" y="4718666"/>
                  </a:lnTo>
                  <a:cubicBezTo>
                    <a:pt x="1344704" y="4792932"/>
                    <a:pt x="1284500" y="4853136"/>
                    <a:pt x="1210234" y="4853136"/>
                  </a:cubicBezTo>
                  <a:lnTo>
                    <a:pt x="134470" y="4853136"/>
                  </a:lnTo>
                  <a:cubicBezTo>
                    <a:pt x="60204" y="4853136"/>
                    <a:pt x="0" y="4792932"/>
                    <a:pt x="0" y="4718666"/>
                  </a:cubicBezTo>
                  <a:lnTo>
                    <a:pt x="0" y="13447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53340" tIns="53340" rIns="53340" bIns="3450536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atin typeface="Cambria" panose="02040503050406030204" pitchFamily="18" charset="0"/>
                </a:rPr>
                <a:t>0102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atin typeface="Cambria" panose="02040503050406030204" pitchFamily="18" charset="0"/>
                </a:rPr>
                <a:t> Функционирование высшего должностного лица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06694" y="4010812"/>
              <a:ext cx="1076324" cy="1460544"/>
            </a:xfrm>
            <a:custGeom>
              <a:avLst/>
              <a:gdLst>
                <a:gd name="connsiteX0" fmla="*/ 0 w 1075763"/>
                <a:gd name="connsiteY0" fmla="*/ 107576 h 3154538"/>
                <a:gd name="connsiteX1" fmla="*/ 107576 w 1075763"/>
                <a:gd name="connsiteY1" fmla="*/ 0 h 3154538"/>
                <a:gd name="connsiteX2" fmla="*/ 968187 w 1075763"/>
                <a:gd name="connsiteY2" fmla="*/ 0 h 3154538"/>
                <a:gd name="connsiteX3" fmla="*/ 1075763 w 1075763"/>
                <a:gd name="connsiteY3" fmla="*/ 107576 h 3154538"/>
                <a:gd name="connsiteX4" fmla="*/ 1075763 w 1075763"/>
                <a:gd name="connsiteY4" fmla="*/ 3046962 h 3154538"/>
                <a:gd name="connsiteX5" fmla="*/ 968187 w 1075763"/>
                <a:gd name="connsiteY5" fmla="*/ 3154538 h 3154538"/>
                <a:gd name="connsiteX6" fmla="*/ 107576 w 1075763"/>
                <a:gd name="connsiteY6" fmla="*/ 3154538 h 3154538"/>
                <a:gd name="connsiteX7" fmla="*/ 0 w 1075763"/>
                <a:gd name="connsiteY7" fmla="*/ 3046962 h 3154538"/>
                <a:gd name="connsiteX8" fmla="*/ 0 w 1075763"/>
                <a:gd name="connsiteY8" fmla="*/ 107576 h 315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5763" h="3154538">
                  <a:moveTo>
                    <a:pt x="0" y="107576"/>
                  </a:moveTo>
                  <a:cubicBezTo>
                    <a:pt x="0" y="48163"/>
                    <a:pt x="48163" y="0"/>
                    <a:pt x="107576" y="0"/>
                  </a:cubicBezTo>
                  <a:lnTo>
                    <a:pt x="968187" y="0"/>
                  </a:lnTo>
                  <a:cubicBezTo>
                    <a:pt x="1027600" y="0"/>
                    <a:pt x="1075763" y="48163"/>
                    <a:pt x="1075763" y="107576"/>
                  </a:cubicBezTo>
                  <a:lnTo>
                    <a:pt x="1075763" y="3046962"/>
                  </a:lnTo>
                  <a:cubicBezTo>
                    <a:pt x="1075763" y="3106375"/>
                    <a:pt x="1027600" y="3154538"/>
                    <a:pt x="968187" y="3154538"/>
                  </a:cubicBezTo>
                  <a:lnTo>
                    <a:pt x="107576" y="3154538"/>
                  </a:lnTo>
                  <a:cubicBezTo>
                    <a:pt x="48163" y="3154538"/>
                    <a:pt x="0" y="3106375"/>
                    <a:pt x="0" y="3046962"/>
                  </a:cubicBezTo>
                  <a:lnTo>
                    <a:pt x="0" y="10757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67068" tIns="58178" rIns="67068" bIns="58178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 smtClean="0">
                  <a:latin typeface="Cambria" panose="02040503050406030204" pitchFamily="18" charset="0"/>
                </a:rPr>
                <a:t>1 432,3 </a:t>
              </a:r>
              <a:r>
                <a:rPr lang="ru-RU" sz="1800" dirty="0" err="1">
                  <a:latin typeface="Cambria" panose="02040503050406030204" pitchFamily="18" charset="0"/>
                </a:rPr>
                <a:t>т.р</a:t>
              </a:r>
              <a:r>
                <a:rPr lang="ru-RU" sz="18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915570" y="1369939"/>
              <a:ext cx="1490351" cy="4559985"/>
            </a:xfrm>
            <a:custGeom>
              <a:avLst/>
              <a:gdLst>
                <a:gd name="connsiteX0" fmla="*/ 0 w 1344704"/>
                <a:gd name="connsiteY0" fmla="*/ 134470 h 4853136"/>
                <a:gd name="connsiteX1" fmla="*/ 134470 w 1344704"/>
                <a:gd name="connsiteY1" fmla="*/ 0 h 4853136"/>
                <a:gd name="connsiteX2" fmla="*/ 1210234 w 1344704"/>
                <a:gd name="connsiteY2" fmla="*/ 0 h 4853136"/>
                <a:gd name="connsiteX3" fmla="*/ 1344704 w 1344704"/>
                <a:gd name="connsiteY3" fmla="*/ 134470 h 4853136"/>
                <a:gd name="connsiteX4" fmla="*/ 1344704 w 1344704"/>
                <a:gd name="connsiteY4" fmla="*/ 4718666 h 4853136"/>
                <a:gd name="connsiteX5" fmla="*/ 1210234 w 1344704"/>
                <a:gd name="connsiteY5" fmla="*/ 4853136 h 4853136"/>
                <a:gd name="connsiteX6" fmla="*/ 134470 w 1344704"/>
                <a:gd name="connsiteY6" fmla="*/ 4853136 h 4853136"/>
                <a:gd name="connsiteX7" fmla="*/ 0 w 1344704"/>
                <a:gd name="connsiteY7" fmla="*/ 4718666 h 4853136"/>
                <a:gd name="connsiteX8" fmla="*/ 0 w 1344704"/>
                <a:gd name="connsiteY8" fmla="*/ 134470 h 485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704" h="4853136">
                  <a:moveTo>
                    <a:pt x="0" y="134470"/>
                  </a:moveTo>
                  <a:cubicBezTo>
                    <a:pt x="0" y="60204"/>
                    <a:pt x="60204" y="0"/>
                    <a:pt x="134470" y="0"/>
                  </a:cubicBezTo>
                  <a:lnTo>
                    <a:pt x="1210234" y="0"/>
                  </a:lnTo>
                  <a:cubicBezTo>
                    <a:pt x="1284500" y="0"/>
                    <a:pt x="1344704" y="60204"/>
                    <a:pt x="1344704" y="134470"/>
                  </a:cubicBezTo>
                  <a:lnTo>
                    <a:pt x="1344704" y="4718666"/>
                  </a:lnTo>
                  <a:cubicBezTo>
                    <a:pt x="1344704" y="4792932"/>
                    <a:pt x="1284500" y="4853136"/>
                    <a:pt x="1210234" y="4853136"/>
                  </a:cubicBezTo>
                  <a:lnTo>
                    <a:pt x="134470" y="4853136"/>
                  </a:lnTo>
                  <a:cubicBezTo>
                    <a:pt x="60204" y="4853136"/>
                    <a:pt x="0" y="4792932"/>
                    <a:pt x="0" y="4718666"/>
                  </a:cubicBezTo>
                  <a:lnTo>
                    <a:pt x="0" y="134470"/>
                  </a:lnTo>
                  <a:close/>
                </a:path>
              </a:pathLst>
            </a:custGeom>
            <a:solidFill>
              <a:srgbClr val="9999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53340" tIns="53340" rIns="53340" bIns="3450536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atin typeface="Cambria" panose="02040503050406030204" pitchFamily="18" charset="0"/>
                </a:rPr>
                <a:t>0103 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i="1" dirty="0">
                  <a:latin typeface="Cambria" panose="02040503050406030204" pitchFamily="18" charset="0"/>
                </a:rPr>
                <a:t>Функционирование представительных органов муниципальных образован</a:t>
              </a:r>
              <a:r>
                <a:rPr lang="ru-RU" sz="1600" dirty="0">
                  <a:latin typeface="Cambria" panose="02040503050406030204" pitchFamily="18" charset="0"/>
                </a:rPr>
                <a:t>ий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041213" y="4012625"/>
              <a:ext cx="1076324" cy="1511346"/>
            </a:xfrm>
            <a:custGeom>
              <a:avLst/>
              <a:gdLst>
                <a:gd name="connsiteX0" fmla="*/ 0 w 1075763"/>
                <a:gd name="connsiteY0" fmla="*/ 107576 h 1832755"/>
                <a:gd name="connsiteX1" fmla="*/ 107576 w 1075763"/>
                <a:gd name="connsiteY1" fmla="*/ 0 h 1832755"/>
                <a:gd name="connsiteX2" fmla="*/ 968187 w 1075763"/>
                <a:gd name="connsiteY2" fmla="*/ 0 h 1832755"/>
                <a:gd name="connsiteX3" fmla="*/ 1075763 w 1075763"/>
                <a:gd name="connsiteY3" fmla="*/ 107576 h 1832755"/>
                <a:gd name="connsiteX4" fmla="*/ 1075763 w 1075763"/>
                <a:gd name="connsiteY4" fmla="*/ 1725179 h 1832755"/>
                <a:gd name="connsiteX5" fmla="*/ 968187 w 1075763"/>
                <a:gd name="connsiteY5" fmla="*/ 1832755 h 1832755"/>
                <a:gd name="connsiteX6" fmla="*/ 107576 w 1075763"/>
                <a:gd name="connsiteY6" fmla="*/ 1832755 h 1832755"/>
                <a:gd name="connsiteX7" fmla="*/ 0 w 1075763"/>
                <a:gd name="connsiteY7" fmla="*/ 1725179 h 1832755"/>
                <a:gd name="connsiteX8" fmla="*/ 0 w 1075763"/>
                <a:gd name="connsiteY8" fmla="*/ 107576 h 183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5763" h="1832755">
                  <a:moveTo>
                    <a:pt x="0" y="107576"/>
                  </a:moveTo>
                  <a:cubicBezTo>
                    <a:pt x="0" y="48163"/>
                    <a:pt x="48163" y="0"/>
                    <a:pt x="107576" y="0"/>
                  </a:cubicBezTo>
                  <a:lnTo>
                    <a:pt x="968187" y="0"/>
                  </a:lnTo>
                  <a:cubicBezTo>
                    <a:pt x="1027600" y="0"/>
                    <a:pt x="1075763" y="48163"/>
                    <a:pt x="1075763" y="107576"/>
                  </a:cubicBezTo>
                  <a:lnTo>
                    <a:pt x="1075763" y="1725179"/>
                  </a:lnTo>
                  <a:cubicBezTo>
                    <a:pt x="1075763" y="1784592"/>
                    <a:pt x="1027600" y="1832755"/>
                    <a:pt x="968187" y="1832755"/>
                  </a:cubicBezTo>
                  <a:lnTo>
                    <a:pt x="107576" y="1832755"/>
                  </a:lnTo>
                  <a:cubicBezTo>
                    <a:pt x="48163" y="1832755"/>
                    <a:pt x="0" y="1784592"/>
                    <a:pt x="0" y="1725179"/>
                  </a:cubicBezTo>
                  <a:lnTo>
                    <a:pt x="0" y="10757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67068" tIns="58178" rIns="67068" bIns="58178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800" dirty="0"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 smtClean="0">
                  <a:latin typeface="Cambria" panose="02040503050406030204" pitchFamily="18" charset="0"/>
                </a:rPr>
                <a:t>1 739,6 </a:t>
              </a:r>
              <a:r>
                <a:rPr lang="ru-RU" sz="1800" dirty="0" err="1" smtClean="0">
                  <a:latin typeface="Cambria" panose="02040503050406030204" pitchFamily="18" charset="0"/>
                </a:rPr>
                <a:t>т.р</a:t>
              </a:r>
              <a:r>
                <a:rPr lang="ru-RU" sz="1800" dirty="0">
                  <a:latin typeface="Cambria" panose="02040503050406030204" pitchFamily="18" charset="0"/>
                </a:rPr>
                <a:t>.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800" dirty="0">
                <a:latin typeface="Cambria" panose="020405030504060302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405922" y="1413129"/>
              <a:ext cx="1402070" cy="4473604"/>
            </a:xfrm>
            <a:custGeom>
              <a:avLst/>
              <a:gdLst>
                <a:gd name="connsiteX0" fmla="*/ 0 w 1344704"/>
                <a:gd name="connsiteY0" fmla="*/ 134470 h 4853136"/>
                <a:gd name="connsiteX1" fmla="*/ 134470 w 1344704"/>
                <a:gd name="connsiteY1" fmla="*/ 0 h 4853136"/>
                <a:gd name="connsiteX2" fmla="*/ 1210234 w 1344704"/>
                <a:gd name="connsiteY2" fmla="*/ 0 h 4853136"/>
                <a:gd name="connsiteX3" fmla="*/ 1344704 w 1344704"/>
                <a:gd name="connsiteY3" fmla="*/ 134470 h 4853136"/>
                <a:gd name="connsiteX4" fmla="*/ 1344704 w 1344704"/>
                <a:gd name="connsiteY4" fmla="*/ 4718666 h 4853136"/>
                <a:gd name="connsiteX5" fmla="*/ 1210234 w 1344704"/>
                <a:gd name="connsiteY5" fmla="*/ 4853136 h 4853136"/>
                <a:gd name="connsiteX6" fmla="*/ 134470 w 1344704"/>
                <a:gd name="connsiteY6" fmla="*/ 4853136 h 4853136"/>
                <a:gd name="connsiteX7" fmla="*/ 0 w 1344704"/>
                <a:gd name="connsiteY7" fmla="*/ 4718666 h 4853136"/>
                <a:gd name="connsiteX8" fmla="*/ 0 w 1344704"/>
                <a:gd name="connsiteY8" fmla="*/ 134470 h 485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704" h="4853136">
                  <a:moveTo>
                    <a:pt x="0" y="134470"/>
                  </a:moveTo>
                  <a:cubicBezTo>
                    <a:pt x="0" y="60204"/>
                    <a:pt x="60204" y="0"/>
                    <a:pt x="134470" y="0"/>
                  </a:cubicBezTo>
                  <a:lnTo>
                    <a:pt x="1210234" y="0"/>
                  </a:lnTo>
                  <a:cubicBezTo>
                    <a:pt x="1284500" y="0"/>
                    <a:pt x="1344704" y="60204"/>
                    <a:pt x="1344704" y="134470"/>
                  </a:cubicBezTo>
                  <a:lnTo>
                    <a:pt x="1344704" y="4718666"/>
                  </a:lnTo>
                  <a:cubicBezTo>
                    <a:pt x="1344704" y="4792932"/>
                    <a:pt x="1284500" y="4853136"/>
                    <a:pt x="1210234" y="4853136"/>
                  </a:cubicBezTo>
                  <a:lnTo>
                    <a:pt x="134470" y="4853136"/>
                  </a:lnTo>
                  <a:cubicBezTo>
                    <a:pt x="60204" y="4853136"/>
                    <a:pt x="0" y="4792932"/>
                    <a:pt x="0" y="4718666"/>
                  </a:cubicBezTo>
                  <a:lnTo>
                    <a:pt x="0" y="1344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53340" tIns="53340" rIns="53340" bIns="3450536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atin typeface="Cambria" panose="02040503050406030204" pitchFamily="18" charset="0"/>
                </a:rPr>
                <a:t>0104 Функционирование местных администраций 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496718" y="3984617"/>
              <a:ext cx="1076324" cy="1623754"/>
            </a:xfrm>
            <a:custGeom>
              <a:avLst/>
              <a:gdLst>
                <a:gd name="connsiteX0" fmla="*/ 0 w 1075763"/>
                <a:gd name="connsiteY0" fmla="*/ 107576 h 1976759"/>
                <a:gd name="connsiteX1" fmla="*/ 107576 w 1075763"/>
                <a:gd name="connsiteY1" fmla="*/ 0 h 1976759"/>
                <a:gd name="connsiteX2" fmla="*/ 968187 w 1075763"/>
                <a:gd name="connsiteY2" fmla="*/ 0 h 1976759"/>
                <a:gd name="connsiteX3" fmla="*/ 1075763 w 1075763"/>
                <a:gd name="connsiteY3" fmla="*/ 107576 h 1976759"/>
                <a:gd name="connsiteX4" fmla="*/ 1075763 w 1075763"/>
                <a:gd name="connsiteY4" fmla="*/ 1869183 h 1976759"/>
                <a:gd name="connsiteX5" fmla="*/ 968187 w 1075763"/>
                <a:gd name="connsiteY5" fmla="*/ 1976759 h 1976759"/>
                <a:gd name="connsiteX6" fmla="*/ 107576 w 1075763"/>
                <a:gd name="connsiteY6" fmla="*/ 1976759 h 1976759"/>
                <a:gd name="connsiteX7" fmla="*/ 0 w 1075763"/>
                <a:gd name="connsiteY7" fmla="*/ 1869183 h 1976759"/>
                <a:gd name="connsiteX8" fmla="*/ 0 w 1075763"/>
                <a:gd name="connsiteY8" fmla="*/ 107576 h 19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5763" h="1976759">
                  <a:moveTo>
                    <a:pt x="0" y="107576"/>
                  </a:moveTo>
                  <a:cubicBezTo>
                    <a:pt x="0" y="48163"/>
                    <a:pt x="48163" y="0"/>
                    <a:pt x="107576" y="0"/>
                  </a:cubicBezTo>
                  <a:lnTo>
                    <a:pt x="968187" y="0"/>
                  </a:lnTo>
                  <a:cubicBezTo>
                    <a:pt x="1027600" y="0"/>
                    <a:pt x="1075763" y="48163"/>
                    <a:pt x="1075763" y="107576"/>
                  </a:cubicBezTo>
                  <a:lnTo>
                    <a:pt x="1075763" y="1869183"/>
                  </a:lnTo>
                  <a:cubicBezTo>
                    <a:pt x="1075763" y="1928596"/>
                    <a:pt x="1027600" y="1976759"/>
                    <a:pt x="968187" y="1976759"/>
                  </a:cubicBezTo>
                  <a:lnTo>
                    <a:pt x="107576" y="1976759"/>
                  </a:lnTo>
                  <a:cubicBezTo>
                    <a:pt x="48163" y="1976759"/>
                    <a:pt x="0" y="1928596"/>
                    <a:pt x="0" y="1869183"/>
                  </a:cubicBezTo>
                  <a:lnTo>
                    <a:pt x="0" y="107576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67068" tIns="58178" rIns="67068" bIns="58178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 smtClean="0">
                  <a:latin typeface="Cambria" panose="02040503050406030204" pitchFamily="18" charset="0"/>
                </a:rPr>
                <a:t>26 988,8 </a:t>
              </a:r>
              <a:r>
                <a:rPr lang="ru-RU" sz="1800" dirty="0" err="1" smtClean="0">
                  <a:latin typeface="Cambria" panose="02040503050406030204" pitchFamily="18" charset="0"/>
                </a:rPr>
                <a:t>т.р</a:t>
              </a:r>
              <a:r>
                <a:rPr lang="ru-RU" sz="18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807991" y="1413131"/>
              <a:ext cx="1344610" cy="4473604"/>
            </a:xfrm>
            <a:custGeom>
              <a:avLst/>
              <a:gdLst>
                <a:gd name="connsiteX0" fmla="*/ 0 w 1344704"/>
                <a:gd name="connsiteY0" fmla="*/ 134470 h 4853136"/>
                <a:gd name="connsiteX1" fmla="*/ 134470 w 1344704"/>
                <a:gd name="connsiteY1" fmla="*/ 0 h 4853136"/>
                <a:gd name="connsiteX2" fmla="*/ 1210234 w 1344704"/>
                <a:gd name="connsiteY2" fmla="*/ 0 h 4853136"/>
                <a:gd name="connsiteX3" fmla="*/ 1344704 w 1344704"/>
                <a:gd name="connsiteY3" fmla="*/ 134470 h 4853136"/>
                <a:gd name="connsiteX4" fmla="*/ 1344704 w 1344704"/>
                <a:gd name="connsiteY4" fmla="*/ 4718666 h 4853136"/>
                <a:gd name="connsiteX5" fmla="*/ 1210234 w 1344704"/>
                <a:gd name="connsiteY5" fmla="*/ 4853136 h 4853136"/>
                <a:gd name="connsiteX6" fmla="*/ 134470 w 1344704"/>
                <a:gd name="connsiteY6" fmla="*/ 4853136 h 4853136"/>
                <a:gd name="connsiteX7" fmla="*/ 0 w 1344704"/>
                <a:gd name="connsiteY7" fmla="*/ 4718666 h 4853136"/>
                <a:gd name="connsiteX8" fmla="*/ 0 w 1344704"/>
                <a:gd name="connsiteY8" fmla="*/ 134470 h 485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704" h="4853136">
                  <a:moveTo>
                    <a:pt x="0" y="134470"/>
                  </a:moveTo>
                  <a:cubicBezTo>
                    <a:pt x="0" y="60204"/>
                    <a:pt x="60204" y="0"/>
                    <a:pt x="134470" y="0"/>
                  </a:cubicBezTo>
                  <a:lnTo>
                    <a:pt x="1210234" y="0"/>
                  </a:lnTo>
                  <a:cubicBezTo>
                    <a:pt x="1284500" y="0"/>
                    <a:pt x="1344704" y="60204"/>
                    <a:pt x="1344704" y="134470"/>
                  </a:cubicBezTo>
                  <a:lnTo>
                    <a:pt x="1344704" y="4718666"/>
                  </a:lnTo>
                  <a:cubicBezTo>
                    <a:pt x="1344704" y="4792932"/>
                    <a:pt x="1284500" y="4853136"/>
                    <a:pt x="1210234" y="4853136"/>
                  </a:cubicBezTo>
                  <a:lnTo>
                    <a:pt x="134470" y="4853136"/>
                  </a:lnTo>
                  <a:cubicBezTo>
                    <a:pt x="60204" y="4853136"/>
                    <a:pt x="0" y="4792932"/>
                    <a:pt x="0" y="4718666"/>
                  </a:cubicBezTo>
                  <a:lnTo>
                    <a:pt x="0" y="134470"/>
                  </a:lnTo>
                  <a:close/>
                </a:path>
              </a:pathLst>
            </a:custGeom>
            <a:solidFill>
              <a:srgbClr val="DC7AEC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53340" tIns="53340" rIns="53340" bIns="3450536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atin typeface="Cambria" panose="02040503050406030204" pitchFamily="18" charset="0"/>
                </a:rPr>
                <a:t>0106 Обеспечение финансовых органов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946369" y="4012625"/>
              <a:ext cx="1076323" cy="1514367"/>
            </a:xfrm>
            <a:custGeom>
              <a:avLst/>
              <a:gdLst>
                <a:gd name="connsiteX0" fmla="*/ 0 w 1075763"/>
                <a:gd name="connsiteY0" fmla="*/ 107576 h 1976759"/>
                <a:gd name="connsiteX1" fmla="*/ 107576 w 1075763"/>
                <a:gd name="connsiteY1" fmla="*/ 0 h 1976759"/>
                <a:gd name="connsiteX2" fmla="*/ 968187 w 1075763"/>
                <a:gd name="connsiteY2" fmla="*/ 0 h 1976759"/>
                <a:gd name="connsiteX3" fmla="*/ 1075763 w 1075763"/>
                <a:gd name="connsiteY3" fmla="*/ 107576 h 1976759"/>
                <a:gd name="connsiteX4" fmla="*/ 1075763 w 1075763"/>
                <a:gd name="connsiteY4" fmla="*/ 1869183 h 1976759"/>
                <a:gd name="connsiteX5" fmla="*/ 968187 w 1075763"/>
                <a:gd name="connsiteY5" fmla="*/ 1976759 h 1976759"/>
                <a:gd name="connsiteX6" fmla="*/ 107576 w 1075763"/>
                <a:gd name="connsiteY6" fmla="*/ 1976759 h 1976759"/>
                <a:gd name="connsiteX7" fmla="*/ 0 w 1075763"/>
                <a:gd name="connsiteY7" fmla="*/ 1869183 h 1976759"/>
                <a:gd name="connsiteX8" fmla="*/ 0 w 1075763"/>
                <a:gd name="connsiteY8" fmla="*/ 107576 h 19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5763" h="1976759">
                  <a:moveTo>
                    <a:pt x="0" y="107576"/>
                  </a:moveTo>
                  <a:cubicBezTo>
                    <a:pt x="0" y="48163"/>
                    <a:pt x="48163" y="0"/>
                    <a:pt x="107576" y="0"/>
                  </a:cubicBezTo>
                  <a:lnTo>
                    <a:pt x="968187" y="0"/>
                  </a:lnTo>
                  <a:cubicBezTo>
                    <a:pt x="1027600" y="0"/>
                    <a:pt x="1075763" y="48163"/>
                    <a:pt x="1075763" y="107576"/>
                  </a:cubicBezTo>
                  <a:lnTo>
                    <a:pt x="1075763" y="1869183"/>
                  </a:lnTo>
                  <a:cubicBezTo>
                    <a:pt x="1075763" y="1928596"/>
                    <a:pt x="1027600" y="1976759"/>
                    <a:pt x="968187" y="1976759"/>
                  </a:cubicBezTo>
                  <a:lnTo>
                    <a:pt x="107576" y="1976759"/>
                  </a:lnTo>
                  <a:cubicBezTo>
                    <a:pt x="48163" y="1976759"/>
                    <a:pt x="0" y="1928596"/>
                    <a:pt x="0" y="1869183"/>
                  </a:cubicBezTo>
                  <a:lnTo>
                    <a:pt x="0" y="10757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67068" tIns="58178" rIns="67068" bIns="58178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 smtClean="0">
                  <a:latin typeface="Cambria" panose="02040503050406030204" pitchFamily="18" charset="0"/>
                </a:rPr>
                <a:t>5 652,6 </a:t>
              </a:r>
              <a:r>
                <a:rPr lang="ru-RU" sz="1800" dirty="0" err="1" smtClean="0">
                  <a:latin typeface="Cambria" panose="02040503050406030204" pitchFamily="18" charset="0"/>
                </a:rPr>
                <a:t>т.р</a:t>
              </a:r>
              <a:r>
                <a:rPr lang="ru-RU" sz="18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215902" y="1369939"/>
              <a:ext cx="1363618" cy="4473604"/>
            </a:xfrm>
            <a:custGeom>
              <a:avLst/>
              <a:gdLst>
                <a:gd name="connsiteX0" fmla="*/ 0 w 1344704"/>
                <a:gd name="connsiteY0" fmla="*/ 134470 h 4853136"/>
                <a:gd name="connsiteX1" fmla="*/ 134470 w 1344704"/>
                <a:gd name="connsiteY1" fmla="*/ 0 h 4853136"/>
                <a:gd name="connsiteX2" fmla="*/ 1210234 w 1344704"/>
                <a:gd name="connsiteY2" fmla="*/ 0 h 4853136"/>
                <a:gd name="connsiteX3" fmla="*/ 1344704 w 1344704"/>
                <a:gd name="connsiteY3" fmla="*/ 134470 h 4853136"/>
                <a:gd name="connsiteX4" fmla="*/ 1344704 w 1344704"/>
                <a:gd name="connsiteY4" fmla="*/ 4718666 h 4853136"/>
                <a:gd name="connsiteX5" fmla="*/ 1210234 w 1344704"/>
                <a:gd name="connsiteY5" fmla="*/ 4853136 h 4853136"/>
                <a:gd name="connsiteX6" fmla="*/ 134470 w 1344704"/>
                <a:gd name="connsiteY6" fmla="*/ 4853136 h 4853136"/>
                <a:gd name="connsiteX7" fmla="*/ 0 w 1344704"/>
                <a:gd name="connsiteY7" fmla="*/ 4718666 h 4853136"/>
                <a:gd name="connsiteX8" fmla="*/ 0 w 1344704"/>
                <a:gd name="connsiteY8" fmla="*/ 134470 h 485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704" h="4853136">
                  <a:moveTo>
                    <a:pt x="0" y="134470"/>
                  </a:moveTo>
                  <a:cubicBezTo>
                    <a:pt x="0" y="60204"/>
                    <a:pt x="60204" y="0"/>
                    <a:pt x="134470" y="0"/>
                  </a:cubicBezTo>
                  <a:lnTo>
                    <a:pt x="1210234" y="0"/>
                  </a:lnTo>
                  <a:cubicBezTo>
                    <a:pt x="1284500" y="0"/>
                    <a:pt x="1344704" y="60204"/>
                    <a:pt x="1344704" y="134470"/>
                  </a:cubicBezTo>
                  <a:lnTo>
                    <a:pt x="1344704" y="4718666"/>
                  </a:lnTo>
                  <a:cubicBezTo>
                    <a:pt x="1344704" y="4792932"/>
                    <a:pt x="1284500" y="4853136"/>
                    <a:pt x="1210234" y="4853136"/>
                  </a:cubicBezTo>
                  <a:lnTo>
                    <a:pt x="134470" y="4853136"/>
                  </a:lnTo>
                  <a:cubicBezTo>
                    <a:pt x="60204" y="4853136"/>
                    <a:pt x="0" y="4792932"/>
                    <a:pt x="0" y="4718666"/>
                  </a:cubicBezTo>
                  <a:lnTo>
                    <a:pt x="0" y="13447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53340" tIns="53340" rIns="53340" bIns="3450536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atin typeface="Cambria" panose="02040503050406030204" pitchFamily="18" charset="0"/>
                </a:rPr>
                <a:t>0111 Резервные фонды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6316026" y="3984617"/>
              <a:ext cx="1076324" cy="1512933"/>
            </a:xfrm>
            <a:custGeom>
              <a:avLst/>
              <a:gdLst>
                <a:gd name="connsiteX0" fmla="*/ 0 w 1075763"/>
                <a:gd name="connsiteY0" fmla="*/ 107576 h 2120796"/>
                <a:gd name="connsiteX1" fmla="*/ 107576 w 1075763"/>
                <a:gd name="connsiteY1" fmla="*/ 0 h 2120796"/>
                <a:gd name="connsiteX2" fmla="*/ 968187 w 1075763"/>
                <a:gd name="connsiteY2" fmla="*/ 0 h 2120796"/>
                <a:gd name="connsiteX3" fmla="*/ 1075763 w 1075763"/>
                <a:gd name="connsiteY3" fmla="*/ 107576 h 2120796"/>
                <a:gd name="connsiteX4" fmla="*/ 1075763 w 1075763"/>
                <a:gd name="connsiteY4" fmla="*/ 2013220 h 2120796"/>
                <a:gd name="connsiteX5" fmla="*/ 968187 w 1075763"/>
                <a:gd name="connsiteY5" fmla="*/ 2120796 h 2120796"/>
                <a:gd name="connsiteX6" fmla="*/ 107576 w 1075763"/>
                <a:gd name="connsiteY6" fmla="*/ 2120796 h 2120796"/>
                <a:gd name="connsiteX7" fmla="*/ 0 w 1075763"/>
                <a:gd name="connsiteY7" fmla="*/ 2013220 h 2120796"/>
                <a:gd name="connsiteX8" fmla="*/ 0 w 1075763"/>
                <a:gd name="connsiteY8" fmla="*/ 107576 h 212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5763" h="2120796">
                  <a:moveTo>
                    <a:pt x="0" y="107576"/>
                  </a:moveTo>
                  <a:cubicBezTo>
                    <a:pt x="0" y="48163"/>
                    <a:pt x="48163" y="0"/>
                    <a:pt x="107576" y="0"/>
                  </a:cubicBezTo>
                  <a:lnTo>
                    <a:pt x="968187" y="0"/>
                  </a:lnTo>
                  <a:cubicBezTo>
                    <a:pt x="1027600" y="0"/>
                    <a:pt x="1075763" y="48163"/>
                    <a:pt x="1075763" y="107576"/>
                  </a:cubicBezTo>
                  <a:lnTo>
                    <a:pt x="1075763" y="2013220"/>
                  </a:lnTo>
                  <a:cubicBezTo>
                    <a:pt x="1075763" y="2072633"/>
                    <a:pt x="1027600" y="2120796"/>
                    <a:pt x="968187" y="2120796"/>
                  </a:cubicBezTo>
                  <a:lnTo>
                    <a:pt x="107576" y="2120796"/>
                  </a:lnTo>
                  <a:cubicBezTo>
                    <a:pt x="48163" y="2120796"/>
                    <a:pt x="0" y="2072633"/>
                    <a:pt x="0" y="2013220"/>
                  </a:cubicBezTo>
                  <a:lnTo>
                    <a:pt x="0" y="107576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67068" tIns="58178" rIns="67068" bIns="58178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 smtClean="0">
                  <a:latin typeface="Cambria" panose="02040503050406030204" pitchFamily="18" charset="0"/>
                </a:rPr>
                <a:t>700</a:t>
              </a:r>
              <a:endParaRPr lang="ru-RU" sz="1800" dirty="0"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>
                  <a:latin typeface="Cambria" panose="02040503050406030204" pitchFamily="18" charset="0"/>
                </a:rPr>
                <a:t> </a:t>
              </a:r>
              <a:r>
                <a:rPr lang="ru-RU" sz="1800" dirty="0" err="1">
                  <a:latin typeface="Cambria" panose="02040503050406030204" pitchFamily="18" charset="0"/>
                </a:rPr>
                <a:t>т.р</a:t>
              </a:r>
              <a:r>
                <a:rPr lang="ru-RU" sz="1800" dirty="0"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7631357" y="1413132"/>
              <a:ext cx="1209673" cy="4430412"/>
            </a:xfrm>
            <a:custGeom>
              <a:avLst/>
              <a:gdLst>
                <a:gd name="connsiteX0" fmla="*/ 0 w 1344704"/>
                <a:gd name="connsiteY0" fmla="*/ 134470 h 4853136"/>
                <a:gd name="connsiteX1" fmla="*/ 134470 w 1344704"/>
                <a:gd name="connsiteY1" fmla="*/ 0 h 4853136"/>
                <a:gd name="connsiteX2" fmla="*/ 1210234 w 1344704"/>
                <a:gd name="connsiteY2" fmla="*/ 0 h 4853136"/>
                <a:gd name="connsiteX3" fmla="*/ 1344704 w 1344704"/>
                <a:gd name="connsiteY3" fmla="*/ 134470 h 4853136"/>
                <a:gd name="connsiteX4" fmla="*/ 1344704 w 1344704"/>
                <a:gd name="connsiteY4" fmla="*/ 4718666 h 4853136"/>
                <a:gd name="connsiteX5" fmla="*/ 1210234 w 1344704"/>
                <a:gd name="connsiteY5" fmla="*/ 4853136 h 4853136"/>
                <a:gd name="connsiteX6" fmla="*/ 134470 w 1344704"/>
                <a:gd name="connsiteY6" fmla="*/ 4853136 h 4853136"/>
                <a:gd name="connsiteX7" fmla="*/ 0 w 1344704"/>
                <a:gd name="connsiteY7" fmla="*/ 4718666 h 4853136"/>
                <a:gd name="connsiteX8" fmla="*/ 0 w 1344704"/>
                <a:gd name="connsiteY8" fmla="*/ 134470 h 485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704" h="4853136">
                  <a:moveTo>
                    <a:pt x="0" y="134470"/>
                  </a:moveTo>
                  <a:cubicBezTo>
                    <a:pt x="0" y="60204"/>
                    <a:pt x="60204" y="0"/>
                    <a:pt x="134470" y="0"/>
                  </a:cubicBezTo>
                  <a:lnTo>
                    <a:pt x="1210234" y="0"/>
                  </a:lnTo>
                  <a:cubicBezTo>
                    <a:pt x="1284500" y="0"/>
                    <a:pt x="1344704" y="60204"/>
                    <a:pt x="1344704" y="134470"/>
                  </a:cubicBezTo>
                  <a:lnTo>
                    <a:pt x="1344704" y="4718666"/>
                  </a:lnTo>
                  <a:cubicBezTo>
                    <a:pt x="1344704" y="4792932"/>
                    <a:pt x="1284500" y="4853136"/>
                    <a:pt x="1210234" y="4853136"/>
                  </a:cubicBezTo>
                  <a:lnTo>
                    <a:pt x="134470" y="4853136"/>
                  </a:lnTo>
                  <a:cubicBezTo>
                    <a:pt x="60204" y="4853136"/>
                    <a:pt x="0" y="4792932"/>
                    <a:pt x="0" y="4718666"/>
                  </a:cubicBezTo>
                  <a:lnTo>
                    <a:pt x="0" y="13447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53340" tIns="53340" rIns="53340" bIns="3450536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dirty="0"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latin typeface="Cambria" panose="02040503050406030204" pitchFamily="18" charset="0"/>
                </a:rPr>
                <a:t>0113 Другие общегосударственные вопросы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66293" y="3958422"/>
              <a:ext cx="1074736" cy="1512933"/>
            </a:xfrm>
            <a:custGeom>
              <a:avLst/>
              <a:gdLst>
                <a:gd name="connsiteX0" fmla="*/ 0 w 1075763"/>
                <a:gd name="connsiteY0" fmla="*/ 107576 h 2120796"/>
                <a:gd name="connsiteX1" fmla="*/ 107576 w 1075763"/>
                <a:gd name="connsiteY1" fmla="*/ 0 h 2120796"/>
                <a:gd name="connsiteX2" fmla="*/ 968187 w 1075763"/>
                <a:gd name="connsiteY2" fmla="*/ 0 h 2120796"/>
                <a:gd name="connsiteX3" fmla="*/ 1075763 w 1075763"/>
                <a:gd name="connsiteY3" fmla="*/ 107576 h 2120796"/>
                <a:gd name="connsiteX4" fmla="*/ 1075763 w 1075763"/>
                <a:gd name="connsiteY4" fmla="*/ 2013220 h 2120796"/>
                <a:gd name="connsiteX5" fmla="*/ 968187 w 1075763"/>
                <a:gd name="connsiteY5" fmla="*/ 2120796 h 2120796"/>
                <a:gd name="connsiteX6" fmla="*/ 107576 w 1075763"/>
                <a:gd name="connsiteY6" fmla="*/ 2120796 h 2120796"/>
                <a:gd name="connsiteX7" fmla="*/ 0 w 1075763"/>
                <a:gd name="connsiteY7" fmla="*/ 2013220 h 2120796"/>
                <a:gd name="connsiteX8" fmla="*/ 0 w 1075763"/>
                <a:gd name="connsiteY8" fmla="*/ 107576 h 212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5763" h="2120796">
                  <a:moveTo>
                    <a:pt x="0" y="107576"/>
                  </a:moveTo>
                  <a:cubicBezTo>
                    <a:pt x="0" y="48163"/>
                    <a:pt x="48163" y="0"/>
                    <a:pt x="107576" y="0"/>
                  </a:cubicBezTo>
                  <a:lnTo>
                    <a:pt x="968187" y="0"/>
                  </a:lnTo>
                  <a:cubicBezTo>
                    <a:pt x="1027600" y="0"/>
                    <a:pt x="1075763" y="48163"/>
                    <a:pt x="1075763" y="107576"/>
                  </a:cubicBezTo>
                  <a:lnTo>
                    <a:pt x="1075763" y="2013220"/>
                  </a:lnTo>
                  <a:cubicBezTo>
                    <a:pt x="1075763" y="2072633"/>
                    <a:pt x="1027600" y="2120796"/>
                    <a:pt x="968187" y="2120796"/>
                  </a:cubicBezTo>
                  <a:lnTo>
                    <a:pt x="107576" y="2120796"/>
                  </a:lnTo>
                  <a:cubicBezTo>
                    <a:pt x="48163" y="2120796"/>
                    <a:pt x="0" y="2072633"/>
                    <a:pt x="0" y="2013220"/>
                  </a:cubicBezTo>
                  <a:lnTo>
                    <a:pt x="0" y="107576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67068" tIns="58178" rIns="67068" bIns="58178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dirty="0" smtClean="0">
                  <a:latin typeface="Cambria" panose="02040503050406030204" pitchFamily="18" charset="0"/>
                </a:rPr>
                <a:t>10 828,3т.р</a:t>
              </a:r>
              <a:r>
                <a:rPr lang="ru-RU" sz="1800" dirty="0">
                  <a:latin typeface="Cambria" panose="02040503050406030204" pitchFamily="18" charset="0"/>
                </a:rPr>
                <a:t>.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8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0" y="0"/>
            <a:ext cx="925252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2"/>
                </a:solidFill>
                <a:latin typeface="Times New Roman" pitchFamily="18" charset="0"/>
              </a:rPr>
              <a:t>Раздел 01100 Общегосударственные вопросы 48  041,650 тыс. руб.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21048340"/>
              </p:ext>
            </p:extLst>
          </p:nvPr>
        </p:nvGraphicFramePr>
        <p:xfrm>
          <a:off x="522286" y="5373215"/>
          <a:ext cx="8303420" cy="107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687337" y="5589240"/>
            <a:ext cx="1262243" cy="577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/>
              <a:t>700,0 </a:t>
            </a:r>
            <a:r>
              <a:rPr lang="ru-RU" sz="2000" dirty="0" err="1"/>
              <a:t>т.р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51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WordArt 2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i="1" kern="10" spc="18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Управление финансов администрации Кожевниковского района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3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002060"/>
                </a:solidFill>
              </a:rPr>
              <a:t>Раздел 0200 «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Н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ациональная оборона» 1 239,550 </a:t>
            </a:r>
            <a:r>
              <a:rPr lang="ru-RU" altLang="ru-RU" sz="3200" b="1" dirty="0" err="1" smtClean="0">
                <a:solidFill>
                  <a:srgbClr val="002060"/>
                </a:solidFill>
              </a:rPr>
              <a:t>т.р</a:t>
            </a:r>
            <a:r>
              <a:rPr lang="ru-RU" altLang="ru-RU" sz="3200" dirty="0" smtClean="0">
                <a:solidFill>
                  <a:srgbClr val="002060"/>
                </a:solidFill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</a:rPr>
            </a:b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</a:rPr>
              <a:t>(2016 г.- 917,650 тыс. руб.)</a:t>
            </a:r>
          </a:p>
        </p:txBody>
      </p:sp>
      <p:pic>
        <p:nvPicPr>
          <p:cNvPr id="7170" name="Picture 2" descr="D:\DD\Desktop\Для бюджета для граждан\презентация\военкомат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208"/>
            <a:ext cx="2847975" cy="1743075"/>
          </a:xfrm>
          <a:prstGeom prst="rect">
            <a:avLst/>
          </a:prstGeo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7171" name="Picture 3" descr="D:\DD\Desktop\Для бюджета для граждан\презентация\военкомат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924209"/>
            <a:ext cx="2619375" cy="1743075"/>
          </a:xfrm>
          <a:prstGeom prst="rect">
            <a:avLst/>
          </a:prstGeom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21469"/>
              </p:ext>
            </p:extLst>
          </p:nvPr>
        </p:nvGraphicFramePr>
        <p:xfrm>
          <a:off x="11875" y="2732597"/>
          <a:ext cx="9144000" cy="40740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/>
                <a:gridCol w="4572000"/>
              </a:tblGrid>
              <a:tr h="2818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первичного воинского учета на территориях, где отсутствуют военные комиссариаты (ФБ)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1 189,400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 р.</a:t>
                      </a:r>
                    </a:p>
                    <a:p>
                      <a:pPr algn="ctr"/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2559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мобилизационной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подготовке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50,150 т. р.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074" name="Picture 2" descr="D:\DD\Desktop\Для бюджета для граждан\презентация\военкомат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1268760"/>
            <a:ext cx="32004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42755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0" y="12022"/>
            <a:ext cx="9144000" cy="9223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002060"/>
                </a:solidFill>
              </a:rPr>
              <a:t>Раздел 0400 «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Н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ациональная экономика» 101 183,145 </a:t>
            </a:r>
            <a:r>
              <a:rPr lang="ru-RU" altLang="ru-RU" sz="3200" b="1" dirty="0" err="1" smtClean="0">
                <a:solidFill>
                  <a:srgbClr val="002060"/>
                </a:solidFill>
              </a:rPr>
              <a:t>т.р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.</a:t>
            </a:r>
            <a:r>
              <a:rPr lang="ru-RU" altLang="ru-RU" sz="3200" dirty="0" smtClean="0">
                <a:solidFill>
                  <a:srgbClr val="002060"/>
                </a:solidFill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</a:rPr>
            </a:br>
            <a:r>
              <a:rPr lang="ru-RU" altLang="ru-RU" sz="3200" dirty="0" smtClean="0">
                <a:solidFill>
                  <a:srgbClr val="002060"/>
                </a:solidFill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</a:rPr>
              <a:t>(2016 г.-63 355,6 тыс. 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565645"/>
              </p:ext>
            </p:extLst>
          </p:nvPr>
        </p:nvGraphicFramePr>
        <p:xfrm>
          <a:off x="642910" y="1428736"/>
          <a:ext cx="8229600" cy="475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495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3650" y="0"/>
            <a:ext cx="9140350" cy="92233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100" b="1" dirty="0" smtClean="0">
                <a:solidFill>
                  <a:srgbClr val="002060"/>
                </a:solidFill>
              </a:rPr>
              <a:t>подраздел 0405 «</a:t>
            </a:r>
            <a:r>
              <a:rPr lang="ru-RU" sz="2100" b="1" dirty="0">
                <a:solidFill>
                  <a:srgbClr val="002060"/>
                </a:solidFill>
              </a:rPr>
              <a:t>Сельское хозяйство и </a:t>
            </a:r>
            <a:r>
              <a:rPr lang="ru-RU" sz="2100" b="1" dirty="0" smtClean="0">
                <a:solidFill>
                  <a:srgbClr val="002060"/>
                </a:solidFill>
              </a:rPr>
              <a:t>рыболовство» 62 946,3 </a:t>
            </a:r>
            <a:r>
              <a:rPr lang="ru-RU" sz="21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sz="2100" b="1" dirty="0" smtClean="0">
                <a:solidFill>
                  <a:srgbClr val="002060"/>
                </a:solidFill>
              </a:rPr>
              <a:t>.                      (2016 г.-76 079,9 </a:t>
            </a:r>
            <a:r>
              <a:rPr lang="ru-RU" sz="2100" b="1" dirty="0" err="1" smtClean="0">
                <a:solidFill>
                  <a:srgbClr val="002060"/>
                </a:solidFill>
              </a:rPr>
              <a:t>т.р</a:t>
            </a:r>
            <a:r>
              <a:rPr lang="ru-RU" sz="2100" b="1" dirty="0" smtClean="0">
                <a:solidFill>
                  <a:srgbClr val="002060"/>
                </a:solidFill>
              </a:rPr>
              <a:t>.) </a:t>
            </a:r>
            <a:r>
              <a:rPr lang="ru-RU" altLang="ru-RU" sz="2100" b="1" dirty="0" smtClean="0">
                <a:solidFill>
                  <a:srgbClr val="002060"/>
                </a:solidFill>
              </a:rPr>
              <a:t/>
            </a:r>
            <a:br>
              <a:rPr lang="ru-RU" altLang="ru-RU" sz="2100" b="1" dirty="0" smtClean="0">
                <a:solidFill>
                  <a:srgbClr val="002060"/>
                </a:solidFill>
              </a:rPr>
            </a:br>
            <a:r>
              <a:rPr lang="ru-RU" altLang="ru-RU" sz="2100" b="1" dirty="0" smtClean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543158"/>
              </p:ext>
            </p:extLst>
          </p:nvPr>
        </p:nvGraphicFramePr>
        <p:xfrm>
          <a:off x="179512" y="908720"/>
          <a:ext cx="869299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BCF0D-0521-43A7-9518-4B987109E4E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5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6791"/>
            <a:ext cx="4896544" cy="62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9808" y="1"/>
            <a:ext cx="822419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Муниципальное образование «</a:t>
            </a:r>
            <a:r>
              <a:rPr lang="ru-RU" sz="2400" dirty="0" err="1" smtClean="0">
                <a:solidFill>
                  <a:srgbClr val="002060"/>
                </a:solidFill>
              </a:rPr>
              <a:t>Кожевниковский</a:t>
            </a:r>
            <a:r>
              <a:rPr lang="ru-RU" sz="2400" dirty="0" smtClean="0">
                <a:solidFill>
                  <a:srgbClr val="002060"/>
                </a:solidFill>
              </a:rPr>
              <a:t> район»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dirty="0" smtClean="0">
                <a:solidFill>
                  <a:srgbClr val="002060"/>
                </a:solidFill>
              </a:rPr>
              <a:t>   </a:t>
            </a:r>
            <a:r>
              <a:rPr lang="ru-RU" altLang="ru-RU" sz="2400" dirty="0" smtClean="0">
                <a:solidFill>
                  <a:srgbClr val="002060"/>
                </a:solidFill>
              </a:rPr>
              <a:t>раздел 0500 «</a:t>
            </a: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Жилищно- коммунальное</a:t>
            </a:r>
            <a:b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                    хозяйство»    (17 433,148 т. руб.)</a:t>
            </a:r>
            <a:endParaRPr lang="ru-RU" altLang="ru-RU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33796" name="Группа 2"/>
          <p:cNvGrpSpPr>
            <a:grpSpLocks/>
          </p:cNvGrpSpPr>
          <p:nvPr/>
        </p:nvGrpSpPr>
        <p:grpSpPr bwMode="auto">
          <a:xfrm>
            <a:off x="435772" y="1428736"/>
            <a:ext cx="8432612" cy="5351981"/>
            <a:chOff x="507954" y="1757870"/>
            <a:chExt cx="8344023" cy="4591791"/>
          </a:xfrm>
        </p:grpSpPr>
        <p:sp>
          <p:nvSpPr>
            <p:cNvPr id="4" name="Полилиния 3"/>
            <p:cNvSpPr/>
            <p:nvPr/>
          </p:nvSpPr>
          <p:spPr>
            <a:xfrm>
              <a:off x="579946" y="1823883"/>
              <a:ext cx="1589295" cy="1542523"/>
            </a:xfrm>
            <a:custGeom>
              <a:avLst/>
              <a:gdLst>
                <a:gd name="connsiteX0" fmla="*/ 0 w 1542522"/>
                <a:gd name="connsiteY0" fmla="*/ 0 h 1079765"/>
                <a:gd name="connsiteX1" fmla="*/ 1002640 w 1542522"/>
                <a:gd name="connsiteY1" fmla="*/ 0 h 1079765"/>
                <a:gd name="connsiteX2" fmla="*/ 1542522 w 1542522"/>
                <a:gd name="connsiteY2" fmla="*/ 539883 h 1079765"/>
                <a:gd name="connsiteX3" fmla="*/ 1002640 w 1542522"/>
                <a:gd name="connsiteY3" fmla="*/ 1079765 h 1079765"/>
                <a:gd name="connsiteX4" fmla="*/ 0 w 1542522"/>
                <a:gd name="connsiteY4" fmla="*/ 1079765 h 1079765"/>
                <a:gd name="connsiteX5" fmla="*/ 539883 w 1542522"/>
                <a:gd name="connsiteY5" fmla="*/ 539883 h 1079765"/>
                <a:gd name="connsiteX6" fmla="*/ 0 w 1542522"/>
                <a:gd name="connsiteY6" fmla="*/ 0 h 10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522" h="1079765">
                  <a:moveTo>
                    <a:pt x="1542521" y="0"/>
                  </a:moveTo>
                  <a:lnTo>
                    <a:pt x="1542521" y="701848"/>
                  </a:lnTo>
                  <a:lnTo>
                    <a:pt x="771260" y="1079765"/>
                  </a:lnTo>
                  <a:lnTo>
                    <a:pt x="1" y="701848"/>
                  </a:lnTo>
                  <a:lnTo>
                    <a:pt x="1" y="0"/>
                  </a:lnTo>
                  <a:lnTo>
                    <a:pt x="771260" y="377918"/>
                  </a:lnTo>
                  <a:lnTo>
                    <a:pt x="1542521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8891" tIns="548774" rIns="8890" bIns="5487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Жилищное 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хозяйство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47, 900 </a:t>
              </a:r>
              <a:r>
                <a:rPr lang="ru-RU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т.р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268041" y="1757870"/>
              <a:ext cx="6482020" cy="1095937"/>
            </a:xfrm>
            <a:custGeom>
              <a:avLst/>
              <a:gdLst>
                <a:gd name="connsiteX0" fmla="*/ 182659 w 1095935"/>
                <a:gd name="connsiteY0" fmla="*/ 0 h 4908819"/>
                <a:gd name="connsiteX1" fmla="*/ 913276 w 1095935"/>
                <a:gd name="connsiteY1" fmla="*/ 0 h 4908819"/>
                <a:gd name="connsiteX2" fmla="*/ 1095935 w 1095935"/>
                <a:gd name="connsiteY2" fmla="*/ 182659 h 4908819"/>
                <a:gd name="connsiteX3" fmla="*/ 1095935 w 1095935"/>
                <a:gd name="connsiteY3" fmla="*/ 4908819 h 4908819"/>
                <a:gd name="connsiteX4" fmla="*/ 1095935 w 1095935"/>
                <a:gd name="connsiteY4" fmla="*/ 4908819 h 4908819"/>
                <a:gd name="connsiteX5" fmla="*/ 0 w 1095935"/>
                <a:gd name="connsiteY5" fmla="*/ 4908819 h 4908819"/>
                <a:gd name="connsiteX6" fmla="*/ 0 w 1095935"/>
                <a:gd name="connsiteY6" fmla="*/ 4908819 h 4908819"/>
                <a:gd name="connsiteX7" fmla="*/ 0 w 1095935"/>
                <a:gd name="connsiteY7" fmla="*/ 182659 h 4908819"/>
                <a:gd name="connsiteX8" fmla="*/ 182659 w 1095935"/>
                <a:gd name="connsiteY8" fmla="*/ 0 h 490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935" h="4908819">
                  <a:moveTo>
                    <a:pt x="1095935" y="818152"/>
                  </a:moveTo>
                  <a:lnTo>
                    <a:pt x="1095935" y="4090667"/>
                  </a:lnTo>
                  <a:cubicBezTo>
                    <a:pt x="1095935" y="4542520"/>
                    <a:pt x="1077677" y="4908817"/>
                    <a:pt x="1055155" y="4908817"/>
                  </a:cubicBezTo>
                  <a:lnTo>
                    <a:pt x="0" y="4908817"/>
                  </a:lnTo>
                  <a:lnTo>
                    <a:pt x="0" y="4908817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55155" y="2"/>
                  </a:lnTo>
                  <a:cubicBezTo>
                    <a:pt x="1077677" y="2"/>
                    <a:pt x="1095935" y="366299"/>
                    <a:pt x="1095935" y="818152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28017" tIns="64929" rIns="64928" bIns="64931" spcCol="1270" anchor="ctr"/>
            <a:lstStyle/>
            <a:p>
              <a:pPr marL="171450" lvl="1" indent="-171450" algn="l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</a:rPr>
                <a:t>субсидия на создание условий управления многоквартирными домами (100 % средства областного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бюджета)  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07954" y="3188996"/>
              <a:ext cx="1652620" cy="1542523"/>
            </a:xfrm>
            <a:custGeom>
              <a:avLst/>
              <a:gdLst>
                <a:gd name="connsiteX0" fmla="*/ 0 w 1542522"/>
                <a:gd name="connsiteY0" fmla="*/ 0 h 1337365"/>
                <a:gd name="connsiteX1" fmla="*/ 873840 w 1542522"/>
                <a:gd name="connsiteY1" fmla="*/ 0 h 1337365"/>
                <a:gd name="connsiteX2" fmla="*/ 1542522 w 1542522"/>
                <a:gd name="connsiteY2" fmla="*/ 668683 h 1337365"/>
                <a:gd name="connsiteX3" fmla="*/ 873840 w 1542522"/>
                <a:gd name="connsiteY3" fmla="*/ 1337365 h 1337365"/>
                <a:gd name="connsiteX4" fmla="*/ 0 w 1542522"/>
                <a:gd name="connsiteY4" fmla="*/ 1337365 h 1337365"/>
                <a:gd name="connsiteX5" fmla="*/ 668683 w 1542522"/>
                <a:gd name="connsiteY5" fmla="*/ 668683 h 1337365"/>
                <a:gd name="connsiteX6" fmla="*/ 0 w 1542522"/>
                <a:gd name="connsiteY6" fmla="*/ 0 h 133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522" h="1337365">
                  <a:moveTo>
                    <a:pt x="1542521" y="0"/>
                  </a:moveTo>
                  <a:lnTo>
                    <a:pt x="1542521" y="757618"/>
                  </a:lnTo>
                  <a:lnTo>
                    <a:pt x="771260" y="1337365"/>
                  </a:lnTo>
                  <a:lnTo>
                    <a:pt x="1" y="757618"/>
                  </a:lnTo>
                  <a:lnTo>
                    <a:pt x="1" y="0"/>
                  </a:lnTo>
                  <a:lnTo>
                    <a:pt x="771260" y="579748"/>
                  </a:lnTo>
                  <a:lnTo>
                    <a:pt x="1542521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8891" tIns="677574" rIns="8890" bIns="6775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Коммунальное хозяйство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       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17 140,248 </a:t>
              </a:r>
              <a:r>
                <a:rPr lang="ru-RU" sz="1600" b="1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т.р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225867" y="3224411"/>
              <a:ext cx="6626110" cy="1471694"/>
            </a:xfrm>
            <a:custGeom>
              <a:avLst/>
              <a:gdLst>
                <a:gd name="connsiteX0" fmla="*/ 144727 w 868346"/>
                <a:gd name="connsiteY0" fmla="*/ 0 h 6482019"/>
                <a:gd name="connsiteX1" fmla="*/ 723619 w 868346"/>
                <a:gd name="connsiteY1" fmla="*/ 0 h 6482019"/>
                <a:gd name="connsiteX2" fmla="*/ 868346 w 868346"/>
                <a:gd name="connsiteY2" fmla="*/ 144727 h 6482019"/>
                <a:gd name="connsiteX3" fmla="*/ 868346 w 868346"/>
                <a:gd name="connsiteY3" fmla="*/ 6482019 h 6482019"/>
                <a:gd name="connsiteX4" fmla="*/ 868346 w 868346"/>
                <a:gd name="connsiteY4" fmla="*/ 6482019 h 6482019"/>
                <a:gd name="connsiteX5" fmla="*/ 0 w 868346"/>
                <a:gd name="connsiteY5" fmla="*/ 6482019 h 6482019"/>
                <a:gd name="connsiteX6" fmla="*/ 0 w 868346"/>
                <a:gd name="connsiteY6" fmla="*/ 6482019 h 6482019"/>
                <a:gd name="connsiteX7" fmla="*/ 0 w 868346"/>
                <a:gd name="connsiteY7" fmla="*/ 144727 h 6482019"/>
                <a:gd name="connsiteX8" fmla="*/ 144727 w 868346"/>
                <a:gd name="connsiteY8" fmla="*/ 0 h 64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346" h="6482019">
                  <a:moveTo>
                    <a:pt x="868346" y="1080359"/>
                  </a:moveTo>
                  <a:lnTo>
                    <a:pt x="868346" y="5401660"/>
                  </a:lnTo>
                  <a:cubicBezTo>
                    <a:pt x="868346" y="5998327"/>
                    <a:pt x="859666" y="6482015"/>
                    <a:pt x="848958" y="6482015"/>
                  </a:cubicBezTo>
                  <a:lnTo>
                    <a:pt x="0" y="6482015"/>
                  </a:lnTo>
                  <a:lnTo>
                    <a:pt x="0" y="648201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48958" y="4"/>
                  </a:lnTo>
                  <a:cubicBezTo>
                    <a:pt x="859666" y="4"/>
                    <a:pt x="868346" y="483692"/>
                    <a:pt x="868346" y="1080359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13793" tIns="52549" rIns="52549" bIns="52550" spcCol="1270" anchor="ctr"/>
            <a:lstStyle/>
            <a:p>
              <a:pPr marL="171450" lvl="1" indent="-171450" algn="l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МП «устойчивое развитие сельских территорий </a:t>
              </a:r>
              <a:r>
                <a:rPr lang="ru-RU" sz="1600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Кожевниковского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района на 2014-2017г.г. до 2020 г.»-9 519,830 </a:t>
              </a:r>
              <a:r>
                <a:rPr lang="ru-RU" sz="1600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т.р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</a:t>
              </a:r>
            </a:p>
            <a:p>
              <a:pPr marL="171450" lvl="1" indent="-171450" algn="l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МП «Модернизация коммунальной инфраструктуры» 1 533,198 </a:t>
              </a:r>
              <a:r>
                <a:rPr lang="ru-RU" sz="1600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т.р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</a:t>
              </a:r>
              <a:endPara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Утилизация 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ТБО 348,0 </a:t>
              </a:r>
              <a:r>
                <a:rPr lang="ru-RU" sz="1600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т.р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 </a:t>
              </a:r>
              <a:endParaRPr lang="ru-RU" sz="16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39392" y="4546730"/>
              <a:ext cx="1670403" cy="1802931"/>
            </a:xfrm>
            <a:custGeom>
              <a:avLst/>
              <a:gdLst>
                <a:gd name="connsiteX0" fmla="*/ 0 w 1802931"/>
                <a:gd name="connsiteY0" fmla="*/ 0 h 1079765"/>
                <a:gd name="connsiteX1" fmla="*/ 1263049 w 1802931"/>
                <a:gd name="connsiteY1" fmla="*/ 0 h 1079765"/>
                <a:gd name="connsiteX2" fmla="*/ 1802931 w 1802931"/>
                <a:gd name="connsiteY2" fmla="*/ 539883 h 1079765"/>
                <a:gd name="connsiteX3" fmla="*/ 1263049 w 1802931"/>
                <a:gd name="connsiteY3" fmla="*/ 1079765 h 1079765"/>
                <a:gd name="connsiteX4" fmla="*/ 0 w 1802931"/>
                <a:gd name="connsiteY4" fmla="*/ 1079765 h 1079765"/>
                <a:gd name="connsiteX5" fmla="*/ 539883 w 1802931"/>
                <a:gd name="connsiteY5" fmla="*/ 539883 h 1079765"/>
                <a:gd name="connsiteX6" fmla="*/ 0 w 1802931"/>
                <a:gd name="connsiteY6" fmla="*/ 0 h 10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931" h="1079765">
                  <a:moveTo>
                    <a:pt x="1802931" y="0"/>
                  </a:moveTo>
                  <a:lnTo>
                    <a:pt x="1802931" y="756433"/>
                  </a:lnTo>
                  <a:lnTo>
                    <a:pt x="901465" y="1079765"/>
                  </a:lnTo>
                  <a:lnTo>
                    <a:pt x="0" y="756433"/>
                  </a:lnTo>
                  <a:lnTo>
                    <a:pt x="0" y="0"/>
                  </a:lnTo>
                  <a:lnTo>
                    <a:pt x="901465" y="323333"/>
                  </a:lnTo>
                  <a:lnTo>
                    <a:pt x="1802931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892" tIns="548773" rIns="8889" bIns="548772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Благоустройство</a:t>
              </a:r>
              <a:endParaRPr lang="ru-RU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245.0 т.р.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197354" y="4945003"/>
              <a:ext cx="6628460" cy="1210141"/>
            </a:xfrm>
            <a:custGeom>
              <a:avLst/>
              <a:gdLst>
                <a:gd name="connsiteX0" fmla="*/ 167080 w 1002459"/>
                <a:gd name="connsiteY0" fmla="*/ 0 h 6484369"/>
                <a:gd name="connsiteX1" fmla="*/ 835379 w 1002459"/>
                <a:gd name="connsiteY1" fmla="*/ 0 h 6484369"/>
                <a:gd name="connsiteX2" fmla="*/ 1002459 w 1002459"/>
                <a:gd name="connsiteY2" fmla="*/ 167080 h 6484369"/>
                <a:gd name="connsiteX3" fmla="*/ 1002459 w 1002459"/>
                <a:gd name="connsiteY3" fmla="*/ 6484369 h 6484369"/>
                <a:gd name="connsiteX4" fmla="*/ 1002459 w 1002459"/>
                <a:gd name="connsiteY4" fmla="*/ 6484369 h 6484369"/>
                <a:gd name="connsiteX5" fmla="*/ 0 w 1002459"/>
                <a:gd name="connsiteY5" fmla="*/ 6484369 h 6484369"/>
                <a:gd name="connsiteX6" fmla="*/ 0 w 1002459"/>
                <a:gd name="connsiteY6" fmla="*/ 6484369 h 6484369"/>
                <a:gd name="connsiteX7" fmla="*/ 0 w 1002459"/>
                <a:gd name="connsiteY7" fmla="*/ 167080 h 6484369"/>
                <a:gd name="connsiteX8" fmla="*/ 167080 w 1002459"/>
                <a:gd name="connsiteY8" fmla="*/ 0 h 648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459" h="6484369">
                  <a:moveTo>
                    <a:pt x="1002459" y="1080753"/>
                  </a:moveTo>
                  <a:lnTo>
                    <a:pt x="1002459" y="5403616"/>
                  </a:lnTo>
                  <a:cubicBezTo>
                    <a:pt x="1002459" y="6000499"/>
                    <a:pt x="990895" y="6484366"/>
                    <a:pt x="976629" y="6484366"/>
                  </a:cubicBezTo>
                  <a:lnTo>
                    <a:pt x="0" y="6484366"/>
                  </a:lnTo>
                  <a:lnTo>
                    <a:pt x="0" y="6484366"/>
                  </a:lnTo>
                  <a:lnTo>
                    <a:pt x="0" y="3"/>
                  </a:lnTo>
                  <a:lnTo>
                    <a:pt x="0" y="3"/>
                  </a:lnTo>
                  <a:lnTo>
                    <a:pt x="976629" y="3"/>
                  </a:lnTo>
                  <a:cubicBezTo>
                    <a:pt x="990895" y="3"/>
                    <a:pt x="1002459" y="483870"/>
                    <a:pt x="1002459" y="1080753"/>
                  </a:cubicBez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06680" tIns="58461" rIns="58461" bIns="58462" spcCol="1270" anchor="ctr"/>
            <a:lstStyle/>
            <a:p>
              <a:pPr marL="114300" lvl="1" indent="-114300" algn="l" defTabSz="6667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Разработка ПСД для реконструкции уличного освещения </a:t>
              </a:r>
              <a:r>
                <a:rPr lang="ru-RU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д.Аркадьево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(</a:t>
              </a:r>
              <a:r>
                <a:rPr lang="ru-RU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ул.Смолень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) 145,0 </a:t>
              </a:r>
              <a:r>
                <a:rPr lang="ru-RU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т.р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МБТ </a:t>
              </a:r>
              <a:r>
                <a:rPr lang="ru-RU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Кожевниковскому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сельскому поселению  100 т.р. На обустройство подъездного пути к очистным сооружениям, расположенным за </a:t>
              </a:r>
              <a:r>
                <a:rPr lang="ru-RU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Кожевниковской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ЦРБ</a:t>
              </a:r>
              <a:endPara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8194" name="Picture 2" descr="D:\DD\Desktop\Для бюджета для граждан\презентация\ЖКХ\29318272-3d-white-people-Mechanical-Engineer-with-a-combination-wrench-and-gear-Isolated-white-background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" y="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54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D\Desktop\Для бюджета для граждан\презентация\школа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9" y="980728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12173" y="-27384"/>
            <a:ext cx="8507413" cy="9556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Раздел 0700  РАСХОДЫ БЮДЖЕТА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НА ОБРАЗОВАНИЕ  338 953, 001 тыс. руб.</a:t>
            </a:r>
          </a:p>
        </p:txBody>
      </p:sp>
      <p:graphicFrame>
        <p:nvGraphicFramePr>
          <p:cNvPr id="459915" name="Group 13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2444375"/>
              </p:ext>
            </p:extLst>
          </p:nvPr>
        </p:nvGraphicFramePr>
        <p:xfrm>
          <a:off x="0" y="2571744"/>
          <a:ext cx="4892770" cy="407484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010776"/>
                <a:gridCol w="1881994"/>
              </a:tblGrid>
              <a:tr h="6784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                                              (тыс. рублей)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74 834,195</a:t>
                      </a:r>
                    </a:p>
                  </a:txBody>
                  <a:tcPr marL="0" marR="0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2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220 784,457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029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2 675,900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02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2000" marR="0" marT="0" marB="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20 626,835</a:t>
                      </a:r>
                    </a:p>
                  </a:txBody>
                  <a:tcPr marL="0" marR="0" marT="0" marB="0" anchor="ctr" horzOverflow="overflow">
                    <a:solidFill>
                      <a:srgbClr val="92D050"/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 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20 031,614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338 953, 001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383974"/>
              </p:ext>
            </p:extLst>
          </p:nvPr>
        </p:nvGraphicFramePr>
        <p:xfrm>
          <a:off x="4746864" y="1071546"/>
          <a:ext cx="439713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6425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D\Desktop\Для бюджета для граждан\презентация\школа\13192453-Счастливые-дети-и-красочные-лестницы-с-карандаш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1875"/>
            <a:ext cx="1768475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859338" y="-2187575"/>
            <a:ext cx="4005262" cy="3384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grpSp>
        <p:nvGrpSpPr>
          <p:cNvPr id="37891" name="Группа 4"/>
          <p:cNvGrpSpPr>
            <a:grpSpLocks/>
          </p:cNvGrpSpPr>
          <p:nvPr/>
        </p:nvGrpSpPr>
        <p:grpSpPr bwMode="auto">
          <a:xfrm>
            <a:off x="403857" y="1722053"/>
            <a:ext cx="8297952" cy="4860780"/>
            <a:chOff x="342171" y="1614967"/>
            <a:chExt cx="8298038" cy="42621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Полилиния 6"/>
            <p:cNvSpPr/>
            <p:nvPr/>
          </p:nvSpPr>
          <p:spPr>
            <a:xfrm>
              <a:off x="342171" y="1614967"/>
              <a:ext cx="8162341" cy="1791788"/>
            </a:xfrm>
            <a:custGeom>
              <a:avLst/>
              <a:gdLst>
                <a:gd name="connsiteX0" fmla="*/ 0 w 8162341"/>
                <a:gd name="connsiteY0" fmla="*/ 127923 h 767520"/>
                <a:gd name="connsiteX1" fmla="*/ 127923 w 8162341"/>
                <a:gd name="connsiteY1" fmla="*/ 0 h 767520"/>
                <a:gd name="connsiteX2" fmla="*/ 8034418 w 8162341"/>
                <a:gd name="connsiteY2" fmla="*/ 0 h 767520"/>
                <a:gd name="connsiteX3" fmla="*/ 8162341 w 8162341"/>
                <a:gd name="connsiteY3" fmla="*/ 127923 h 767520"/>
                <a:gd name="connsiteX4" fmla="*/ 8162341 w 8162341"/>
                <a:gd name="connsiteY4" fmla="*/ 639597 h 767520"/>
                <a:gd name="connsiteX5" fmla="*/ 8034418 w 8162341"/>
                <a:gd name="connsiteY5" fmla="*/ 767520 h 767520"/>
                <a:gd name="connsiteX6" fmla="*/ 127923 w 8162341"/>
                <a:gd name="connsiteY6" fmla="*/ 767520 h 767520"/>
                <a:gd name="connsiteX7" fmla="*/ 0 w 8162341"/>
                <a:gd name="connsiteY7" fmla="*/ 639597 h 767520"/>
                <a:gd name="connsiteX8" fmla="*/ 0 w 8162341"/>
                <a:gd name="connsiteY8" fmla="*/ 127923 h 76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2341" h="767520">
                  <a:moveTo>
                    <a:pt x="0" y="127923"/>
                  </a:moveTo>
                  <a:cubicBezTo>
                    <a:pt x="0" y="57273"/>
                    <a:pt x="57273" y="0"/>
                    <a:pt x="127923" y="0"/>
                  </a:cubicBezTo>
                  <a:lnTo>
                    <a:pt x="8034418" y="0"/>
                  </a:lnTo>
                  <a:cubicBezTo>
                    <a:pt x="8105068" y="0"/>
                    <a:pt x="8162341" y="57273"/>
                    <a:pt x="8162341" y="127923"/>
                  </a:cubicBezTo>
                  <a:lnTo>
                    <a:pt x="8162341" y="639597"/>
                  </a:lnTo>
                  <a:cubicBezTo>
                    <a:pt x="8162341" y="710247"/>
                    <a:pt x="8105068" y="767520"/>
                    <a:pt x="8034418" y="767520"/>
                  </a:cubicBezTo>
                  <a:lnTo>
                    <a:pt x="127923" y="767520"/>
                  </a:lnTo>
                  <a:cubicBezTo>
                    <a:pt x="57273" y="767520"/>
                    <a:pt x="0" y="710247"/>
                    <a:pt x="0" y="639597"/>
                  </a:cubicBezTo>
                  <a:lnTo>
                    <a:pt x="0" y="127923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64283" tIns="37467" rIns="264283" bIns="37467" spcCol="1270" anchor="ctr"/>
            <a:lstStyle/>
            <a:p>
              <a:pPr algn="ctr">
                <a:spcBef>
                  <a:spcPct val="0"/>
                </a:spcBef>
              </a:pP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Обеспечение государственных гарантий на получение общего(в том числе дошкольного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)  образования </a:t>
              </a: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в муниципальных общеобразовательных организациях (включая предоставление 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мер </a:t>
              </a: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социальной поддержки обучающимся, стимулирование педагогических работников)</a:t>
              </a:r>
            </a:p>
            <a:p>
              <a:pPr algn="ctr">
                <a:spcBef>
                  <a:spcPct val="0"/>
                </a:spcBef>
              </a:pP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 – </a:t>
              </a:r>
              <a:r>
                <a:rPr lang="ru-RU" altLang="ru-RU" sz="2000" b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24 178,234  </a:t>
              </a:r>
              <a:r>
                <a:rPr lang="ru-RU" altLang="ru-RU" sz="20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</a:rPr>
                <a:t>тыс. рублей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7868" y="3616826"/>
              <a:ext cx="8162341" cy="1239176"/>
            </a:xfrm>
            <a:custGeom>
              <a:avLst/>
              <a:gdLst>
                <a:gd name="connsiteX0" fmla="*/ 0 w 8162341"/>
                <a:gd name="connsiteY0" fmla="*/ 245954 h 1475695"/>
                <a:gd name="connsiteX1" fmla="*/ 245954 w 8162341"/>
                <a:gd name="connsiteY1" fmla="*/ 0 h 1475695"/>
                <a:gd name="connsiteX2" fmla="*/ 7916387 w 8162341"/>
                <a:gd name="connsiteY2" fmla="*/ 0 h 1475695"/>
                <a:gd name="connsiteX3" fmla="*/ 8162341 w 8162341"/>
                <a:gd name="connsiteY3" fmla="*/ 245954 h 1475695"/>
                <a:gd name="connsiteX4" fmla="*/ 8162341 w 8162341"/>
                <a:gd name="connsiteY4" fmla="*/ 1229741 h 1475695"/>
                <a:gd name="connsiteX5" fmla="*/ 7916387 w 8162341"/>
                <a:gd name="connsiteY5" fmla="*/ 1475695 h 1475695"/>
                <a:gd name="connsiteX6" fmla="*/ 245954 w 8162341"/>
                <a:gd name="connsiteY6" fmla="*/ 1475695 h 1475695"/>
                <a:gd name="connsiteX7" fmla="*/ 0 w 8162341"/>
                <a:gd name="connsiteY7" fmla="*/ 1229741 h 1475695"/>
                <a:gd name="connsiteX8" fmla="*/ 0 w 8162341"/>
                <a:gd name="connsiteY8" fmla="*/ 245954 h 147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2341" h="1475695">
                  <a:moveTo>
                    <a:pt x="0" y="245954"/>
                  </a:moveTo>
                  <a:cubicBezTo>
                    <a:pt x="0" y="110117"/>
                    <a:pt x="110117" y="0"/>
                    <a:pt x="245954" y="0"/>
                  </a:cubicBezTo>
                  <a:lnTo>
                    <a:pt x="7916387" y="0"/>
                  </a:lnTo>
                  <a:cubicBezTo>
                    <a:pt x="8052224" y="0"/>
                    <a:pt x="8162341" y="110117"/>
                    <a:pt x="8162341" y="245954"/>
                  </a:cubicBezTo>
                  <a:lnTo>
                    <a:pt x="8162341" y="1229741"/>
                  </a:lnTo>
                  <a:cubicBezTo>
                    <a:pt x="8162341" y="1365578"/>
                    <a:pt x="8052224" y="1475695"/>
                    <a:pt x="7916387" y="1475695"/>
                  </a:cubicBezTo>
                  <a:lnTo>
                    <a:pt x="245954" y="1475695"/>
                  </a:lnTo>
                  <a:cubicBezTo>
                    <a:pt x="110117" y="1475695"/>
                    <a:pt x="0" y="1365578"/>
                    <a:pt x="0" y="1229741"/>
                  </a:cubicBezTo>
                  <a:lnTo>
                    <a:pt x="0" y="245954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98853" tIns="72037" rIns="298853" bIns="72037" spcCol="1270" anchor="ctr"/>
            <a:lstStyle/>
            <a:p>
              <a:pPr algn="l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Расходы за счет средств местного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бюджета 20 512,666 т. р. Из них: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  <a:p>
              <a:pPr algn="l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Оплата труда                      11 762,5 т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 р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</a:t>
              </a:r>
            </a:p>
            <a:p>
              <a:pPr algn="l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Коммунальные услуги     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6 744,9 т. р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42171" y="5110377"/>
              <a:ext cx="8163010" cy="766766"/>
            </a:xfrm>
            <a:custGeom>
              <a:avLst/>
              <a:gdLst>
                <a:gd name="connsiteX0" fmla="*/ 0 w 8162341"/>
                <a:gd name="connsiteY0" fmla="*/ 127923 h 767520"/>
                <a:gd name="connsiteX1" fmla="*/ 127923 w 8162341"/>
                <a:gd name="connsiteY1" fmla="*/ 0 h 767520"/>
                <a:gd name="connsiteX2" fmla="*/ 8034418 w 8162341"/>
                <a:gd name="connsiteY2" fmla="*/ 0 h 767520"/>
                <a:gd name="connsiteX3" fmla="*/ 8162341 w 8162341"/>
                <a:gd name="connsiteY3" fmla="*/ 127923 h 767520"/>
                <a:gd name="connsiteX4" fmla="*/ 8162341 w 8162341"/>
                <a:gd name="connsiteY4" fmla="*/ 639597 h 767520"/>
                <a:gd name="connsiteX5" fmla="*/ 8034418 w 8162341"/>
                <a:gd name="connsiteY5" fmla="*/ 767520 h 767520"/>
                <a:gd name="connsiteX6" fmla="*/ 127923 w 8162341"/>
                <a:gd name="connsiteY6" fmla="*/ 767520 h 767520"/>
                <a:gd name="connsiteX7" fmla="*/ 0 w 8162341"/>
                <a:gd name="connsiteY7" fmla="*/ 639597 h 767520"/>
                <a:gd name="connsiteX8" fmla="*/ 0 w 8162341"/>
                <a:gd name="connsiteY8" fmla="*/ 127923 h 76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2341" h="767520">
                  <a:moveTo>
                    <a:pt x="0" y="127923"/>
                  </a:moveTo>
                  <a:cubicBezTo>
                    <a:pt x="0" y="57273"/>
                    <a:pt x="57273" y="0"/>
                    <a:pt x="127923" y="0"/>
                  </a:cubicBezTo>
                  <a:lnTo>
                    <a:pt x="8034418" y="0"/>
                  </a:lnTo>
                  <a:cubicBezTo>
                    <a:pt x="8105068" y="0"/>
                    <a:pt x="8162341" y="57273"/>
                    <a:pt x="8162341" y="127923"/>
                  </a:cubicBezTo>
                  <a:lnTo>
                    <a:pt x="8162341" y="639597"/>
                  </a:lnTo>
                  <a:cubicBezTo>
                    <a:pt x="8162341" y="710247"/>
                    <a:pt x="8105068" y="767520"/>
                    <a:pt x="8034418" y="767520"/>
                  </a:cubicBezTo>
                  <a:lnTo>
                    <a:pt x="127923" y="767520"/>
                  </a:lnTo>
                  <a:cubicBezTo>
                    <a:pt x="57273" y="767520"/>
                    <a:pt x="0" y="710247"/>
                    <a:pt x="0" y="639597"/>
                  </a:cubicBezTo>
                  <a:lnTo>
                    <a:pt x="0" y="127923"/>
                  </a:lnTo>
                  <a:close/>
                </a:path>
              </a:pathLst>
            </a:cu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264283" tIns="37467" rIns="264283" bIns="37467" spcCol="1270" anchor="ctr"/>
            <a:lstStyle/>
            <a:p>
              <a:pPr algn="l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Средства на приобретение нового  здания д./с. «Колокольчик 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29 559 </a:t>
              </a:r>
              <a:r>
                <a:rPr lang="ru-RU" b="1" dirty="0" err="1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т.р</a:t>
              </a: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. </a:t>
              </a: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(выплата из ОБ до 2018 г.)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2" name="Схема 1"/>
          <p:cNvGraphicFramePr/>
          <p:nvPr/>
        </p:nvGraphicFramePr>
        <p:xfrm>
          <a:off x="5661138" y="2780928"/>
          <a:ext cx="2428875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682" y="0"/>
            <a:ext cx="7740352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подраздел 0701</a:t>
            </a:r>
            <a:br>
              <a:rPr lang="ru-RU" altLang="ru-RU" sz="2400" b="1" dirty="0">
                <a:solidFill>
                  <a:srgbClr val="002060"/>
                </a:solidFill>
                <a:latin typeface="+mj-lt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+mj-lt"/>
              </a:rPr>
              <a:t>«Дошкольное образование»</a:t>
            </a:r>
            <a:r>
              <a:rPr lang="ru-RU" altLang="ru-RU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+mj-lt"/>
              </a:rPr>
              <a:t>74 834,195т.р</a:t>
            </a:r>
            <a:r>
              <a:rPr lang="ru-RU" altLang="ru-RU" sz="2800" b="1" dirty="0">
                <a:solidFill>
                  <a:srgbClr val="002060"/>
                </a:solidFill>
                <a:latin typeface="+mj-lt"/>
              </a:rPr>
              <a:t>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4A3D5-C74F-4684-A75A-79FD9877E63E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68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04693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месяц отдельных категорий работников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84799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образовательных организаций общего образования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1494329"/>
            <a:ext cx="2592288" cy="6128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2016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26 239,4 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1511330"/>
            <a:ext cx="2664296" cy="5958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2017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26 239,4 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2107208"/>
            <a:ext cx="8430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48" y="2622797"/>
            <a:ext cx="2592288" cy="6532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2016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21 990,5 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8104" y="2604013"/>
            <a:ext cx="2664296" cy="6532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2017 год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21 990,5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35649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дополнительного образования детей (по отрасли образование)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03648" y="4149080"/>
            <a:ext cx="2592288" cy="6480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2016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24 969 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64088" y="4149079"/>
            <a:ext cx="266429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2017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24 969 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03648" y="5792837"/>
            <a:ext cx="2592288" cy="6939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2016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25 827,1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64088" y="5792836"/>
            <a:ext cx="2664296" cy="6939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2017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25 827,1</a:t>
            </a:r>
            <a:r>
              <a:rPr lang="ru-RU" sz="1600" dirty="0" smtClean="0">
                <a:solidFill>
                  <a:schemeClr val="tx1"/>
                </a:solidFill>
              </a:rPr>
              <a:t>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2386" y="4921628"/>
            <a:ext cx="8359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дополнительного образования детей по отрасли физическая культура и спорт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362" y="0"/>
            <a:ext cx="903649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месяц отдельных категорий работников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1042143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 домов культуры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87624" y="1505990"/>
            <a:ext cx="2592288" cy="7390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2016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19 500 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6056" y="1505990"/>
            <a:ext cx="2592288" cy="7390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2017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19 608 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87625" y="2860150"/>
            <a:ext cx="2592287" cy="7644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2016год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20 753,0 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224507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библиотек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76056" y="2891406"/>
            <a:ext cx="2592288" cy="7913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2017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21 318 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3587" y="4077072"/>
            <a:ext cx="7999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(средний медицинский персонал)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87625" y="4869160"/>
            <a:ext cx="2592287" cy="7599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2016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16 850,7 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20072" y="4869160"/>
            <a:ext cx="2592288" cy="7599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2017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16 850,7 </a:t>
            </a:r>
            <a:r>
              <a:rPr lang="ru-RU" sz="1600" dirty="0" smtClean="0">
                <a:solidFill>
                  <a:schemeClr val="tx1"/>
                </a:solidFill>
              </a:rPr>
              <a:t>рублей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732240" cy="8367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002060"/>
                </a:solidFill>
              </a:rPr>
              <a:t>  </a:t>
            </a:r>
            <a:br>
              <a:rPr lang="ru-RU" altLang="ru-RU" sz="3200" dirty="0" smtClean="0">
                <a:solidFill>
                  <a:srgbClr val="002060"/>
                </a:solidFill>
              </a:rPr>
            </a:br>
            <a:r>
              <a:rPr lang="ru-RU" altLang="ru-RU" sz="2800" dirty="0" smtClean="0">
                <a:solidFill>
                  <a:srgbClr val="002060"/>
                </a:solidFill>
              </a:rPr>
              <a:t>  подраздел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0702</a:t>
            </a:r>
            <a:r>
              <a:rPr lang="ru-RU" altLang="ru-RU" sz="2800" dirty="0" smtClean="0">
                <a:solidFill>
                  <a:srgbClr val="002060"/>
                </a:solidFill>
              </a:rPr>
              <a:t> «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Общее образование» </a:t>
            </a:r>
            <a:b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220 784,457т.р</a:t>
            </a:r>
            <a:b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altLang="ru-RU" sz="32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749500"/>
              </p:ext>
            </p:extLst>
          </p:nvPr>
        </p:nvGraphicFramePr>
        <p:xfrm>
          <a:off x="0" y="1412776"/>
          <a:ext cx="8646842" cy="528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8A29B-2FB3-4233-ADF4-5E2BE06434BE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3075" name="Picture 3" descr="D:\DD\Desktop\Для бюджета для граждан\презентация\школа\images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8288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90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D\Desktop\Для бюджета для граждан\презентация\молодежная политика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88456"/>
            <a:ext cx="1562472" cy="19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>подраздел </a:t>
            </a: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0707</a:t>
            </a:r>
            <a:r>
              <a:rPr lang="ru-RU" altLang="ru-RU" sz="2000" dirty="0">
                <a:solidFill>
                  <a:srgbClr val="002060"/>
                </a:solidFill>
              </a:rPr>
              <a:t>           </a:t>
            </a:r>
            <a:r>
              <a:rPr lang="ru-RU" sz="2400" b="1" dirty="0">
                <a:solidFill>
                  <a:srgbClr val="002060"/>
                </a:solidFill>
              </a:rPr>
              <a:t>«Молодежная политика и оздоровление детей»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                                        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2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675,900 т.р</a:t>
            </a: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b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078225"/>
              </p:ext>
            </p:extLst>
          </p:nvPr>
        </p:nvGraphicFramePr>
        <p:xfrm>
          <a:off x="323528" y="2336082"/>
          <a:ext cx="8820472" cy="452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1" name="Picture 5" descr="D:\DD\Desktop\Для бюджета для граждан\презентация\молодежная политика\images (3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88456"/>
            <a:ext cx="1647626" cy="16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DD\Desktop\Для бюджета для граждан\презентация\молодежная политика\7733279-000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6469"/>
            <a:ext cx="2190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40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DD\Desktop\Для бюджета для граждан\презентация\деньги\скачанные файлы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50271"/>
            <a:ext cx="2550737" cy="255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9685338" y="3175"/>
            <a:ext cx="9001125" cy="187325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alt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987" name="Рисунок 2" descr="lu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2" y="1340768"/>
            <a:ext cx="2736850" cy="1935163"/>
          </a:xfr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4E6C8-5799-4EE9-BADB-FE23E425E809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6718902"/>
              </p:ext>
            </p:extLst>
          </p:nvPr>
        </p:nvGraphicFramePr>
        <p:xfrm>
          <a:off x="142875" y="3716338"/>
          <a:ext cx="8786813" cy="2881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886" y="-74141"/>
            <a:ext cx="901561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Подраздел 0709 </a:t>
            </a:r>
            <a:b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«Другие вопросы в области 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образования»  20 031,614 т.р</a:t>
            </a:r>
            <a: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br>
              <a:rPr lang="ru-RU" alt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242" name="Picture 2" descr="D:\DD\Desktop\Для бюджета для граждан\презентация\деньги\byudzhe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27" y="941522"/>
            <a:ext cx="314177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2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8367049"/>
              </p:ext>
            </p:extLst>
          </p:nvPr>
        </p:nvGraphicFramePr>
        <p:xfrm>
          <a:off x="1991544" y="1340768"/>
          <a:ext cx="715245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44450"/>
            <a:ext cx="9144000" cy="10541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0800 «Культура и кинематография»</a:t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(31 770,791 тыс. руб.)</a:t>
            </a:r>
          </a:p>
        </p:txBody>
      </p:sp>
      <p:pic>
        <p:nvPicPr>
          <p:cNvPr id="4101" name="Picture 5" descr="D:\DD\Desktop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16526"/>
            <a:ext cx="1368152" cy="101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DD\Desktop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5" y="5583560"/>
            <a:ext cx="1274440" cy="12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DD\Desktop\Для бюджета для граждан\презентация\деньги\скачанные файлы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3197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DD\Desktop\Для бюджета для граждан\презентация\деньги\18629877-Два-3d-людей,-решающих-головоломки-вместе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5" y="4472782"/>
            <a:ext cx="1620987" cy="121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DD\Desktop\Для бюджета для граждан\презентация\деньги\images (37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33" y="3535934"/>
            <a:ext cx="1125291" cy="110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3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4015" y="9754"/>
            <a:ext cx="8353425" cy="863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РАЗДЕЛ 0900  «ЗДРАВООХРАНЕНИЕ»</a:t>
            </a:r>
            <a:endParaRPr lang="ru-RU" alt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 descr="D:\DD\Desktop\Для бюджета для граждан\презентация\сироты\Вызов-врача-на-д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22" y="934551"/>
            <a:ext cx="2040814" cy="15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14628559"/>
              </p:ext>
            </p:extLst>
          </p:nvPr>
        </p:nvGraphicFramePr>
        <p:xfrm>
          <a:off x="179512" y="1484784"/>
          <a:ext cx="70567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Картинки по запросу картинка тетя доктор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2544217" cy="17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а тетя доктор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40" y="4335858"/>
            <a:ext cx="2664296" cy="20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0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2857500" y="500063"/>
            <a:ext cx="6000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ru-RU" sz="2000" b="1">
              <a:cs typeface="Times New Roman" pitchFamily="18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0" y="3786188"/>
            <a:ext cx="91440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cs typeface="Times New Roman" pitchFamily="18" charset="0"/>
              </a:rPr>
              <a:t>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6857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cs typeface="Times New Roman" pitchFamily="18" charset="0"/>
              </a:rPr>
              <a:t>        </a:t>
            </a:r>
          </a:p>
          <a:p>
            <a:pPr algn="ctr">
              <a:defRPr/>
            </a:pPr>
            <a:r>
              <a:rPr lang="ru-RU" sz="2400" b="1" i="1" dirty="0">
                <a:cs typeface="Times New Roman" pitchFamily="18" charset="0"/>
              </a:rPr>
              <a:t>          </a:t>
            </a:r>
            <a:r>
              <a:rPr lang="ru-RU" sz="2400" b="1" i="1" dirty="0">
                <a:solidFill>
                  <a:schemeClr val="tx1"/>
                </a:solidFill>
                <a:cs typeface="Times New Roman" pitchFamily="18" charset="0"/>
              </a:rPr>
              <a:t>Уважаемые жители </a:t>
            </a:r>
            <a:r>
              <a:rPr lang="ru-RU" sz="2400" b="1" i="1" dirty="0" err="1">
                <a:solidFill>
                  <a:schemeClr val="tx1"/>
                </a:solidFill>
                <a:cs typeface="Times New Roman" pitchFamily="18" charset="0"/>
              </a:rPr>
              <a:t>Кожевниковского</a:t>
            </a:r>
            <a:r>
              <a:rPr lang="ru-RU" sz="2400" b="1" i="1" dirty="0">
                <a:solidFill>
                  <a:schemeClr val="tx1"/>
                </a:solidFill>
                <a:cs typeface="Times New Roman" pitchFamily="18" charset="0"/>
              </a:rPr>
              <a:t> района!</a:t>
            </a:r>
          </a:p>
          <a:p>
            <a:pPr algn="just">
              <a:defRPr/>
            </a:pP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Все мы являемся налогоплательщиками, вполне закономерен интерес к вопросу куда именно, на какие цели направляются уплаченные нами средства. </a:t>
            </a:r>
          </a:p>
          <a:p>
            <a:pPr algn="just">
              <a:defRPr/>
            </a:pP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	Бюджет для граждан является одним из инструментов принципа прозрачности (открытости) бюджета и предназначен для широкого круга граждан, рассчитан на разные категории населения. </a:t>
            </a:r>
          </a:p>
          <a:p>
            <a:pPr algn="just">
              <a:defRPr/>
            </a:pP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	Бюджет для граждан – это обозрение самого важного и объемного документа (решения о бюджете) в доступной и понятной форме. </a:t>
            </a:r>
          </a:p>
          <a:p>
            <a:pPr algn="just">
              <a:defRPr/>
            </a:pP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	Надеюсь, что Бюджет для граждан, подготовленный Управлением            финансов Администрации </a:t>
            </a:r>
            <a:r>
              <a:rPr lang="ru-RU" sz="2000" b="1" i="1" dirty="0" err="1">
                <a:solidFill>
                  <a:schemeClr val="tx1"/>
                </a:solidFill>
                <a:cs typeface="Times New Roman" pitchFamily="18" charset="0"/>
              </a:rPr>
              <a:t>Кожевниковского</a:t>
            </a: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 района, поможет ответить на интересующие вас</a:t>
            </a:r>
            <a:r>
              <a:rPr lang="en-US" sz="20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вопросы, и позволит разобраться в сложных понятиях бюджетного  процесса.</a:t>
            </a:r>
          </a:p>
          <a:p>
            <a:pPr algn="just">
              <a:defRPr/>
            </a:pPr>
            <a:endParaRPr lang="ru-RU" sz="20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defRPr/>
            </a:pPr>
            <a:endParaRPr lang="ru-RU" sz="20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defRPr/>
            </a:pPr>
            <a:endParaRPr lang="ru-RU" sz="20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r">
              <a:defRPr/>
            </a:pPr>
            <a:r>
              <a:rPr lang="ru-RU" sz="1800" b="1" i="1" dirty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</a:t>
            </a: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Начальник Управления финансов</a:t>
            </a:r>
          </a:p>
          <a:p>
            <a:pPr algn="r">
              <a:defRPr/>
            </a:pP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 Администрации </a:t>
            </a:r>
            <a:r>
              <a:rPr lang="ru-RU" sz="2000" b="1" i="1" dirty="0" err="1">
                <a:solidFill>
                  <a:schemeClr val="tx1"/>
                </a:solidFill>
                <a:cs typeface="Times New Roman" pitchFamily="18" charset="0"/>
              </a:rPr>
              <a:t>Кожевниковского</a:t>
            </a: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 района</a:t>
            </a:r>
          </a:p>
          <a:p>
            <a:pPr algn="r">
              <a:defRPr/>
            </a:pP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en-US" sz="20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Ольга Леонидовна </a:t>
            </a:r>
            <a:r>
              <a:rPr lang="ru-RU" sz="2000" b="1" i="1" dirty="0" err="1">
                <a:solidFill>
                  <a:schemeClr val="tx1"/>
                </a:solidFill>
                <a:cs typeface="Times New Roman" pitchFamily="18" charset="0"/>
              </a:rPr>
              <a:t>Вильт</a:t>
            </a: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</a:p>
          <a:p>
            <a:pPr algn="just">
              <a:defRPr/>
            </a:pPr>
            <a:endParaRPr lang="ru-RU" sz="2800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D\Desktop\Для бюджета для граждан\презентация\инвалиды\PfDWs6R9f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2384925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771801" y="0"/>
            <a:ext cx="6347914" cy="10527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Cambria" pitchFamily="18" charset="0"/>
              </a:rPr>
              <a:t>Раздел 1000 «Социальная политика                   35  873,738т.р.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743153"/>
              </p:ext>
            </p:extLst>
          </p:nvPr>
        </p:nvGraphicFramePr>
        <p:xfrm>
          <a:off x="457200" y="1340768"/>
          <a:ext cx="8579296" cy="551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12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8501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002060"/>
                </a:solidFill>
              </a:rPr>
              <a:t>Раздел 1100 «Физическая  культура и спорт»</a:t>
            </a:r>
            <a:br>
              <a:rPr lang="ru-RU" altLang="ru-RU" sz="2400" b="1" dirty="0">
                <a:solidFill>
                  <a:srgbClr val="002060"/>
                </a:solidFill>
              </a:rPr>
            </a:br>
            <a:r>
              <a:rPr lang="ru-RU" altLang="ru-RU" sz="2400" b="1" dirty="0">
                <a:solidFill>
                  <a:srgbClr val="002060"/>
                </a:solidFill>
              </a:rPr>
              <a:t>             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(5 424,601 тыс</a:t>
            </a:r>
            <a:r>
              <a:rPr lang="ru-RU" altLang="ru-RU" sz="2400" b="1" dirty="0">
                <a:solidFill>
                  <a:srgbClr val="002060"/>
                </a:solidFill>
              </a:rPr>
              <a:t>. руб.)</a:t>
            </a:r>
            <a:endParaRPr lang="ru-RU" altLang="ru-RU" sz="16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29092579"/>
              </p:ext>
            </p:extLst>
          </p:nvPr>
        </p:nvGraphicFramePr>
        <p:xfrm>
          <a:off x="457200" y="1981200"/>
          <a:ext cx="8507288" cy="461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5061" name="Содержимое 3" descr="Рисунок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8367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0126"/>
            <a:ext cx="676875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муниципального образования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2017 год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691" y="714356"/>
            <a:ext cx="8937309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Формирование и использование Дорожного фонда МО «</a:t>
            </a:r>
            <a:r>
              <a:rPr lang="ru-RU" altLang="ru-RU" dirty="0" err="1">
                <a:solidFill>
                  <a:schemeClr val="bg1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 район» осуществляется в соответствии</a:t>
            </a:r>
          </a:p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с решением Думы </a:t>
            </a:r>
            <a:r>
              <a:rPr lang="ru-RU" altLang="ru-RU" dirty="0" err="1">
                <a:solidFill>
                  <a:schemeClr val="bg1"/>
                </a:solidFill>
                <a:latin typeface="Times New Roman" pitchFamily="18" charset="0"/>
              </a:rPr>
              <a:t>Кожевниковского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 района от 26.07.2013 г. № 234 «О муниципальном дорожном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</a:rPr>
              <a:t>фонде </a:t>
            </a:r>
            <a:r>
              <a:rPr lang="ru-RU" altLang="ru-RU" dirty="0" err="1">
                <a:solidFill>
                  <a:schemeClr val="bg1"/>
                </a:solidFill>
                <a:latin typeface="Times New Roman" pitchFamily="18" charset="0"/>
              </a:rPr>
              <a:t>Кожевниковского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</a:rPr>
              <a:t> района»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928803"/>
            <a:ext cx="4371920" cy="150019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dirty="0">
                <a:latin typeface="Times New Roman" pitchFamily="18" charset="0"/>
              </a:rPr>
              <a:t>Акцизы на автомобильный бензин, прямогонный бензин, дизельное топливо, моторные масла для дизельных и карбюраторных двигателей, производимые на территории Российской </a:t>
            </a:r>
            <a:r>
              <a:rPr lang="ru-RU" altLang="ru-RU" sz="1600" dirty="0" smtClean="0">
                <a:latin typeface="Times New Roman" pitchFamily="18" charset="0"/>
              </a:rPr>
              <a:t>Федерации  </a:t>
            </a:r>
          </a:p>
          <a:p>
            <a:pPr lvl="0" algn="ctr"/>
            <a:r>
              <a:rPr lang="ru-RU" altLang="ru-RU" sz="1600" b="1" dirty="0" smtClean="0">
                <a:latin typeface="Times New Roman" pitchFamily="18" charset="0"/>
              </a:rPr>
              <a:t>     </a:t>
            </a:r>
            <a:r>
              <a:rPr lang="ru-RU" altLang="ru-RU" b="1" dirty="0" smtClean="0">
                <a:latin typeface="Times New Roman" pitchFamily="18" charset="0"/>
              </a:rPr>
              <a:t>1 336,0 </a:t>
            </a:r>
            <a:r>
              <a:rPr lang="ru-RU" altLang="ru-RU" b="1" dirty="0">
                <a:latin typeface="Times New Roman" pitchFamily="18" charset="0"/>
              </a:rPr>
              <a:t>тыс. </a:t>
            </a:r>
            <a:r>
              <a:rPr lang="ru-RU" altLang="ru-RU" b="1" dirty="0" smtClean="0">
                <a:latin typeface="Times New Roman" pitchFamily="18" charset="0"/>
              </a:rPr>
              <a:t>рублей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714884"/>
            <a:ext cx="4371920" cy="9464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5% 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555,358 тыс.руб.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722011"/>
            <a:ext cx="4371920" cy="113598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в сельские поселения на дорожную деятельность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4 849,707  тыс.руб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256081" y="2000240"/>
            <a:ext cx="3814749" cy="4857759"/>
            <a:chOff x="-34335" y="716729"/>
            <a:chExt cx="3814749" cy="274898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933662"/>
              <a:ext cx="3780414" cy="217765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-34335" y="716729"/>
              <a:ext cx="3780414" cy="274898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ru-RU" altLang="ru-RU" sz="2000" b="1" u="sng" dirty="0">
                  <a:solidFill>
                    <a:schemeClr val="tx1"/>
                  </a:solidFill>
                  <a:latin typeface="Times New Roman" pitchFamily="18" charset="0"/>
                </a:rPr>
                <a:t>Дорожный фонд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 - часть средств бюджета МО «</a:t>
              </a:r>
              <a:r>
                <a:rPr lang="ru-RU" altLang="ru-RU" sz="2000" dirty="0" err="1">
                  <a:solidFill>
                    <a:schemeClr val="tx1"/>
                  </a:solidFill>
                  <a:latin typeface="Times New Roman" pitchFamily="18" charset="0"/>
                </a:rPr>
                <a:t>Кожевниковский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 район», подлежащая 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</a:rPr>
                <a:t>использованию 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в 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</a:rPr>
                <a:t>целях финансового 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обеспечения дорожной деятельности в отношении автомобильных дорог общего пользования</a:t>
              </a: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</a:rPr>
                <a:t>, а </a:t>
              </a: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</a:rPr>
                <a:t>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Российской Федерации</a:t>
              </a:r>
              <a:r>
                <a:rPr lang="ru-RU" altLang="ru-RU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ru-RU" altLang="ru-RU" dirty="0" smtClean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ru-RU" altLang="ru-RU" sz="2000" b="1" dirty="0" smtClean="0">
                  <a:solidFill>
                    <a:schemeClr val="tx1"/>
                  </a:solidFill>
                  <a:latin typeface="Times New Roman" pitchFamily="18" charset="0"/>
                </a:rPr>
                <a:t>37 292,865 тыс.руб.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Стрелка вправо 16"/>
          <p:cNvSpPr/>
          <p:nvPr/>
        </p:nvSpPr>
        <p:spPr>
          <a:xfrm>
            <a:off x="4429124" y="2428868"/>
            <a:ext cx="738336" cy="15803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429124" y="4786322"/>
            <a:ext cx="738336" cy="17248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429124" y="6072206"/>
            <a:ext cx="738336" cy="17783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3571876"/>
            <a:ext cx="4443358" cy="108935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капитальный ремонт и (или) ремонт автомобильных дорог общего пользования местного значения  </a:t>
            </a:r>
          </a:p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29 551,800 тыс. руб. (95 % ОБ)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00562" y="3857628"/>
            <a:ext cx="738336" cy="172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59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7106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8540" y="188640"/>
              <a:ext cx="7072577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Финансовая помощь бюджетам поселений</a:t>
              </a:r>
            </a:p>
          </p:txBody>
        </p:sp>
      </p:grpSp>
      <p:graphicFrame>
        <p:nvGraphicFramePr>
          <p:cNvPr id="2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0347"/>
              </p:ext>
            </p:extLst>
          </p:nvPr>
        </p:nvGraphicFramePr>
        <p:xfrm>
          <a:off x="395288" y="2852738"/>
          <a:ext cx="8425184" cy="2656502"/>
        </p:xfrm>
        <a:graphic>
          <a:graphicData uri="http://schemas.openxmlformats.org/drawingml/2006/table">
            <a:tbl>
              <a:tblPr/>
              <a:tblGrid>
                <a:gridCol w="5516828"/>
                <a:gridCol w="1454178"/>
                <a:gridCol w="1454178"/>
              </a:tblGrid>
              <a:tr h="65049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финансовой помощи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2253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Дотация бюджетам поселений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27 726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31 939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</a:tr>
              <a:tr h="643393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За счет субвенции из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</a:t>
                      </a:r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областного бюджета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23 552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412876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доходов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4 6020,4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8 387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7140" name="Picture 2" descr="http://static.baza.farpost.ru/v/1400298596770_bulle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27" y="1016736"/>
            <a:ext cx="2155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DD\Desktop\Для бюджета для граждан\презентация\деньги\13097315-Хорошая-дол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16735"/>
            <a:ext cx="2607034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01010" y="1196752"/>
            <a:ext cx="6289737" cy="21602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b="1" dirty="0" smtClean="0"/>
              <a:t>Консолидированный бюджет</a:t>
            </a:r>
          </a:p>
          <a:p>
            <a:pPr algn="ctr"/>
            <a:r>
              <a:rPr lang="ru-RU" sz="2000" b="1" dirty="0" smtClean="0"/>
              <a:t>628 746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Налоговые и неналоговые</a:t>
            </a:r>
          </a:p>
          <a:p>
            <a:pPr algn="ctr"/>
            <a:r>
              <a:rPr lang="ru-RU" sz="2000" b="1" dirty="0" smtClean="0"/>
              <a:t>127 387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Безвозмездные</a:t>
            </a:r>
          </a:p>
          <a:p>
            <a:pPr algn="ctr"/>
            <a:r>
              <a:rPr lang="ru-RU" sz="2000" b="1" dirty="0" smtClean="0"/>
              <a:t>501 359</a:t>
            </a:r>
          </a:p>
          <a:p>
            <a:pPr algn="ctr"/>
            <a:endParaRPr lang="ru-RU" dirty="0" smtClean="0"/>
          </a:p>
          <a:p>
            <a:pPr algn="ctr"/>
            <a:endParaRPr lang="ru-RU" sz="1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748" y="3595310"/>
            <a:ext cx="4824536" cy="19939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Районный </a:t>
            </a:r>
            <a:r>
              <a:rPr lang="ru-RU" sz="2000" b="1" dirty="0"/>
              <a:t>бюджет</a:t>
            </a:r>
          </a:p>
          <a:p>
            <a:pPr algn="ctr"/>
            <a:r>
              <a:rPr lang="ru-RU" sz="2000" b="1" dirty="0" smtClean="0"/>
              <a:t>610 174</a:t>
            </a:r>
            <a:endParaRPr lang="ru-RU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/>
              <a:t>Налоговые и неналоговые</a:t>
            </a:r>
          </a:p>
          <a:p>
            <a:pPr algn="ctr"/>
            <a:r>
              <a:rPr lang="ru-RU" sz="2000" b="1" dirty="0" smtClean="0"/>
              <a:t>91 518</a:t>
            </a:r>
            <a:endParaRPr lang="ru-RU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/>
              <a:t>Безвозмездные</a:t>
            </a:r>
          </a:p>
          <a:p>
            <a:pPr algn="ctr"/>
            <a:r>
              <a:rPr lang="ru-RU" sz="2000" b="1" dirty="0" smtClean="0"/>
              <a:t>518 655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42384" y="3595310"/>
            <a:ext cx="3240359" cy="19939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Бюджеты поселений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112 744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Налоговые и неналоговые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35 868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Безвозмездные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76 876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9344" y="0"/>
            <a:ext cx="9163344" cy="10527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7030A0"/>
                </a:solidFill>
                <a:latin typeface="Cambria" pitchFamily="18" charset="0"/>
              </a:rPr>
              <a:t>Доходы консолидированного бюджета на 2017 год,</a:t>
            </a:r>
          </a:p>
          <a:p>
            <a:r>
              <a:rPr lang="ru-RU" altLang="ru-RU" sz="2400" b="1" dirty="0" smtClean="0">
                <a:solidFill>
                  <a:srgbClr val="7030A0"/>
                </a:solidFill>
                <a:latin typeface="Cambria" pitchFamily="18" charset="0"/>
              </a:rPr>
              <a:t>в тыс. руб.</a:t>
            </a:r>
          </a:p>
        </p:txBody>
      </p:sp>
      <p:sp>
        <p:nvSpPr>
          <p:cNvPr id="6" name="Плюс 5"/>
          <p:cNvSpPr/>
          <p:nvPr/>
        </p:nvSpPr>
        <p:spPr>
          <a:xfrm>
            <a:off x="4908511" y="4062145"/>
            <a:ext cx="914400" cy="914400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323528" y="2132856"/>
            <a:ext cx="864096" cy="1368152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172400" y="2117790"/>
            <a:ext cx="648072" cy="1383218"/>
          </a:xfrm>
          <a:prstGeom prst="curved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70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726444"/>
              </p:ext>
            </p:extLst>
          </p:nvPr>
        </p:nvGraphicFramePr>
        <p:xfrm>
          <a:off x="397407" y="1196752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86022" y="0"/>
            <a:ext cx="9119715" cy="10527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7030A0"/>
                </a:solidFill>
                <a:latin typeface="Cambria" pitchFamily="18" charset="0"/>
              </a:rPr>
              <a:t>Структура доходов (налоговых и неналоговых) сельские поселения на 2017 г. г. , в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758352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825974"/>
              </p:ext>
            </p:extLst>
          </p:nvPr>
        </p:nvGraphicFramePr>
        <p:xfrm>
          <a:off x="0" y="1000108"/>
          <a:ext cx="8951111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19715" cy="10527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7030A0"/>
                </a:solidFill>
                <a:latin typeface="Cambria" pitchFamily="18" charset="0"/>
              </a:rPr>
              <a:t>Динамика доходов (налоговых и неналоговых) сельские поселения за 2015-2017 г. г. , в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998395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030316"/>
              </p:ext>
            </p:extLst>
          </p:nvPr>
        </p:nvGraphicFramePr>
        <p:xfrm>
          <a:off x="251520" y="1412776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19715" cy="10527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7030A0"/>
                </a:solidFill>
                <a:latin typeface="Cambria" pitchFamily="18" charset="0"/>
              </a:rPr>
              <a:t>Динамика поступления дохода на имущество физических лиц за 2015-2017 г. г. , в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332704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777553"/>
              </p:ext>
            </p:extLst>
          </p:nvPr>
        </p:nvGraphicFramePr>
        <p:xfrm>
          <a:off x="107504" y="1196752"/>
          <a:ext cx="9036496" cy="551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19715" cy="10527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7030A0"/>
                </a:solidFill>
                <a:latin typeface="Cambria" pitchFamily="18" charset="0"/>
              </a:rPr>
              <a:t>Динамика поступления земельного налога</a:t>
            </a:r>
          </a:p>
          <a:p>
            <a:r>
              <a:rPr lang="ru-RU" altLang="ru-RU" sz="2400" b="1" dirty="0" smtClean="0">
                <a:solidFill>
                  <a:srgbClr val="7030A0"/>
                </a:solidFill>
                <a:latin typeface="Cambria" pitchFamily="18" charset="0"/>
              </a:rPr>
              <a:t> за 2015-2017 г. г. , в тыс. 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5993" y="1196752"/>
            <a:ext cx="53411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Прогнозируемый рост составит 581 тыс. руб.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41206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1" y="857232"/>
            <a:ext cx="9144000" cy="64633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ru-RU" sz="1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решением Думы </a:t>
            </a:r>
            <a:r>
              <a:rPr lang="ru-RU" sz="2000" dirty="0" err="1">
                <a:solidFill>
                  <a:srgbClr val="002060"/>
                </a:solidFill>
                <a:cs typeface="Times New Roman" pitchFamily="18" charset="0"/>
              </a:rPr>
              <a:t>Кожевниковского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района №105 от 27.12.2016 г.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«О бюджете </a:t>
            </a:r>
            <a:r>
              <a:rPr lang="ru-RU" sz="2000" dirty="0" err="1" smtClean="0">
                <a:solidFill>
                  <a:srgbClr val="002060"/>
                </a:solidFill>
                <a:cs typeface="Times New Roman" pitchFamily="18" charset="0"/>
              </a:rPr>
              <a:t>Кожевниковского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> района на 2017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год», можно ознакомится на официальном сайте Администрации </a:t>
            </a:r>
            <a:r>
              <a:rPr lang="ru-RU" sz="2000" dirty="0" err="1">
                <a:solidFill>
                  <a:srgbClr val="002060"/>
                </a:solidFill>
                <a:cs typeface="Times New Roman" pitchFamily="18" charset="0"/>
              </a:rPr>
              <a:t>Кожевниковского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 района </a:t>
            </a:r>
            <a:r>
              <a:rPr lang="en-US" sz="2000" b="1" u="sng" dirty="0">
                <a:solidFill>
                  <a:srgbClr val="002060"/>
                </a:solidFill>
                <a:cs typeface="Times New Roman" pitchFamily="18" charset="0"/>
              </a:rPr>
              <a:t>www.kogtomskinvest.ru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 в разделе Администрация района - Финансы 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–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Бюджет для граждан.</a:t>
            </a:r>
          </a:p>
          <a:p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Бюджет для граждан» подготовлен Управлением финансов Администрации </a:t>
            </a:r>
            <a:r>
              <a:rPr lang="ru-RU" sz="2000" b="1" dirty="0" err="1">
                <a:solidFill>
                  <a:srgbClr val="002060"/>
                </a:solidFill>
                <a:cs typeface="Times New Roman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 района </a:t>
            </a:r>
            <a:r>
              <a:rPr lang="ru-RU" sz="2000" b="1" dirty="0" err="1">
                <a:solidFill>
                  <a:srgbClr val="002060"/>
                </a:solidFill>
                <a:cs typeface="Times New Roman" pitchFamily="18" charset="0"/>
              </a:rPr>
              <a:t>с.Кожевниково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, ул. Гагарина,17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График работы  Управления финансов: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С понедельника  по пятницу - с 9-00 до 17-00;</a:t>
            </a:r>
          </a:p>
          <a:p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суббота, воскресенье - выходные дни.</a:t>
            </a:r>
          </a:p>
          <a:p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Обеденный перерыв - с 13-00 до 14-00.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Контактная информация:</a:t>
            </a:r>
          </a:p>
          <a:p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E-mail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kojevnik@findep.org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тел. 8(38244) 2-12-16 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Ольга Леонидовна </a:t>
            </a:r>
            <a:r>
              <a:rPr lang="ru-RU" sz="2000" b="1" dirty="0" err="1">
                <a:solidFill>
                  <a:srgbClr val="002060"/>
                </a:solidFill>
                <a:cs typeface="Times New Roman" pitchFamily="18" charset="0"/>
              </a:rPr>
              <a:t>Вильт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начальник Управления финансов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тел. 8(38244) 2- 13-45 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Елена Николаевна Михайлова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начальник бюджетного отдела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тел. 8(38244) 2-21-69    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Екатерина Витальевна Негонов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а главный специалист по доходам консолидированного бюджета</a:t>
            </a:r>
          </a:p>
          <a:p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0825" y="0"/>
            <a:ext cx="8893175" cy="9080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-15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ru-RU" sz="2800" b="1" spc="-15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Уважаемые жители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b="1" spc="-15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района!</a:t>
            </a:r>
            <a:endParaRPr lang="ru-RU" sz="2800" b="1" spc="-15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820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11658" cy="6858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средств. </a:t>
            </a:r>
          </a:p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Другими словами - это план доходов и расходов на определенный период.     </a:t>
            </a:r>
          </a:p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5663" y="1412776"/>
            <a:ext cx="8532617" cy="1016092"/>
          </a:xfrm>
          <a:prstGeom prst="roundRect">
            <a:avLst/>
          </a:prstGeom>
          <a:solidFill>
            <a:srgbClr val="DC7AEC"/>
          </a:solidFill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Какие бывают бюджеты?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2000264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DC7AEC"/>
                </a:solidFill>
              </a:rPr>
              <a:t>Семейный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8992" y="3000372"/>
            <a:ext cx="2214578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/>
              <a:t>Бюджеты публичных образований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29454" y="2714620"/>
            <a:ext cx="1928826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CB220B"/>
                </a:solidFill>
              </a:rPr>
              <a:t>Бюджеты организаций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663" y="4267893"/>
            <a:ext cx="2143140" cy="18573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6600"/>
                </a:solidFill>
              </a:rPr>
              <a:t>Российской Федерации (федеральный бюджет и бюджеты государственных внебюджетных фондов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4500570"/>
            <a:ext cx="2286016" cy="18573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Субъекты Российской Федерации(региональный бюджет и бюджеты территориальных внебюджетных фондов)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4889" y="4230233"/>
            <a:ext cx="2143140" cy="18573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Муниципальных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образований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(местные бюджеты)</a:t>
            </a:r>
          </a:p>
        </p:txBody>
      </p:sp>
      <p:sp>
        <p:nvSpPr>
          <p:cNvPr id="14" name="Стрелка влево 13"/>
          <p:cNvSpPr/>
          <p:nvPr/>
        </p:nvSpPr>
        <p:spPr>
          <a:xfrm rot="18897143">
            <a:off x="1306212" y="2418885"/>
            <a:ext cx="517639" cy="264196"/>
          </a:xfrm>
          <a:prstGeom prst="left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7686" y="2428868"/>
            <a:ext cx="286892" cy="571504"/>
          </a:xfrm>
          <a:prstGeom prst="down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3237688">
            <a:off x="7297229" y="2473013"/>
            <a:ext cx="402032" cy="254212"/>
          </a:xfrm>
          <a:prstGeom prst="left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9236666">
            <a:off x="2435430" y="3979789"/>
            <a:ext cx="1028262" cy="32128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29124" y="3929066"/>
            <a:ext cx="430908" cy="57150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2362280">
            <a:off x="5583201" y="3881129"/>
            <a:ext cx="1147150" cy="391809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D\Desktop\Для бюджета для граждан\презентация\герб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13589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DD\Desktop\Для бюджета для граждан\презентация\герб\скачанные файл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43025"/>
            <a:ext cx="23891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D:\DD\Desktop\Для бюджета для граждан\презентация\герб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1" y="1241090"/>
            <a:ext cx="17113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:\DD\Desktop\Для бюджета для граждан\презентация\герб\скачанные файлы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350963"/>
            <a:ext cx="15113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D:\DD\Desktop\Для бюджета для граждан\презентация\герб\booklet-size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4467444"/>
            <a:ext cx="24717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703127" y="5230276"/>
            <a:ext cx="4785075" cy="6461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</a:rPr>
              <a:t>Устав муниципального образования «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</a:rPr>
              <a:t> район»</a:t>
            </a: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587375" y="3821113"/>
            <a:ext cx="4874419" cy="64633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Положение о бюджетном процессе в </a:t>
            </a:r>
            <a:r>
              <a:rPr lang="ru-RU" altLang="ru-RU" sz="1800" dirty="0" err="1">
                <a:latin typeface="Times New Roman" pitchFamily="18" charset="0"/>
              </a:rPr>
              <a:t>Кожевниковском</a:t>
            </a:r>
            <a:r>
              <a:rPr lang="ru-RU" altLang="ru-RU" sz="1800" dirty="0">
                <a:latin typeface="Times New Roman" pitchFamily="18" charset="0"/>
              </a:rPr>
              <a:t> районе</a:t>
            </a:r>
          </a:p>
        </p:txBody>
      </p:sp>
      <p:sp>
        <p:nvSpPr>
          <p:cNvPr id="9228" name="TextBox 7"/>
          <p:cNvSpPr txBox="1">
            <a:spLocks noChangeArrowheads="1"/>
          </p:cNvSpPr>
          <p:nvPr/>
        </p:nvSpPr>
        <p:spPr bwMode="auto">
          <a:xfrm>
            <a:off x="677810" y="4683765"/>
            <a:ext cx="4810393" cy="36988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            Законы Томской области</a:t>
            </a:r>
          </a:p>
        </p:txBody>
      </p:sp>
      <p:sp>
        <p:nvSpPr>
          <p:cNvPr id="9229" name="Прямоугольник 8"/>
          <p:cNvSpPr>
            <a:spLocks noChangeArrowheads="1"/>
          </p:cNvSpPr>
          <p:nvPr/>
        </p:nvSpPr>
        <p:spPr bwMode="auto">
          <a:xfrm>
            <a:off x="677809" y="6008059"/>
            <a:ext cx="4810393" cy="36988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</a:rPr>
              <a:t>   Муниципальные правовые акты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Правовая основа бюджетного </a:t>
            </a:r>
            <a:r>
              <a:rPr lang="ru-RU" sz="2800" b="1" dirty="0" smtClean="0">
                <a:solidFill>
                  <a:srgbClr val="002060"/>
                </a:solidFill>
              </a:rPr>
              <a:t>процесса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63010" y="1328793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75805" y="5441897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248647" y="4828350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248647" y="3910110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524753" y="1395896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4223800" y="1395896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75805" y="6081568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2114154" y="1395896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417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:\DD\Desktop\Для бюджета для граждан\презентация\герб\скачанные файлы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20750"/>
            <a:ext cx="24241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335338" y="887413"/>
            <a:ext cx="582453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>
                <a:solidFill>
                  <a:srgbClr val="03495C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>
                <a:solidFill>
                  <a:srgbClr val="03495C"/>
                </a:solidFill>
                <a:latin typeface="Constantia" pitchFamily="18" charset="0"/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9963" y="2274888"/>
            <a:ext cx="734377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 экономического развития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на очередной   финансовый год </a:t>
            </a:r>
          </a:p>
          <a:p>
            <a:pPr algn="l"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>
              <a:defRPr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l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2644775"/>
            <a:ext cx="80645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l"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и основные направления налоговой политики</a:t>
            </a:r>
          </a:p>
        </p:txBody>
      </p:sp>
      <p:pic>
        <p:nvPicPr>
          <p:cNvPr id="10246" name="Picture 3" descr="D:\DD\Desktop\Для бюджета для граждан\презентация\герб\comp20080925054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08" y="4135438"/>
            <a:ext cx="30924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0"/>
            <a:ext cx="920015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Основы составления проекта бюджета</a:t>
            </a:r>
            <a:b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84646" y="3648341"/>
            <a:ext cx="215900" cy="685377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84646" y="2881736"/>
            <a:ext cx="215900" cy="685377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65266" y="2132856"/>
            <a:ext cx="215900" cy="685377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647700" y="968004"/>
            <a:ext cx="215900" cy="685377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4054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623253" y="0"/>
            <a:ext cx="7488237" cy="7207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ГРАФИК ПОДГОТОВКИ БЮДЖЕТА 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627313" y="3292475"/>
            <a:ext cx="3478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b="1">
              <a:solidFill>
                <a:schemeClr val="tx2"/>
              </a:solidFill>
            </a:endParaRPr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493501" y="4851246"/>
            <a:ext cx="1512887" cy="12954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Декабрь</a:t>
            </a:r>
            <a:endParaRPr lang="ru-RU" altLang="ru-RU" dirty="0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 rot="10800000" flipV="1">
            <a:off x="2157393" y="6146646"/>
            <a:ext cx="6655691" cy="5032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</a:rPr>
              <a:t>Рассмотрение проекта бюджета во втором чтении. </a:t>
            </a:r>
          </a:p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</a:rPr>
              <a:t>Утверждение 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бюджета на очередной финансовый год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 rot="10800000" flipV="1">
            <a:off x="2181903" y="3933825"/>
            <a:ext cx="6565221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ru-RU" altLang="ru-RU" sz="1600" b="1" dirty="0" smtClean="0"/>
          </a:p>
          <a:p>
            <a:pPr algn="just" eaLnBrk="1" hangingPunct="1"/>
            <a:endParaRPr lang="ru-RU" altLang="ru-RU" sz="1600" b="1" dirty="0"/>
          </a:p>
          <a:p>
            <a:pPr algn="just" eaLnBrk="1" hangingPunct="1"/>
            <a:r>
              <a:rPr lang="ru-RU" altLang="ru-RU" sz="1600" b="1" dirty="0" smtClean="0"/>
              <a:t>Принятие </a:t>
            </a:r>
            <a:r>
              <a:rPr lang="ru-RU" altLang="ru-RU" sz="1600" b="1" dirty="0"/>
              <a:t>бюджета в первом чтении (вносится </a:t>
            </a:r>
            <a:r>
              <a:rPr lang="ru-RU" altLang="ru-RU" sz="1600" b="1" dirty="0" smtClean="0"/>
              <a:t>на </a:t>
            </a:r>
            <a:r>
              <a:rPr lang="ru-RU" altLang="ru-RU" sz="1600" b="1" dirty="0"/>
              <a:t>Думу до 15 </a:t>
            </a:r>
            <a:r>
              <a:rPr lang="ru-RU" altLang="ru-RU" sz="1600" b="1" dirty="0" smtClean="0"/>
              <a:t>ноября)</a:t>
            </a:r>
          </a:p>
          <a:p>
            <a:pPr algn="just" eaLnBrk="1" hangingPunct="1"/>
            <a:endParaRPr lang="ru-RU" altLang="ru-RU" sz="1600" b="1" dirty="0"/>
          </a:p>
          <a:p>
            <a:pPr algn="just" eaLnBrk="1" hangingPunct="1"/>
            <a:endParaRPr lang="ru-RU" altLang="ru-RU" sz="1600" b="1" dirty="0"/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 rot="10800000" flipV="1">
            <a:off x="2261472" y="5439889"/>
            <a:ext cx="6551613" cy="431800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Работа согласительной комиссии по доработке проекта бюджета</a:t>
            </a: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 rot="10800000" flipV="1">
            <a:off x="2222287" y="2964018"/>
            <a:ext cx="6480175" cy="5048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Формирование проекта решения о бюджете</a:t>
            </a:r>
          </a:p>
        </p:txBody>
      </p:sp>
      <p:sp>
        <p:nvSpPr>
          <p:cNvPr id="17419" name="Rectangle 16"/>
          <p:cNvSpPr>
            <a:spLocks noChangeArrowheads="1"/>
          </p:cNvSpPr>
          <p:nvPr/>
        </p:nvSpPr>
        <p:spPr bwMode="auto">
          <a:xfrm rot="10800000" flipV="1">
            <a:off x="2181902" y="1955955"/>
            <a:ext cx="6480175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Определяется объем доходов (без учета областных и федеральных </a:t>
            </a:r>
          </a:p>
          <a:p>
            <a:pPr algn="just" eaLnBrk="1" hangingPunct="1"/>
            <a:r>
              <a:rPr lang="ru-RU" altLang="ru-RU" sz="1600" b="1" dirty="0"/>
              <a:t> средств) и расходов, объем и перечень дополнительных расходов </a:t>
            </a:r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456448" y="943769"/>
            <a:ext cx="1512887" cy="1512887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Сентябрь</a:t>
            </a:r>
            <a:endParaRPr lang="ru-RU" altLang="ru-RU" dirty="0"/>
          </a:p>
        </p:txBody>
      </p:sp>
      <p:sp>
        <p:nvSpPr>
          <p:cNvPr id="17421" name="AutoShape 18"/>
          <p:cNvSpPr>
            <a:spLocks noChangeArrowheads="1"/>
          </p:cNvSpPr>
          <p:nvPr/>
        </p:nvSpPr>
        <p:spPr bwMode="auto">
          <a:xfrm>
            <a:off x="468313" y="2719563"/>
            <a:ext cx="151288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Октябрь</a:t>
            </a:r>
            <a:endParaRPr lang="ru-RU" altLang="ru-RU" dirty="0"/>
          </a:p>
        </p:txBody>
      </p:sp>
      <p:sp>
        <p:nvSpPr>
          <p:cNvPr id="17422" name="AutoShape 19"/>
          <p:cNvSpPr>
            <a:spLocks noChangeArrowheads="1"/>
          </p:cNvSpPr>
          <p:nvPr/>
        </p:nvSpPr>
        <p:spPr bwMode="auto">
          <a:xfrm>
            <a:off x="503274" y="3861048"/>
            <a:ext cx="151288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/>
              <a:t>Ноябрь</a:t>
            </a:r>
            <a:endParaRPr lang="ru-RU" altLang="ru-RU"/>
          </a:p>
        </p:txBody>
      </p:sp>
      <p:sp>
        <p:nvSpPr>
          <p:cNvPr id="17423" name="Rectangle 20"/>
          <p:cNvSpPr>
            <a:spLocks noChangeArrowheads="1"/>
          </p:cNvSpPr>
          <p:nvPr/>
        </p:nvSpPr>
        <p:spPr bwMode="auto">
          <a:xfrm rot="10800000" flipV="1">
            <a:off x="2222288" y="1123950"/>
            <a:ext cx="6480175" cy="5762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Разрабатывается проект основных направлений бюджетной и </a:t>
            </a:r>
          </a:p>
          <a:p>
            <a:pPr algn="ctr" eaLnBrk="1" hangingPunct="1"/>
            <a:r>
              <a:rPr lang="ru-RU" altLang="ru-RU" sz="1600" b="1" dirty="0"/>
              <a:t>налоговой политики на очередной финансовый год </a:t>
            </a:r>
          </a:p>
        </p:txBody>
      </p:sp>
      <p:sp>
        <p:nvSpPr>
          <p:cNvPr id="17424" name="Line 24"/>
          <p:cNvSpPr>
            <a:spLocks noChangeShapeType="1"/>
          </p:cNvSpPr>
          <p:nvPr/>
        </p:nvSpPr>
        <p:spPr bwMode="auto">
          <a:xfrm flipV="1">
            <a:off x="1991926" y="1231900"/>
            <a:ext cx="21590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5" name="Line 26"/>
          <p:cNvSpPr>
            <a:spLocks noChangeShapeType="1"/>
          </p:cNvSpPr>
          <p:nvPr/>
        </p:nvSpPr>
        <p:spPr bwMode="auto">
          <a:xfrm>
            <a:off x="1991926" y="1953418"/>
            <a:ext cx="21590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6" name="Line 30"/>
          <p:cNvSpPr>
            <a:spLocks noChangeShapeType="1"/>
          </p:cNvSpPr>
          <p:nvPr/>
        </p:nvSpPr>
        <p:spPr bwMode="auto">
          <a:xfrm>
            <a:off x="2018041" y="3249613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7" name="Line 31"/>
          <p:cNvSpPr>
            <a:spLocks noChangeShapeType="1"/>
          </p:cNvSpPr>
          <p:nvPr/>
        </p:nvSpPr>
        <p:spPr bwMode="auto">
          <a:xfrm>
            <a:off x="1991926" y="4314248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8" name="Line 33"/>
          <p:cNvSpPr>
            <a:spLocks noChangeShapeType="1"/>
          </p:cNvSpPr>
          <p:nvPr/>
        </p:nvSpPr>
        <p:spPr bwMode="auto">
          <a:xfrm flipV="1">
            <a:off x="1969876" y="5192167"/>
            <a:ext cx="144462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9" name="Line 34"/>
          <p:cNvSpPr>
            <a:spLocks noChangeShapeType="1"/>
          </p:cNvSpPr>
          <p:nvPr/>
        </p:nvSpPr>
        <p:spPr bwMode="auto">
          <a:xfrm>
            <a:off x="2027645" y="5949156"/>
            <a:ext cx="144462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0" name="Line 37"/>
          <p:cNvSpPr>
            <a:spLocks noChangeShapeType="1"/>
          </p:cNvSpPr>
          <p:nvPr/>
        </p:nvSpPr>
        <p:spPr bwMode="auto">
          <a:xfrm>
            <a:off x="5421989" y="1751321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1" name="Line 39"/>
          <p:cNvSpPr>
            <a:spLocks noChangeShapeType="1"/>
          </p:cNvSpPr>
          <p:nvPr/>
        </p:nvSpPr>
        <p:spPr bwMode="auto">
          <a:xfrm>
            <a:off x="5399881" y="267668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2" name="Line 40"/>
          <p:cNvSpPr>
            <a:spLocks noChangeShapeType="1"/>
          </p:cNvSpPr>
          <p:nvPr/>
        </p:nvSpPr>
        <p:spPr bwMode="auto">
          <a:xfrm>
            <a:off x="5442443" y="3496995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3" name="Line 42"/>
          <p:cNvSpPr>
            <a:spLocks noChangeShapeType="1"/>
          </p:cNvSpPr>
          <p:nvPr/>
        </p:nvSpPr>
        <p:spPr bwMode="auto">
          <a:xfrm>
            <a:off x="5406817" y="4544467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4" name="Line 43"/>
          <p:cNvSpPr>
            <a:spLocks noChangeShapeType="1"/>
          </p:cNvSpPr>
          <p:nvPr/>
        </p:nvSpPr>
        <p:spPr bwMode="auto">
          <a:xfrm>
            <a:off x="5433200" y="5876925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 rot="10800000" flipV="1">
            <a:off x="2233941" y="4880089"/>
            <a:ext cx="6551613" cy="4318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Публичные слушания по проекту бюджета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 flipV="1">
            <a:off x="1988745" y="5649994"/>
            <a:ext cx="27272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9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задачи бюджетной политики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714332"/>
            <a:ext cx="8715468" cy="5929378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и задачи бюджетной политики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2017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2670" y="2750338"/>
            <a:ext cx="2857520" cy="1758781"/>
          </a:xfrm>
          <a:prstGeom prst="roundRect">
            <a:avLst/>
          </a:prstGeom>
          <a:solidFill>
            <a:srgbClr val="66FF33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муниципальных программ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как документов стратегического планирования, их дальнейшая интеграция в процесс бюджетного планирования.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4714884"/>
            <a:ext cx="2714644" cy="1714512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/>
              <a:t>П</a:t>
            </a:r>
            <a:r>
              <a:rPr lang="ru-RU" sz="1400" b="1" dirty="0" smtClean="0"/>
              <a:t>овышение </a:t>
            </a:r>
            <a:r>
              <a:rPr lang="ru-RU" sz="1400" b="1" dirty="0"/>
              <a:t>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</a:t>
            </a:r>
            <a:r>
              <a:rPr lang="ru-RU" sz="1400" b="1" dirty="0" smtClean="0"/>
              <a:t>нужд </a:t>
            </a:r>
            <a:endParaRPr lang="ru-RU" sz="1400" b="1" dirty="0"/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2714620"/>
            <a:ext cx="2571768" cy="1500198"/>
          </a:xfrm>
          <a:prstGeom prst="roundRect">
            <a:avLst/>
          </a:prstGeom>
          <a:solidFill>
            <a:srgbClr val="FF000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 и качества оказания муниципальных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учреждениями района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4293096"/>
            <a:ext cx="3142702" cy="2304256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Принятие </a:t>
            </a:r>
            <a:r>
              <a:rPr lang="ru-RU" sz="1400" b="1" dirty="0">
                <a:solidFill>
                  <a:srgbClr val="002060"/>
                </a:solidFill>
              </a:rPr>
              <a:t>решений, направленных на достижение в полном объеме уровня оплаты труда </a:t>
            </a:r>
            <a:r>
              <a:rPr lang="ru-RU" sz="1400" b="1" dirty="0" smtClean="0">
                <a:solidFill>
                  <a:srgbClr val="002060"/>
                </a:solidFill>
              </a:rPr>
              <a:t>работников муниципальных </a:t>
            </a:r>
            <a:r>
              <a:rPr lang="ru-RU" sz="1400" b="1" dirty="0">
                <a:solidFill>
                  <a:srgbClr val="002060"/>
                </a:solidFill>
              </a:rPr>
              <a:t>учреждений социальной сферы в соответствии с Указом Президента Российской Федерации от 7 мая 2012 года №597 «О мероприятиях по реализации государственной социальной политики»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94912" y="1357298"/>
            <a:ext cx="5857916" cy="121444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финансовой системы района при безусловном исполнении всех принятых обязательств наиболее эффективным способом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429520" y="1785926"/>
            <a:ext cx="714380" cy="1357322"/>
          </a:xfrm>
          <a:prstGeom prst="curvedLeftArrow">
            <a:avLst/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21346989">
            <a:off x="7601939" y="1454021"/>
            <a:ext cx="1288277" cy="4685997"/>
          </a:xfrm>
          <a:prstGeom prst="curvedLeftArrow">
            <a:avLst>
              <a:gd name="adj1" fmla="val 25000"/>
              <a:gd name="adj2" fmla="val 43903"/>
              <a:gd name="adj3" fmla="val 42851"/>
            </a:avLst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785786" y="1857364"/>
            <a:ext cx="785818" cy="1285884"/>
          </a:xfrm>
          <a:prstGeom prst="curvedRightArrow">
            <a:avLst/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>
            <a:off x="428596" y="1785926"/>
            <a:ext cx="1143008" cy="3857652"/>
          </a:xfrm>
          <a:prstGeom prst="curvedRightArrow">
            <a:avLst/>
          </a:prstGeom>
          <a:solidFill>
            <a:srgbClr val="00B0F0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678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3544</Words>
  <Application>Microsoft Office PowerPoint</Application>
  <PresentationFormat>Экран (4:3)</PresentationFormat>
  <Paragraphs>750</Paragraphs>
  <Slides>49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ПОДГОТОВКИ БЮДЖЕТА   МО «КОЖЕВНИКОВСКИЙ РАЙОН»  </vt:lpstr>
      <vt:lpstr>Цель и задачи бюджетной политики</vt:lpstr>
      <vt:lpstr>Доходы бюджета МО «Кожевниковский  район» на 2017 год</vt:lpstr>
      <vt:lpstr>Налоговые доходы бюджета  на 2017 год</vt:lpstr>
      <vt:lpstr>Неналоговые доходы бюджета  на 2017 год</vt:lpstr>
      <vt:lpstr>Презентация PowerPoint</vt:lpstr>
      <vt:lpstr>БЕЗВОЗМЕЗДНЫЕ ПОСТУПЛЕНИЯ  ИЗ ОБЛАСТНОГО БЮДЖЕТА В 2017  ГОДУ  518 655 тыс. рублей  </vt:lpstr>
      <vt:lpstr>ДОХОДЫ БЮДЖЕТА МО «КОЖЕВНИКОВСКИЙ РАЙОН»</vt:lpstr>
      <vt:lpstr>Бюджет МО «Кожевниковский район» на 2017 год (тыс.руб.)</vt:lpstr>
      <vt:lpstr>ОБЩИЕ ХАРАКТЕРИСТИКИ БЮДЖЕТА   МО «КОЖЕВНИКОВСКИЙ РАЙОН»  НА 2017 год </vt:lpstr>
      <vt:lpstr>Расходы бюджета Кожевниковского района на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0200 «Национальная оборона» 1 239,550 т.р  (2016 г.- 917,650 тыс. руб.)</vt:lpstr>
      <vt:lpstr>Раздел 0400 «Национальная экономика» 101 183,145 т.р.  (2016 г.-63 355,6 тыс. руб.)</vt:lpstr>
      <vt:lpstr>подраздел 0405 «Сельское хозяйство и рыболовство» 62 946,3 тыс.руб.                      (2016 г.-76 079,9 т.р.)   </vt:lpstr>
      <vt:lpstr>   раздел 0500 «Жилищно- коммунальное                              хозяйство»    (17 433,148 т. руб.)</vt:lpstr>
      <vt:lpstr>Раздел 0700  РАСХОДЫ БЮДЖЕТА  МО «КОЖЕВНИКОВСКИЙ РАЙОН»  НА ОБРАЗОВАНИЕ  338 953, 001 тыс. руб.</vt:lpstr>
      <vt:lpstr>  </vt:lpstr>
      <vt:lpstr>Презентация PowerPoint</vt:lpstr>
      <vt:lpstr>Презентация PowerPoint</vt:lpstr>
      <vt:lpstr>     подраздел 0702 «Общее образование»  220 784,457т.р </vt:lpstr>
      <vt:lpstr> подраздел 0707           «Молодежная политика и оздоровление детей»                                         2 675,900 т.р. </vt:lpstr>
      <vt:lpstr>     </vt:lpstr>
      <vt:lpstr>Презентация PowerPoint</vt:lpstr>
      <vt:lpstr>Презентация PowerPoint</vt:lpstr>
      <vt:lpstr>Раздел 1000 «Социальная политика                   35  873,738т.р.</vt:lpstr>
      <vt:lpstr>Раздел 1100 «Физическая  культура и спорт»               (5 424,601 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Уважаемые жители Кожевниковского района!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251</cp:revision>
  <dcterms:created xsi:type="dcterms:W3CDTF">2016-11-23T11:36:48Z</dcterms:created>
  <dcterms:modified xsi:type="dcterms:W3CDTF">2017-03-12T04:18:45Z</dcterms:modified>
</cp:coreProperties>
</file>