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78" r:id="rId3"/>
  </p:sldMasterIdLst>
  <p:notesMasterIdLst>
    <p:notesMasterId r:id="rId49"/>
  </p:notesMasterIdLst>
  <p:handoutMasterIdLst>
    <p:handoutMasterId r:id="rId50"/>
  </p:handoutMasterIdLst>
  <p:sldIdLst>
    <p:sldId id="525" r:id="rId4"/>
    <p:sldId id="511" r:id="rId5"/>
    <p:sldId id="504" r:id="rId6"/>
    <p:sldId id="512" r:id="rId7"/>
    <p:sldId id="454" r:id="rId8"/>
    <p:sldId id="506" r:id="rId9"/>
    <p:sldId id="493" r:id="rId10"/>
    <p:sldId id="495" r:id="rId11"/>
    <p:sldId id="494" r:id="rId12"/>
    <p:sldId id="513" r:id="rId13"/>
    <p:sldId id="507" r:id="rId14"/>
    <p:sldId id="496" r:id="rId15"/>
    <p:sldId id="514" r:id="rId16"/>
    <p:sldId id="456" r:id="rId17"/>
    <p:sldId id="524" r:id="rId18"/>
    <p:sldId id="519" r:id="rId19"/>
    <p:sldId id="520" r:id="rId20"/>
    <p:sldId id="521" r:id="rId21"/>
    <p:sldId id="522" r:id="rId22"/>
    <p:sldId id="523" r:id="rId23"/>
    <p:sldId id="458" r:id="rId24"/>
    <p:sldId id="508" r:id="rId25"/>
    <p:sldId id="464" r:id="rId26"/>
    <p:sldId id="461" r:id="rId27"/>
    <p:sldId id="462" r:id="rId28"/>
    <p:sldId id="465" r:id="rId29"/>
    <p:sldId id="463" r:id="rId30"/>
    <p:sldId id="466" r:id="rId31"/>
    <p:sldId id="517" r:id="rId32"/>
    <p:sldId id="497" r:id="rId33"/>
    <p:sldId id="484" r:id="rId34"/>
    <p:sldId id="485" r:id="rId35"/>
    <p:sldId id="487" r:id="rId36"/>
    <p:sldId id="488" r:id="rId37"/>
    <p:sldId id="468" r:id="rId38"/>
    <p:sldId id="515" r:id="rId39"/>
    <p:sldId id="516" r:id="rId40"/>
    <p:sldId id="510" r:id="rId41"/>
    <p:sldId id="478" r:id="rId42"/>
    <p:sldId id="481" r:id="rId43"/>
    <p:sldId id="518" r:id="rId44"/>
    <p:sldId id="479" r:id="rId45"/>
    <p:sldId id="480" r:id="rId46"/>
    <p:sldId id="489" r:id="rId47"/>
    <p:sldId id="526" r:id="rId4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002B82"/>
    <a:srgbClr val="FFFFFF"/>
    <a:srgbClr val="FFFFCC"/>
    <a:srgbClr val="007033"/>
    <a:srgbClr val="66FFCC"/>
    <a:srgbClr val="293315"/>
    <a:srgbClr val="990000"/>
    <a:srgbClr val="F17593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9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30584321526244"/>
          <c:y val="1.8565188663247943E-2"/>
          <c:w val="0.49074038343876902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Бюджет!$C$13:$C$49</c:f>
            </c:numRef>
          </c:val>
        </c:ser>
        <c:ser>
          <c:idx val="1"/>
          <c:order val="1"/>
          <c:spPr>
            <a:solidFill>
              <a:schemeClr val="accent6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Бюджет!$D$13:$D$49</c:f>
              <c:numCache>
                <c:formatCode>#,##0.0</c:formatCode>
                <c:ptCount val="10"/>
                <c:pt idx="0">
                  <c:v>196.45</c:v>
                </c:pt>
                <c:pt idx="1">
                  <c:v>1495.35</c:v>
                </c:pt>
                <c:pt idx="2">
                  <c:v>7949.82</c:v>
                </c:pt>
                <c:pt idx="3">
                  <c:v>42988.08</c:v>
                </c:pt>
                <c:pt idx="4">
                  <c:v>46676.1</c:v>
                </c:pt>
                <c:pt idx="5">
                  <c:v>49156.72</c:v>
                </c:pt>
                <c:pt idx="6">
                  <c:v>54415.72</c:v>
                </c:pt>
                <c:pt idx="7">
                  <c:v>109257.95</c:v>
                </c:pt>
                <c:pt idx="8">
                  <c:v>118844.76</c:v>
                </c:pt>
                <c:pt idx="9">
                  <c:v>685435.45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684992"/>
        <c:axId val="89715456"/>
      </c:barChart>
      <c:catAx>
        <c:axId val="896849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89715456"/>
        <c:crosses val="autoZero"/>
        <c:auto val="1"/>
        <c:lblAlgn val="ctr"/>
        <c:lblOffset val="100"/>
        <c:noMultiLvlLbl val="0"/>
      </c:catAx>
      <c:valAx>
        <c:axId val="8971545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89684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4"/>
      </a:solidFill>
      <a:prstDash val="solid"/>
    </a:ln>
    <a:effectLst/>
  </c:spPr>
  <c:txPr>
    <a:bodyPr/>
    <a:lstStyle/>
    <a:p>
      <a:pPr>
        <a:defRPr sz="14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8DD4236-CDDD-4D3A-8AA7-09BC94018B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26E04-5C82-40F5-99E4-CC865718AEB2}" type="parTrans" cxnId="{63895A5A-A769-40A7-A503-5E996301B952}">
      <dgm:prSet/>
      <dgm:spPr/>
      <dgm:t>
        <a:bodyPr/>
        <a:lstStyle/>
        <a:p>
          <a:endParaRPr lang="ru-RU"/>
        </a:p>
      </dgm:t>
    </dgm:pt>
    <dgm:pt modelId="{45D156E9-4A0D-41EC-A077-6689846E332B}" type="sibTrans" cxnId="{63895A5A-A769-40A7-A503-5E996301B952}">
      <dgm:prSet/>
      <dgm:spPr/>
      <dgm:t>
        <a:bodyPr/>
        <a:lstStyle/>
        <a:p>
          <a:endParaRPr lang="ru-RU"/>
        </a:p>
      </dgm:t>
    </dgm:pt>
    <dgm:pt modelId="{A920FBFB-0138-4E0F-B2AB-A8D4B91F4F0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19B7F-7929-4C10-A642-322E2AB933AC}" type="parTrans" cxnId="{9264BD55-F72F-43B1-A847-9BA8D463E612}">
      <dgm:prSet/>
      <dgm:spPr/>
      <dgm:t>
        <a:bodyPr/>
        <a:lstStyle/>
        <a:p>
          <a:endParaRPr lang="ru-RU"/>
        </a:p>
      </dgm:t>
    </dgm:pt>
    <dgm:pt modelId="{739F6454-445F-4023-BF95-7D282E6214F3}" type="sibTrans" cxnId="{9264BD55-F72F-43B1-A847-9BA8D463E612}">
      <dgm:prSet/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B0CAB640-E764-4975-B243-566C77C9EB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8941E-F421-4882-9EC8-9859D4D7E205}" type="parTrans" cxnId="{84BE0CEB-B0DB-4105-8879-55A69D0AC851}">
      <dgm:prSet/>
      <dgm:spPr/>
      <dgm:t>
        <a:bodyPr/>
        <a:lstStyle/>
        <a:p>
          <a:endParaRPr lang="ru-RU"/>
        </a:p>
      </dgm:t>
    </dgm:pt>
    <dgm:pt modelId="{0CC43A03-1F7C-4905-8277-9763C5BD68C9}" type="sibTrans" cxnId="{84BE0CEB-B0DB-4105-8879-55A69D0AC851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84BE0CEB-B0DB-4105-8879-55A69D0AC851}" srcId="{2F2E8259-DEF4-4BD3-9B5C-9C491B39514D}" destId="{B0CAB640-E764-4975-B243-566C77C9EB8B}" srcOrd="0" destOrd="0" parTransId="{3358941E-F421-4882-9EC8-9859D4D7E205}" sibTransId="{0CC43A03-1F7C-4905-8277-9763C5BD68C9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63895A5A-A769-40A7-A503-5E996301B952}" srcId="{FFE6F2C8-F35B-4C6F-965A-F44D6DE7C128}" destId="{68DD4236-CDDD-4D3A-8AA7-09BC94018B1C}" srcOrd="0" destOrd="0" parTransId="{D6526E04-5C82-40F5-99E4-CC865718AEB2}" sibTransId="{45D156E9-4A0D-41EC-A077-6689846E332B}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9264BD55-F72F-43B1-A847-9BA8D463E612}" srcId="{BF19F595-9756-4AF7-9C04-DBF00CCDF2CD}" destId="{A920FBFB-0138-4E0F-B2AB-A8D4B91F4F05}" srcOrd="0" destOrd="0" parTransId="{27919B7F-7929-4C10-A642-322E2AB933AC}" sibTransId="{739F6454-445F-4023-BF95-7D282E6214F3}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08491396-64B2-47A1-9877-FAD423A43D5B}" type="presOf" srcId="{68DD4236-CDDD-4D3A-8AA7-09BC94018B1C}" destId="{85277698-DE67-483E-B35F-B6904CD80AD5}" srcOrd="0" destOrd="1" presId="urn:microsoft.com/office/officeart/2005/8/layout/process1"/>
    <dgm:cxn modelId="{C7DEBD5B-4F63-4892-ABCD-CB9390515CA1}" type="presOf" srcId="{A920FBFB-0138-4E0F-B2AB-A8D4B91F4F05}" destId="{C71E7997-4999-4545-94D1-A12B66ABDBAC}" srcOrd="0" destOrd="1" presId="urn:microsoft.com/office/officeart/2005/8/layout/process1"/>
    <dgm:cxn modelId="{5C71B703-6F1A-4A04-87EA-F1CB84FBE3FE}" type="presOf" srcId="{B0CAB640-E764-4975-B243-566C77C9EB8B}" destId="{F16F3A03-75DF-437D-89DD-18CE8E862AF7}" srcOrd="0" destOrd="1" presId="urn:microsoft.com/office/officeart/2005/8/layout/process1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8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8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1D4F9DDD-57FF-4F00-B214-910A86B282A6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75F98-ECE0-4B20-B4A9-BEC00C55C383}" type="parTrans" cxnId="{F3347F8A-9B86-4F2C-91FF-10ECD0877557}">
      <dgm:prSet/>
      <dgm:spPr/>
      <dgm:t>
        <a:bodyPr/>
        <a:lstStyle/>
        <a:p>
          <a:endParaRPr lang="ru-RU"/>
        </a:p>
      </dgm:t>
    </dgm:pt>
    <dgm:pt modelId="{84B22E99-50DD-4330-B8D9-038EC683C15C}" type="sibTrans" cxnId="{F3347F8A-9B86-4F2C-91FF-10ECD0877557}">
      <dgm:prSet/>
      <dgm:spPr/>
      <dgm:t>
        <a:bodyPr/>
        <a:lstStyle/>
        <a:p>
          <a:endParaRPr lang="ru-RU"/>
        </a:p>
      </dgm:t>
    </dgm:pt>
    <dgm:pt modelId="{BCA2EADF-4CF3-4BF9-A03C-6FC382486DC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ул.Титова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(от ж/д №11 до </a:t>
          </a:r>
          <a:r>
            <a:rPr lang="ru-RU" sz="18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192,3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F83BA-F740-4CB8-8CDE-BACB04100101}" type="parTrans" cxnId="{5914AA49-7DE1-4E86-BD36-E880E752DC91}">
      <dgm:prSet/>
      <dgm:spPr/>
      <dgm:t>
        <a:bodyPr/>
        <a:lstStyle/>
        <a:p>
          <a:endParaRPr lang="ru-RU"/>
        </a:p>
      </dgm:t>
    </dgm:pt>
    <dgm:pt modelId="{6FDC33C8-9ECE-48FA-8F61-ECEF0CC396C0}" type="sibTrans" cxnId="{5914AA49-7DE1-4E86-BD36-E880E752DC91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5" custLinFactNeighborX="1275" custLinFactNeighborY="-10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1457CDD8-2978-4423-8CDA-143458677704}" type="pres">
      <dgm:prSet presAssocID="{1D4F9DDD-57FF-4F00-B214-910A86B282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20FB0-13A7-45CB-9F43-90F8542998C3}" type="pres">
      <dgm:prSet presAssocID="{84B22E99-50DD-4330-B8D9-038EC683C15C}" presName="spacer" presStyleCnt="0"/>
      <dgm:spPr/>
    </dgm:pt>
    <dgm:pt modelId="{9AC234AD-52B5-4278-AC61-0FA654BDCFF0}" type="pres">
      <dgm:prSet presAssocID="{BCA2EADF-4CF3-4BF9-A03C-6FC382486D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5914AA49-7DE1-4E86-BD36-E880E752DC91}" srcId="{5A513C41-3DD5-44F2-99E7-A3B763ACD97C}" destId="{BCA2EADF-4CF3-4BF9-A03C-6FC382486DC3}" srcOrd="4" destOrd="0" parTransId="{149F83BA-F740-4CB8-8CDE-BACB04100101}" sibTransId="{6FDC33C8-9ECE-48FA-8F61-ECEF0CC396C0}"/>
    <dgm:cxn modelId="{0579CBC0-4075-4F98-BC09-8D5D00F00F34}" type="presOf" srcId="{BCA2EADF-4CF3-4BF9-A03C-6FC382486DC3}" destId="{9AC234AD-52B5-4278-AC61-0FA654BDCFF0}" srcOrd="0" destOrd="0" presId="urn:microsoft.com/office/officeart/2005/8/layout/vList2"/>
    <dgm:cxn modelId="{5DBF338C-8AD5-485D-9B3D-CAE6F045A4F1}" type="presOf" srcId="{1D4F9DDD-57FF-4F00-B214-910A86B282A6}" destId="{1457CDD8-2978-4423-8CDA-143458677704}" srcOrd="0" destOrd="0" presId="urn:microsoft.com/office/officeart/2005/8/layout/vList2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F3347F8A-9B86-4F2C-91FF-10ECD0877557}" srcId="{5A513C41-3DD5-44F2-99E7-A3B763ACD97C}" destId="{1D4F9DDD-57FF-4F00-B214-910A86B282A6}" srcOrd="3" destOrd="0" parTransId="{B8475F98-ECE0-4B20-B4A9-BEC00C55C383}" sibTransId="{84B22E99-50DD-4330-B8D9-038EC683C15C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7AC4FD90-74E5-474A-A530-AFD969EFB7ED}" type="presParOf" srcId="{574C4C5B-2990-4571-85EE-211528C779D2}" destId="{CE99D581-FA3A-4385-B7D2-16E1129E5FE0}" srcOrd="5" destOrd="0" presId="urn:microsoft.com/office/officeart/2005/8/layout/vList2"/>
    <dgm:cxn modelId="{75BF99B4-3F24-48ED-A8B0-28BE5B33AB36}" type="presParOf" srcId="{574C4C5B-2990-4571-85EE-211528C779D2}" destId="{1457CDD8-2978-4423-8CDA-143458677704}" srcOrd="6" destOrd="0" presId="urn:microsoft.com/office/officeart/2005/8/layout/vList2"/>
    <dgm:cxn modelId="{9FCDB090-852F-443C-8B77-3CA7DEDF5B8D}" type="presParOf" srcId="{574C4C5B-2990-4571-85EE-211528C779D2}" destId="{FEC20FB0-13A7-45CB-9F43-90F8542998C3}" srcOrd="7" destOrd="0" presId="urn:microsoft.com/office/officeart/2005/8/layout/vList2"/>
    <dgm:cxn modelId="{BAAF7F96-AA08-46B3-AE10-E41B2A8CEC90}" type="presParOf" srcId="{574C4C5B-2990-4571-85EE-211528C779D2}" destId="{9AC234AD-52B5-4278-AC61-0FA654BDCF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.; 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т.руб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проекты  с участием населения «Инициативное бюджетирование» (10 проектов)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2020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E180239A-FA7E-44F4-87A4-3B4E1586CBD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1FBE01-B129-4ACD-9001-02CF070EC73F}" type="sibTrans" cxnId="{2CF5DF92-A1B8-4E84-BC7E-C65853F00C7D}">
      <dgm:prSet/>
      <dgm:spPr/>
      <dgm:t>
        <a:bodyPr/>
        <a:lstStyle/>
        <a:p>
          <a:endParaRPr lang="ru-RU"/>
        </a:p>
      </dgm:t>
    </dgm:pt>
    <dgm:pt modelId="{0D977CB4-7FFF-45D5-9318-89D0A61C2859}" type="parTrans" cxnId="{2CF5DF92-A1B8-4E84-BC7E-C65853F00C7D}">
      <dgm:prSet/>
      <dgm:spPr/>
      <dgm:t>
        <a:bodyPr/>
        <a:lstStyle/>
        <a:p>
          <a:endParaRPr lang="ru-RU"/>
        </a:p>
      </dgm:t>
    </dgm:pt>
    <dgm:pt modelId="{76DCA883-FCC4-460F-AABC-6A6FDF24A56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5100B-3DA1-4612-A8F5-2BD37844320E}" type="parTrans" cxnId="{EB944CD2-DD38-42AA-8A04-1292D74B3870}">
      <dgm:prSet/>
      <dgm:spPr/>
      <dgm:t>
        <a:bodyPr/>
        <a:lstStyle/>
        <a:p>
          <a:endParaRPr lang="ru-RU"/>
        </a:p>
      </dgm:t>
    </dgm:pt>
    <dgm:pt modelId="{366BEB09-AEAA-46AA-ACA8-07FC967DBB81}" type="sibTrans" cxnId="{EB944CD2-DD38-42AA-8A04-1292D74B3870}">
      <dgm:prSet/>
      <dgm:spPr/>
      <dgm:t>
        <a:bodyPr/>
        <a:lstStyle/>
        <a:p>
          <a:endParaRPr lang="ru-RU"/>
        </a:p>
      </dgm:t>
    </dgm:pt>
    <dgm:pt modelId="{89BA5A3C-8EE2-4283-B5DB-356BE5A5DDC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площадки в парке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район,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Комарова,373,4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03807-5944-4E62-ABA1-36356648CD2F}" type="parTrans" cxnId="{73F7C830-CC42-45B2-927B-79F04835655D}">
      <dgm:prSet/>
      <dgm:spPr/>
      <dgm:t>
        <a:bodyPr/>
        <a:lstStyle/>
        <a:p>
          <a:endParaRPr lang="ru-RU"/>
        </a:p>
      </dgm:t>
    </dgm:pt>
    <dgm:pt modelId="{735D7577-D5CE-45A2-9E27-CB31E68442D2}" type="sibTrans" cxnId="{73F7C830-CC42-45B2-927B-79F04835655D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 custScaleX="88002" custScaleY="108898" custLinFactNeighborX="7650" custLinFactNeighborY="-6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1" presStyleCnt="6" custScaleX="88434" custScaleY="52693" custLinFactNeighborX="5783" custLinFactNeighborY="147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2" presStyleCnt="6" custScaleY="82130" custLinFactNeighborX="-301" custLinFactNeighborY="-208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0CA54-2066-48D8-986F-FF975CAB1385}" type="pres">
      <dgm:prSet presAssocID="{7687B96C-4765-44D8-ACBC-229E6A9E056C}" presName="spacer" presStyleCnt="0"/>
      <dgm:spPr/>
    </dgm:pt>
    <dgm:pt modelId="{AC59B096-11F1-4AB2-B859-FBC980F924D5}" type="pres">
      <dgm:prSet presAssocID="{89BA5A3C-8EE2-4283-B5DB-356BE5A5DDCD}" presName="parentText" presStyleLbl="node1" presStyleIdx="3" presStyleCnt="6" custScaleY="535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8CF52-189B-48F4-A294-3CCF046DFEC0}" type="pres">
      <dgm:prSet presAssocID="{735D7577-D5CE-45A2-9E27-CB31E68442D2}" presName="spacer" presStyleCnt="0"/>
      <dgm:spPr/>
    </dgm:pt>
    <dgm:pt modelId="{2E84A931-B862-41CB-B546-875866774958}" type="pres">
      <dgm:prSet presAssocID="{E180239A-FA7E-44F4-87A4-3B4E1586CBD5}" presName="parentText" presStyleLbl="node1" presStyleIdx="4" presStyleCnt="6" custScaleY="596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930E7-3A09-402F-9A0D-97A78D231C5E}" type="pres">
      <dgm:prSet presAssocID="{A51FBE01-B129-4ACD-9001-02CF070EC73F}" presName="spacer" presStyleCnt="0"/>
      <dgm:spPr/>
    </dgm:pt>
    <dgm:pt modelId="{3C46DC29-BED8-4162-A166-7BF0EE6CF7E5}" type="pres">
      <dgm:prSet presAssocID="{76DCA883-FCC4-460F-AABC-6A6FDF24A56C}" presName="parentText" presStyleLbl="node1" presStyleIdx="5" presStyleCnt="6" custScaleY="43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26C8512B-A40B-42C7-9D6D-1F9F1679F6B0}" type="presOf" srcId="{E180239A-FA7E-44F4-87A4-3B4E1586CBD5}" destId="{2E84A931-B862-41CB-B546-875866774958}" srcOrd="0" destOrd="0" presId="urn:microsoft.com/office/officeart/2005/8/layout/vList2"/>
    <dgm:cxn modelId="{2CF5DF92-A1B8-4E84-BC7E-C65853F00C7D}" srcId="{5A513C41-3DD5-44F2-99E7-A3B763ACD97C}" destId="{E180239A-FA7E-44F4-87A4-3B4E1586CBD5}" srcOrd="4" destOrd="0" parTransId="{0D977CB4-7FFF-45D5-9318-89D0A61C2859}" sibTransId="{A51FBE01-B129-4ACD-9001-02CF070EC73F}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425AAEDF-65CB-4038-BC09-B4892E288986}" type="presOf" srcId="{D62445D2-FC70-4051-A179-BD1D838815B2}" destId="{BF2B15C1-3E28-42C8-9591-4682E6271715}" srcOrd="0" destOrd="0" presId="urn:microsoft.com/office/officeart/2005/8/layout/vList2"/>
    <dgm:cxn modelId="{6157B8CF-8C25-4AE2-AC21-5B499864796A}" srcId="{5A513C41-3DD5-44F2-99E7-A3B763ACD97C}" destId="{174D7FB9-A1A8-4174-B709-20E5CFAF69C6}" srcOrd="1" destOrd="0" parTransId="{68401C81-67B1-4013-9215-786789D987B4}" sibTransId="{547BF6B7-BCBB-4B1A-A264-CF795C5BE31B}"/>
    <dgm:cxn modelId="{73F7C830-CC42-45B2-927B-79F04835655D}" srcId="{5A513C41-3DD5-44F2-99E7-A3B763ACD97C}" destId="{89BA5A3C-8EE2-4283-B5DB-356BE5A5DDCD}" srcOrd="3" destOrd="0" parTransId="{35603807-5944-4E62-ABA1-36356648CD2F}" sibTransId="{735D7577-D5CE-45A2-9E27-CB31E68442D2}"/>
    <dgm:cxn modelId="{96201CC9-95E4-4FD0-99C3-A6152C5D1B1E}" srcId="{5A513C41-3DD5-44F2-99E7-A3B763ACD97C}" destId="{670C41EC-0311-4B53-8C8E-FC7C8BB43178}" srcOrd="2" destOrd="0" parTransId="{C61C9C23-FB50-4EC4-A02B-46EB6E1421FB}" sibTransId="{7687B96C-4765-44D8-ACBC-229E6A9E056C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568E9286-6C4B-4814-A611-CAF07C6611FF}" type="presOf" srcId="{76DCA883-FCC4-460F-AABC-6A6FDF24A56C}" destId="{3C46DC29-BED8-4162-A166-7BF0EE6CF7E5}" srcOrd="0" destOrd="0" presId="urn:microsoft.com/office/officeart/2005/8/layout/vList2"/>
    <dgm:cxn modelId="{21BD9616-BD2C-41DA-ABE9-3774D90B8AF5}" type="presOf" srcId="{89BA5A3C-8EE2-4283-B5DB-356BE5A5DDCD}" destId="{AC59B096-11F1-4AB2-B859-FBC980F924D5}" srcOrd="0" destOrd="0" presId="urn:microsoft.com/office/officeart/2005/8/layout/vList2"/>
    <dgm:cxn modelId="{EB944CD2-DD38-42AA-8A04-1292D74B3870}" srcId="{5A513C41-3DD5-44F2-99E7-A3B763ACD97C}" destId="{76DCA883-FCC4-460F-AABC-6A6FDF24A56C}" srcOrd="5" destOrd="0" parTransId="{E935100B-3DA1-4612-A8F5-2BD37844320E}" sibTransId="{366BEB09-AEAA-46AA-ACA8-07FC967DBB81}"/>
    <dgm:cxn modelId="{B957CC2B-4970-4D9D-A77C-4972CCF673F8}" type="presParOf" srcId="{574C4C5B-2990-4571-85EE-211528C779D2}" destId="{BF2B15C1-3E28-42C8-9591-4682E6271715}" srcOrd="0" destOrd="0" presId="urn:microsoft.com/office/officeart/2005/8/layout/vList2"/>
    <dgm:cxn modelId="{9359B055-49FF-496F-A486-84580CD090F1}" type="presParOf" srcId="{574C4C5B-2990-4571-85EE-211528C779D2}" destId="{FE71B368-CCB4-4432-9032-B27EEDAAE6DE}" srcOrd="1" destOrd="0" presId="urn:microsoft.com/office/officeart/2005/8/layout/vList2"/>
    <dgm:cxn modelId="{540B2A69-8303-4293-8828-59CE2135EF8F}" type="presParOf" srcId="{574C4C5B-2990-4571-85EE-211528C779D2}" destId="{4B677227-9AD8-48A5-B7AD-067ECAA6D652}" srcOrd="2" destOrd="0" presId="urn:microsoft.com/office/officeart/2005/8/layout/vList2"/>
    <dgm:cxn modelId="{757A476E-EC11-48B8-9857-AD580549BEA8}" type="presParOf" srcId="{574C4C5B-2990-4571-85EE-211528C779D2}" destId="{0B766513-14B8-4B91-ACE9-D15981FC85DE}" srcOrd="3" destOrd="0" presId="urn:microsoft.com/office/officeart/2005/8/layout/vList2"/>
    <dgm:cxn modelId="{851C034B-459E-4BDD-BDF3-581C34B4298B}" type="presParOf" srcId="{574C4C5B-2990-4571-85EE-211528C779D2}" destId="{94C071C8-7574-4F52-9E1C-336BEB269EE2}" srcOrd="4" destOrd="0" presId="urn:microsoft.com/office/officeart/2005/8/layout/vList2"/>
    <dgm:cxn modelId="{D834C157-6B6E-4035-BA66-8A3538C43DC8}" type="presParOf" srcId="{574C4C5B-2990-4571-85EE-211528C779D2}" destId="{6D80CA54-2066-48D8-986F-FF975CAB1385}" srcOrd="5" destOrd="0" presId="urn:microsoft.com/office/officeart/2005/8/layout/vList2"/>
    <dgm:cxn modelId="{7F9F78E8-696C-4507-B447-AA5CAF65F140}" type="presParOf" srcId="{574C4C5B-2990-4571-85EE-211528C779D2}" destId="{AC59B096-11F1-4AB2-B859-FBC980F924D5}" srcOrd="6" destOrd="0" presId="urn:microsoft.com/office/officeart/2005/8/layout/vList2"/>
    <dgm:cxn modelId="{88254C24-D074-4845-A203-DAFE864B5C09}" type="presParOf" srcId="{574C4C5B-2990-4571-85EE-211528C779D2}" destId="{8988CF52-189B-48F4-A294-3CCF046DFEC0}" srcOrd="7" destOrd="0" presId="urn:microsoft.com/office/officeart/2005/8/layout/vList2"/>
    <dgm:cxn modelId="{C092753B-19C9-4827-9B81-1456E53C1925}" type="presParOf" srcId="{574C4C5B-2990-4571-85EE-211528C779D2}" destId="{2E84A931-B862-41CB-B546-875866774958}" srcOrd="8" destOrd="0" presId="urn:microsoft.com/office/officeart/2005/8/layout/vList2"/>
    <dgm:cxn modelId="{93068731-2D77-4B6C-9A39-517559351A5B}" type="presParOf" srcId="{574C4C5B-2990-4571-85EE-211528C779D2}" destId="{D68930E7-3A09-402F-9A0D-97A78D231C5E}" srcOrd="9" destOrd="0" presId="urn:microsoft.com/office/officeart/2005/8/layout/vList2"/>
    <dgm:cxn modelId="{D9ED59A0-13B2-44D6-9993-A375FB2719DC}" type="presParOf" srcId="{574C4C5B-2990-4571-85EE-211528C779D2}" destId="{3C46DC29-BED8-4162-A166-7BF0EE6CF7E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руб.,.или 94,8%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исполнено  256,8 т. руб., или 79,4%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196126" custScaleY="112212" custLinFactX="-63869" custLinFactNeighborX="-100000" custLinFactNeighborY="-23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39917" custLinFactNeighborY="-9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54749" custLinFactNeighborX="43479" custLinFactNeighborY="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37032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2" custScaleX="151120" custScaleY="209907" custLinFactNeighborX="17272" custLinFactNeighborY="-3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2" custScaleX="144025" custScaleY="111792" custLinFactNeighborX="-91495" custLinFactNeighborY="2053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2" custScaleX="136029" custScaleY="137032" custLinFactNeighborX="17578" custLinFactNeighborY="-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2" custFlipHor="1" custScaleX="140600" custScaleY="88896" custLinFactX="-22844" custLinFactNeighborX="-100000" custLinFactNeighborY="-188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4" custScaleX="202542" custScaleY="33441" custLinFactNeighborX="29170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4" custScaleX="204886" custScaleY="33631" custLinFactNeighborX="28566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4" custScaleX="204161" custScaleY="36091" custLinFactNeighborX="30248" custLinFactNeighborY="-1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4" custScaleX="204601" custScaleY="40050" custLinFactNeighborX="28786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/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D93C39-0CF4-4D2F-AF3C-B2B6468118CC}" type="pres">
      <dgm:prSet presAssocID="{A7E209C7-D7D9-4397-857A-1090AF9EBD60}" presName="horFlow" presStyleCnt="0"/>
      <dgm:spPr/>
    </dgm:pt>
    <dgm:pt modelId="{E5E98981-3846-4AAA-AE6B-8DA6FBDD8E3F}" type="pres">
      <dgm:prSet presAssocID="{A7E209C7-D7D9-4397-857A-1090AF9EBD60}" presName="bigChev" presStyleLbl="node1" presStyleIdx="0" presStyleCnt="3"/>
      <dgm:spPr/>
      <dgm:t>
        <a:bodyPr/>
        <a:lstStyle/>
        <a:p>
          <a:endParaRPr lang="ru-RU"/>
        </a:p>
      </dgm:t>
    </dgm:pt>
    <dgm:pt modelId="{BFD31D20-BB58-4980-85F6-B7FF719C691D}" type="pres">
      <dgm:prSet presAssocID="{1D09E713-DA71-44B9-A57C-9CD8FE4F4938}" presName="parTrans" presStyleCnt="0"/>
      <dgm:spPr/>
    </dgm:pt>
    <dgm:pt modelId="{9C8462A6-299B-47CF-9320-685F5E9E08AC}" type="pres">
      <dgm:prSet presAssocID="{69EC13D5-B921-463A-8D6D-03BED8F85B00}" presName="node" presStyleLbl="alignAccFollowNode1" presStyleIdx="0" presStyleCnt="3" custScaleX="20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99FEB-B881-4F53-A58B-62AF50F7AA9E}" type="pres">
      <dgm:prSet presAssocID="{A7E209C7-D7D9-4397-857A-1090AF9EBD60}" presName="vSp" presStyleCnt="0"/>
      <dgm:spPr/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1" presStyleCnt="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1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2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2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13B9935B-6D6E-4525-84FE-51B5C51E55B3}" srcId="{3D3B589C-F15B-40C2-BA0C-2D826816CEDD}" destId="{A7E209C7-D7D9-4397-857A-1090AF9EBD60}" srcOrd="0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1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2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18E09DAE-D173-4A1F-B1C4-AF2EFFB431F5}" type="presOf" srcId="{A7E209C7-D7D9-4397-857A-1090AF9EBD60}" destId="{E5E98981-3846-4AAA-AE6B-8DA6FBDD8E3F}" srcOrd="0" destOrd="0" presId="urn:microsoft.com/office/officeart/2005/8/layout/lProcess3"/>
    <dgm:cxn modelId="{62F8F1C8-0DE3-4855-86DB-7C3B3C1C39A9}" type="presOf" srcId="{69EC13D5-B921-463A-8D6D-03BED8F85B00}" destId="{9C8462A6-299B-47CF-9320-685F5E9E08AC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5A3A784E-15B2-43F5-9618-9E9FC150B66D}" type="presParOf" srcId="{308B3E65-5910-46D0-8995-BC147BDECD85}" destId="{82D93C39-0CF4-4D2F-AF3C-B2B6468118CC}" srcOrd="0" destOrd="0" presId="urn:microsoft.com/office/officeart/2005/8/layout/lProcess3"/>
    <dgm:cxn modelId="{23B283E5-E2C4-40F0-9233-6A79C6C6B8F0}" type="presParOf" srcId="{82D93C39-0CF4-4D2F-AF3C-B2B6468118CC}" destId="{E5E98981-3846-4AAA-AE6B-8DA6FBDD8E3F}" srcOrd="0" destOrd="0" presId="urn:microsoft.com/office/officeart/2005/8/layout/lProcess3"/>
    <dgm:cxn modelId="{C88711BD-BC51-407D-9DFD-E90116595135}" type="presParOf" srcId="{82D93C39-0CF4-4D2F-AF3C-B2B6468118CC}" destId="{BFD31D20-BB58-4980-85F6-B7FF719C691D}" srcOrd="1" destOrd="0" presId="urn:microsoft.com/office/officeart/2005/8/layout/lProcess3"/>
    <dgm:cxn modelId="{E0F7D552-70D2-4812-B064-245AC03C026F}" type="presParOf" srcId="{82D93C39-0CF4-4D2F-AF3C-B2B6468118CC}" destId="{9C8462A6-299B-47CF-9320-685F5E9E08AC}" srcOrd="2" destOrd="0" presId="urn:microsoft.com/office/officeart/2005/8/layout/lProcess3"/>
    <dgm:cxn modelId="{5BC8AE9A-FE8A-481D-B5CD-833E957EC04E}" type="presParOf" srcId="{308B3E65-5910-46D0-8995-BC147BDECD85}" destId="{79899FEB-B881-4F53-A58B-62AF50F7AA9E}" srcOrd="1" destOrd="0" presId="urn:microsoft.com/office/officeart/2005/8/layout/lProcess3"/>
    <dgm:cxn modelId="{EC818F92-B764-4E95-9B5F-AD6DD6CD97B7}" type="presParOf" srcId="{308B3E65-5910-46D0-8995-BC147BDECD85}" destId="{6738CD6E-D1E4-4694-98A1-99CFC4655214}" srcOrd="2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3" destOrd="0" presId="urn:microsoft.com/office/officeart/2005/8/layout/lProcess3"/>
    <dgm:cxn modelId="{F0892E62-3F1B-4934-ACA0-D89349DA8E1E}" type="presParOf" srcId="{308B3E65-5910-46D0-8995-BC147BDECD85}" destId="{9AE61CDB-FE5A-468C-8B47-22D7C8F3BB14}" srcOrd="4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BABF881B-F86D-461E-9110-83C8BC40D74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1126D-1744-4AAB-A572-2C2FF5611F76}" type="parTrans" cxnId="{1819E5A2-32FC-4FAD-8763-9446FD5D091A}">
      <dgm:prSet/>
      <dgm:spPr/>
      <dgm:t>
        <a:bodyPr/>
        <a:lstStyle/>
        <a:p>
          <a:endParaRPr lang="ru-RU"/>
        </a:p>
      </dgm:t>
    </dgm:pt>
    <dgm:pt modelId="{EE45A91A-BCF0-454C-A133-37E81E78C7FF}" type="sibTrans" cxnId="{1819E5A2-32FC-4FAD-8763-9446FD5D091A}">
      <dgm:prSet/>
      <dgm:spPr/>
      <dgm:t>
        <a:bodyPr/>
        <a:lstStyle/>
        <a:p>
          <a:endParaRPr lang="ru-RU"/>
        </a:p>
      </dgm:t>
    </dgm:pt>
    <dgm:pt modelId="{C76CF996-5824-4681-AFD2-0DE5903DC6B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1D6BE-9CD3-4CC4-A974-1361AEA51EF3}" type="parTrans" cxnId="{28D8340C-A6FA-434D-8D93-FEAD22C9E495}">
      <dgm:prSet/>
      <dgm:spPr/>
      <dgm:t>
        <a:bodyPr/>
        <a:lstStyle/>
        <a:p>
          <a:endParaRPr lang="ru-RU"/>
        </a:p>
      </dgm:t>
    </dgm:pt>
    <dgm:pt modelId="{F79F916E-F5BB-44D2-BA56-88C7FE5AED0F}" type="sibTrans" cxnId="{28D8340C-A6FA-434D-8D93-FEAD22C9E495}">
      <dgm:prSet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18E924D7-3C2B-4342-B340-0E20578802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A5841-251C-4F44-BF23-E3C6FF6A868E}" type="parTrans" cxnId="{34160DE2-54F6-44C8-8E72-BC61942EC264}">
      <dgm:prSet/>
      <dgm:spPr/>
      <dgm:t>
        <a:bodyPr/>
        <a:lstStyle/>
        <a:p>
          <a:endParaRPr lang="ru-RU"/>
        </a:p>
      </dgm:t>
    </dgm:pt>
    <dgm:pt modelId="{62357EA1-A1E1-49B8-AACB-859D221851CC}" type="sibTrans" cxnId="{34160DE2-54F6-44C8-8E72-BC61942EC264}">
      <dgm:prSet/>
      <dgm:spPr/>
      <dgm:t>
        <a:bodyPr/>
        <a:lstStyle/>
        <a:p>
          <a:endParaRPr lang="ru-RU"/>
        </a:p>
      </dgm:t>
    </dgm:pt>
    <dgm:pt modelId="{30444C8C-5D62-450A-B6B4-31162FD39C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B121C-45A8-4E02-B92E-7A6B5F1FDCE8}" type="parTrans" cxnId="{EAF12651-6F8E-4589-8391-7C3C9088927A}">
      <dgm:prSet/>
      <dgm:spPr/>
      <dgm:t>
        <a:bodyPr/>
        <a:lstStyle/>
        <a:p>
          <a:endParaRPr lang="ru-RU"/>
        </a:p>
      </dgm:t>
    </dgm:pt>
    <dgm:pt modelId="{01E17828-B699-4530-B097-456F5A19CC24}" type="sibTrans" cxnId="{EAF12651-6F8E-4589-8391-7C3C9088927A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20E8ED75-D141-4EC9-AC03-2844ECD6DD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270F6-35EA-4F9E-859D-6862D3CF3D95}" type="parTrans" cxnId="{60F87D37-FDDF-4949-AB03-4A4D6BD344AE}">
      <dgm:prSet/>
      <dgm:spPr/>
      <dgm:t>
        <a:bodyPr/>
        <a:lstStyle/>
        <a:p>
          <a:endParaRPr lang="ru-RU"/>
        </a:p>
      </dgm:t>
    </dgm:pt>
    <dgm:pt modelId="{89E65E12-DB0A-470E-819B-41C107B5A860}" type="sibTrans" cxnId="{60F87D37-FDDF-4949-AB03-4A4D6BD344AE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-156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2310" custLinFactNeighborY="-2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7818" custLinFactNeighborY="-2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1819E5A2-32FC-4FAD-8763-9446FD5D091A}" srcId="{408EE282-943F-45EE-9DFB-F12E6F4F16B9}" destId="{BABF881B-F86D-461E-9110-83C8BC40D740}" srcOrd="1" destOrd="0" parTransId="{1221126D-1744-4AAB-A572-2C2FF5611F76}" sibTransId="{EE45A91A-BCF0-454C-A133-37E81E78C7FF}"/>
    <dgm:cxn modelId="{E2A3B446-4FF9-4729-BA2E-C8FAD9228ECC}" type="presOf" srcId="{C76CF996-5824-4681-AFD2-0DE5903DC6BC}" destId="{66D116F9-A110-4786-9268-0D1B7C4A9ABB}" srcOrd="0" destOrd="2" presId="urn:microsoft.com/office/officeart/2005/8/layout/chevron1"/>
    <dgm:cxn modelId="{28D8340C-A6FA-434D-8D93-FEAD22C9E495}" srcId="{408EE282-943F-45EE-9DFB-F12E6F4F16B9}" destId="{C76CF996-5824-4681-AFD2-0DE5903DC6BC}" srcOrd="2" destOrd="0" parTransId="{11F1D6BE-9CD3-4CC4-A974-1361AEA51EF3}" sibTransId="{F79F916E-F5BB-44D2-BA56-88C7FE5AED0F}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60F87D37-FDDF-4949-AB03-4A4D6BD344AE}" srcId="{A8843B65-7A62-43A9-9A31-86C700ACAAE4}" destId="{20E8ED75-D141-4EC9-AC03-2844ECD6DD8B}" srcOrd="2" destOrd="0" parTransId="{7AA270F6-35EA-4F9E-859D-6862D3CF3D95}" sibTransId="{89E65E12-DB0A-470E-819B-41C107B5A860}"/>
    <dgm:cxn modelId="{6FA8336E-2D72-4B17-8299-591663DB9CA9}" type="presOf" srcId="{BABF881B-F86D-461E-9110-83C8BC40D740}" destId="{66D116F9-A110-4786-9268-0D1B7C4A9ABB}" srcOrd="0" destOrd="1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34160DE2-54F6-44C8-8E72-BC61942EC264}" srcId="{A8843B65-7A62-43A9-9A31-86C700ACAAE4}" destId="{18E924D7-3C2B-4342-B340-0E205788029F}" srcOrd="1" destOrd="0" parTransId="{E57A5841-251C-4F44-BF23-E3C6FF6A868E}" sibTransId="{62357EA1-A1E1-49B8-AACB-859D221851CC}"/>
    <dgm:cxn modelId="{FD975325-DB5B-4FC6-B4C5-F14A3DEF61B4}" type="presOf" srcId="{20E8ED75-D141-4EC9-AC03-2844ECD6DD8B}" destId="{82D9E354-C625-475B-AFE4-1B99616DE875}" srcOrd="0" destOrd="2" presId="urn:microsoft.com/office/officeart/2005/8/layout/chevron1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19292D16-79CF-4126-B1A2-C0F49C33FBB4}" type="presOf" srcId="{30444C8C-5D62-450A-B6B4-31162FD39C28}" destId="{82D9E354-C625-475B-AFE4-1B99616DE875}" srcOrd="0" destOrd="3" presId="urn:microsoft.com/office/officeart/2005/8/layout/chevron1"/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3D09AA98-0BB5-4A07-9029-34F499F38C88}" type="presOf" srcId="{18E924D7-3C2B-4342-B340-0E205788029F}" destId="{82D9E354-C625-475B-AFE4-1B99616DE875}" srcOrd="0" destOrd="1" presId="urn:microsoft.com/office/officeart/2005/8/layout/chevron1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EAF12651-6F8E-4589-8391-7C3C9088927A}" srcId="{A8843B65-7A62-43A9-9A31-86C700ACAAE4}" destId="{30444C8C-5D62-450A-B6B4-31162FD39C28}" srcOrd="3" destOrd="0" parTransId="{B41B121C-45A8-4E02-B92E-7A6B5F1FDCE8}" sibTransId="{01E17828-B699-4530-B097-456F5A19CC24}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2491E9-AE0D-4CCE-9451-1B5A346505E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4D00-7F65-4E43-A656-2ABE6D23C6A0}" type="parTrans" cxnId="{5642C281-81D9-4684-8856-BDA2DFBC7373}">
      <dgm:prSet/>
      <dgm:spPr/>
      <dgm:t>
        <a:bodyPr/>
        <a:lstStyle/>
        <a:p>
          <a:endParaRPr lang="ru-RU"/>
        </a:p>
      </dgm:t>
    </dgm:pt>
    <dgm:pt modelId="{B2CA25F9-6F15-4CE5-AAA4-DF2C3048C51B}" type="sibTrans" cxnId="{5642C281-81D9-4684-8856-BDA2DFBC7373}">
      <dgm:prSet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56A0F188-4641-4B5E-8686-EDA88367CB06}" type="presOf" srcId="{3A2491E9-AE0D-4CCE-9451-1B5A346505E8}" destId="{559AF5CB-9CF8-4F53-BDE0-F8CB308F3DA9}" srcOrd="0" destOrd="1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0DFAFB59-6720-41A5-ACB0-91BC3FEA6454}" type="presOf" srcId="{2C5467F6-9D84-4F52-B63C-3619EC5607B2}" destId="{022CE2DE-EB10-417A-A138-4FE101276A2D}" srcOrd="0" destOrd="1" presId="urn:microsoft.com/office/officeart/2005/8/layout/process1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5642C281-81D9-4684-8856-BDA2DFBC7373}" srcId="{D19F3D29-40F7-4FF8-B95F-1E96AEC5F002}" destId="{3A2491E9-AE0D-4CCE-9451-1B5A346505E8}" srcOrd="0" destOrd="0" parTransId="{7E254D00-7F65-4E43-A656-2ABE6D23C6A0}" sibTransId="{B2CA25F9-6F15-4CE5-AAA4-DF2C3048C51B}"/>
    <dgm:cxn modelId="{DDF59C4A-F0DC-499E-B81F-8FC1289A32CA}" type="presOf" srcId="{69EC13D5-B921-463A-8D6D-03BED8F85B00}" destId="{49E5FB5A-C26F-46F4-9B18-07EFE1258F47}" srcOrd="0" destOrd="1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B5BB-4394-408E-9FEB-10AA97B69F38}" type="pres">
      <dgm:prSet presAssocID="{7C8F524C-0F78-48FF-90F4-AA45624FD79B}" presName="parentText" presStyleLbl="node1" presStyleIdx="0" presStyleCnt="2" custScaleY="163939" custLinFactNeighborY="-996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1" presStyleCnt="2" custScaleY="166960" custLinFactNeighborX="238" custLinFactNeighborY="-3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1" destOrd="0" parTransId="{4728A196-4FE8-4854-96AA-B3CFDAAE38B5}" sibTransId="{20001977-A755-4500-8917-CF1E4382CFA9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0" destOrd="0" parTransId="{9B2330EE-F298-445F-99B1-28FFC2BF9633}" sibTransId="{FF982BBF-24B9-4871-B541-C98DE672F751}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D867ECB2-A2A0-490A-9D3F-4A4F405815C0}" type="presParOf" srcId="{DD71648D-48FA-40ED-9264-41D41421180D}" destId="{3E45B5BB-4394-408E-9FEB-10AA97B69F38}" srcOrd="0" destOrd="0" presId="urn:microsoft.com/office/officeart/2005/8/layout/vList2"/>
    <dgm:cxn modelId="{73FC0A6F-7750-4241-9202-CEA87A059557}" type="presParOf" srcId="{DD71648D-48FA-40ED-9264-41D41421180D}" destId="{7C91A681-5E04-4222-ADC6-034CE192F1A2}" srcOrd="1" destOrd="0" presId="urn:microsoft.com/office/officeart/2005/8/layout/vList2"/>
    <dgm:cxn modelId="{BAF4F28A-17E3-4F58-BE14-F1673E16B698}" type="presParOf" srcId="{DD71648D-48FA-40ED-9264-41D41421180D}" destId="{02AA5948-5AA7-406D-A414-CEF700703D1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algn="ctr"/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9C2A2C1B-82CE-4753-AA7A-345A8E6AC14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gm:t>
    </dgm:pt>
    <dgm:pt modelId="{38D4250E-B1CD-4FDA-B3CE-08B03D346EC2}" type="parTrans" cxnId="{7D2B60B5-FF98-4B90-BFD6-7577F9BFB732}">
      <dgm:prSet/>
      <dgm:spPr/>
      <dgm:t>
        <a:bodyPr/>
        <a:lstStyle/>
        <a:p>
          <a:endParaRPr lang="ru-RU"/>
        </a:p>
      </dgm:t>
    </dgm:pt>
    <dgm:pt modelId="{3C7E882E-7871-4ABF-BAEB-A512F1B1DFDA}" type="sibTrans" cxnId="{7D2B60B5-FF98-4B90-BFD6-7577F9BFB73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6" custScaleY="55818" custLinFactY="-6132" custLinFactNeighborX="7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6" custScaleY="68664" custLinFactNeighborX="792" custLinFactNeighborY="-3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6" custScaleY="53259" custLinFactNeighborX="792" custLinFactNeighborY="15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6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EDBF-4228-4DE0-9A2A-23BC166D447E}" type="pres">
      <dgm:prSet presAssocID="{2C25B41C-3445-4F42-AC1D-94BB7FE9DD97}" presName="spacer" presStyleCnt="0"/>
      <dgm:spPr/>
    </dgm:pt>
    <dgm:pt modelId="{07385CC4-CA68-48A3-8F80-5A027813FAF8}" type="pres">
      <dgm:prSet presAssocID="{9C2A2C1B-82CE-4753-AA7A-345A8E6AC140}" presName="parentText" presStyleLbl="node1" presStyleIdx="5" presStyleCnt="6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354787A6-FF3D-4804-AF07-2BD3EC3447C8}" type="presOf" srcId="{9C2A2C1B-82CE-4753-AA7A-345A8E6AC140}" destId="{07385CC4-CA68-48A3-8F80-5A027813FAF8}" srcOrd="0" destOrd="0" presId="urn:microsoft.com/office/officeart/2005/8/layout/vList2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7D2B60B5-FF98-4B90-BFD6-7577F9BFB732}" srcId="{5A513C41-3DD5-44F2-99E7-A3B763ACD97C}" destId="{9C2A2C1B-82CE-4753-AA7A-345A8E6AC140}" srcOrd="5" destOrd="0" parTransId="{38D4250E-B1CD-4FDA-B3CE-08B03D346EC2}" sibTransId="{3C7E882E-7871-4ABF-BAEB-A512F1B1DFDA}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  <dgm:cxn modelId="{4016D137-232F-41CE-9299-9EB0D8DC297C}" type="presParOf" srcId="{574C4C5B-2990-4571-85EE-211528C779D2}" destId="{8ED1EDBF-4228-4DE0-9A2A-23BC166D447E}" srcOrd="9" destOrd="0" presId="urn:microsoft.com/office/officeart/2005/8/layout/vList2"/>
    <dgm:cxn modelId="{38292703-4265-400A-BDA7-71A42406F519}" type="presParOf" srcId="{574C4C5B-2990-4571-85EE-211528C779D2}" destId="{07385CC4-CA68-48A3-8F80-5A027813FA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2135" y="268199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38" y="315102"/>
        <a:ext cx="1507584" cy="1632693"/>
      </dsp:txXfrm>
    </dsp:sp>
    <dsp:sp modelId="{0CA455BC-BDF6-4D13-98F2-0A1DA8509209}">
      <dsp:nvSpPr>
        <dsp:cNvPr id="0" name=""/>
        <dsp:cNvSpPr/>
      </dsp:nvSpPr>
      <dsp:spPr>
        <a:xfrm rot="83996">
          <a:off x="1764420" y="960546"/>
          <a:ext cx="34130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435" y="1038724"/>
        <a:ext cx="238913" cy="238286"/>
      </dsp:txXfrm>
    </dsp:sp>
    <dsp:sp modelId="{85277698-DE67-483E-B35F-B6904CD80AD5}">
      <dsp:nvSpPr>
        <dsp:cNvPr id="0" name=""/>
        <dsp:cNvSpPr/>
      </dsp:nvSpPr>
      <dsp:spPr>
        <a:xfrm>
          <a:off x="2247304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4207" y="369970"/>
        <a:ext cx="1507584" cy="1632693"/>
      </dsp:txXfrm>
    </dsp:sp>
    <dsp:sp modelId="{7A9E9003-237C-4623-8F08-16393FAFED76}">
      <dsp:nvSpPr>
        <dsp:cNvPr id="0" name=""/>
        <dsp:cNvSpPr/>
      </dsp:nvSpPr>
      <dsp:spPr>
        <a:xfrm>
          <a:off x="4008834" y="987745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08834" y="1067174"/>
        <a:ext cx="237646" cy="238286"/>
      </dsp:txXfrm>
    </dsp:sp>
    <dsp:sp modelId="{F16F3A03-75DF-437D-89DD-18CE8E862AF7}">
      <dsp:nvSpPr>
        <dsp:cNvPr id="0" name=""/>
        <dsp:cNvSpPr/>
      </dsp:nvSpPr>
      <dsp:spPr>
        <a:xfrm>
          <a:off x="4489251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154" y="369970"/>
        <a:ext cx="1507584" cy="16326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AF7BB-68EA-4A3D-B23D-594310FEB65A}">
      <dsp:nvSpPr>
        <dsp:cNvPr id="0" name=""/>
        <dsp:cNvSpPr/>
      </dsp:nvSpPr>
      <dsp:spPr>
        <a:xfrm>
          <a:off x="0" y="233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8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8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76356"/>
        <a:ext cx="6894920" cy="979756"/>
      </dsp:txXfrm>
    </dsp:sp>
    <dsp:sp modelId="{926390A3-D278-4AEF-992D-C846AA07E412}">
      <dsp:nvSpPr>
        <dsp:cNvPr id="0" name=""/>
        <dsp:cNvSpPr/>
      </dsp:nvSpPr>
      <dsp:spPr>
        <a:xfrm>
          <a:off x="0" y="125790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1310906"/>
        <a:ext cx="6894920" cy="979756"/>
      </dsp:txXfrm>
    </dsp:sp>
    <dsp:sp modelId="{16BF0FF4-2821-49EB-B9F1-38484B082EDA}">
      <dsp:nvSpPr>
        <dsp:cNvPr id="0" name=""/>
        <dsp:cNvSpPr/>
      </dsp:nvSpPr>
      <dsp:spPr>
        <a:xfrm>
          <a:off x="0" y="25289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2581956"/>
        <a:ext cx="6894920" cy="979756"/>
      </dsp:txXfrm>
    </dsp:sp>
    <dsp:sp modelId="{1457CDD8-2978-4423-8CDA-143458677704}">
      <dsp:nvSpPr>
        <dsp:cNvPr id="0" name=""/>
        <dsp:cNvSpPr/>
      </dsp:nvSpPr>
      <dsp:spPr>
        <a:xfrm>
          <a:off x="0" y="37817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3834756"/>
        <a:ext cx="6894920" cy="979756"/>
      </dsp:txXfrm>
    </dsp:sp>
    <dsp:sp modelId="{9AC234AD-52B5-4278-AC61-0FA654BDCFF0}">
      <dsp:nvSpPr>
        <dsp:cNvPr id="0" name=""/>
        <dsp:cNvSpPr/>
      </dsp:nvSpPr>
      <dsp:spPr>
        <a:xfrm>
          <a:off x="0" y="5034553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ул.Титова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(от ж/д №11 до </a:t>
          </a:r>
          <a:r>
            <a:rPr lang="ru-RU" sz="18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192,3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5087555"/>
        <a:ext cx="6894920" cy="9797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1002184" y="81383"/>
          <a:ext cx="7350743" cy="142699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.; 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71844" y="151043"/>
        <a:ext cx="7211423" cy="1287679"/>
      </dsp:txXfrm>
    </dsp:sp>
    <dsp:sp modelId="{4B677227-9AD8-48A5-B7AD-067ECAA6D652}">
      <dsp:nvSpPr>
        <dsp:cNvPr id="0" name=""/>
        <dsp:cNvSpPr/>
      </dsp:nvSpPr>
      <dsp:spPr>
        <a:xfrm>
          <a:off x="966099" y="1732543"/>
          <a:ext cx="7386828" cy="69048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проекты  с участием населения «Инициативное бюджетирование» (10 проектов)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9806" y="1766250"/>
        <a:ext cx="7319414" cy="623075"/>
      </dsp:txXfrm>
    </dsp:sp>
    <dsp:sp modelId="{94C071C8-7574-4F52-9E1C-336BEB269EE2}">
      <dsp:nvSpPr>
        <dsp:cNvPr id="0" name=""/>
        <dsp:cNvSpPr/>
      </dsp:nvSpPr>
      <dsp:spPr>
        <a:xfrm>
          <a:off x="0" y="2541817"/>
          <a:ext cx="8352928" cy="107623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2020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537" y="2594354"/>
        <a:ext cx="8247854" cy="971157"/>
      </dsp:txXfrm>
    </dsp:sp>
    <dsp:sp modelId="{AC59B096-11F1-4AB2-B859-FBC980F924D5}">
      <dsp:nvSpPr>
        <dsp:cNvPr id="0" name=""/>
        <dsp:cNvSpPr/>
      </dsp:nvSpPr>
      <dsp:spPr>
        <a:xfrm>
          <a:off x="0" y="3840724"/>
          <a:ext cx="8352928" cy="70112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площадки в парке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район,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Комарова,373,4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26" y="3874950"/>
        <a:ext cx="8284476" cy="632677"/>
      </dsp:txXfrm>
    </dsp:sp>
    <dsp:sp modelId="{2E84A931-B862-41CB-B546-875866774958}">
      <dsp:nvSpPr>
        <dsp:cNvPr id="0" name=""/>
        <dsp:cNvSpPr/>
      </dsp:nvSpPr>
      <dsp:spPr>
        <a:xfrm>
          <a:off x="0" y="4726173"/>
          <a:ext cx="8352928" cy="78209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79" y="4764352"/>
        <a:ext cx="8276570" cy="705741"/>
      </dsp:txXfrm>
    </dsp:sp>
    <dsp:sp modelId="{3C46DC29-BED8-4162-A166-7BF0EE6CF7E5}">
      <dsp:nvSpPr>
        <dsp:cNvPr id="0" name=""/>
        <dsp:cNvSpPr/>
      </dsp:nvSpPr>
      <dsp:spPr>
        <a:xfrm>
          <a:off x="0" y="5692592"/>
          <a:ext cx="8352928" cy="57132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0" y="5720482"/>
        <a:ext cx="8297148" cy="5155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2582527" y="0"/>
          <a:ext cx="5626384" cy="162206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руб.,.или 94,8% 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527" y="0"/>
        <a:ext cx="5626384" cy="1622066"/>
      </dsp:txXfrm>
    </dsp:sp>
    <dsp:sp modelId="{9CD00418-24DC-495E-834E-9DAA23AC38E4}">
      <dsp:nvSpPr>
        <dsp:cNvPr id="0" name=""/>
        <dsp:cNvSpPr/>
      </dsp:nvSpPr>
      <dsp:spPr>
        <a:xfrm>
          <a:off x="1296144" y="355954"/>
          <a:ext cx="1198523" cy="10285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2ED168-C91C-44B4-98DC-FBBE2DAB90EA}">
      <dsp:nvSpPr>
        <dsp:cNvPr id="0" name=""/>
        <dsp:cNvSpPr/>
      </dsp:nvSpPr>
      <dsp:spPr>
        <a:xfrm>
          <a:off x="2304263" y="1868122"/>
          <a:ext cx="5830624" cy="122208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4263" y="1868122"/>
        <a:ext cx="5830624" cy="1222084"/>
      </dsp:txXfrm>
    </dsp:sp>
    <dsp:sp modelId="{F072ED71-A811-45C4-98EB-F3ED9797FA9F}">
      <dsp:nvSpPr>
        <dsp:cNvPr id="0" name=""/>
        <dsp:cNvSpPr/>
      </dsp:nvSpPr>
      <dsp:spPr>
        <a:xfrm>
          <a:off x="1083912" y="1887840"/>
          <a:ext cx="1377496" cy="11082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847875-8BE7-47E5-9F07-15E096361192}">
      <dsp:nvSpPr>
        <dsp:cNvPr id="0" name=""/>
        <dsp:cNvSpPr/>
      </dsp:nvSpPr>
      <dsp:spPr>
        <a:xfrm>
          <a:off x="1939217" y="3308282"/>
          <a:ext cx="6269694" cy="135095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исполнено  256,8 т. руб., или 79,4%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9217" y="3308282"/>
        <a:ext cx="6269694" cy="1350956"/>
      </dsp:txXfrm>
    </dsp:sp>
    <dsp:sp modelId="{9CEA738D-0A2F-4869-A353-DAA03454649C}">
      <dsp:nvSpPr>
        <dsp:cNvPr id="0" name=""/>
        <dsp:cNvSpPr/>
      </dsp:nvSpPr>
      <dsp:spPr>
        <a:xfrm>
          <a:off x="504056" y="3308280"/>
          <a:ext cx="1451017" cy="11904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845185" y="4820453"/>
          <a:ext cx="6363726" cy="119628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5185" y="4820453"/>
        <a:ext cx="6363726" cy="1196287"/>
      </dsp:txXfrm>
    </dsp:sp>
    <dsp:sp modelId="{0D2A1778-18CF-492B-A6C7-E12A55FFE720}">
      <dsp:nvSpPr>
        <dsp:cNvPr id="0" name=""/>
        <dsp:cNvSpPr/>
      </dsp:nvSpPr>
      <dsp:spPr>
        <a:xfrm>
          <a:off x="143510" y="4820449"/>
          <a:ext cx="1662403" cy="124255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657663" y="0"/>
          <a:ext cx="8127312" cy="3527783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63" y="0"/>
        <a:ext cx="8127312" cy="3527783"/>
      </dsp:txXfrm>
    </dsp:sp>
    <dsp:sp modelId="{9CD00418-24DC-495E-834E-9DAA23AC38E4}">
      <dsp:nvSpPr>
        <dsp:cNvPr id="0" name=""/>
        <dsp:cNvSpPr/>
      </dsp:nvSpPr>
      <dsp:spPr>
        <a:xfrm>
          <a:off x="144018" y="720081"/>
          <a:ext cx="1694380" cy="1972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469264" y="3744421"/>
          <a:ext cx="7315711" cy="230301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9264" y="3744421"/>
        <a:ext cx="7315711" cy="2303016"/>
      </dsp:txXfrm>
    </dsp:sp>
    <dsp:sp modelId="{0D2A1778-18CF-492B-A6C7-E12A55FFE720}">
      <dsp:nvSpPr>
        <dsp:cNvPr id="0" name=""/>
        <dsp:cNvSpPr/>
      </dsp:nvSpPr>
      <dsp:spPr>
        <a:xfrm flipH="1">
          <a:off x="0" y="3960436"/>
          <a:ext cx="1654087" cy="15687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836690" y="0"/>
          <a:ext cx="2493603" cy="98895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4967" y="48277"/>
        <a:ext cx="2397049" cy="892403"/>
      </dsp:txXfrm>
    </dsp:sp>
    <dsp:sp modelId="{5E6BEC5E-32AF-420A-8A54-AE3AB00669CD}">
      <dsp:nvSpPr>
        <dsp:cNvPr id="0" name=""/>
        <dsp:cNvSpPr/>
      </dsp:nvSpPr>
      <dsp:spPr>
        <a:xfrm>
          <a:off x="800396" y="1101482"/>
          <a:ext cx="2522462" cy="99457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8947" y="1150033"/>
        <a:ext cx="2425360" cy="897474"/>
      </dsp:txXfrm>
    </dsp:sp>
    <dsp:sp modelId="{5EC9994E-3363-461F-9E42-49D4FDC2796D}">
      <dsp:nvSpPr>
        <dsp:cNvPr id="0" name=""/>
        <dsp:cNvSpPr/>
      </dsp:nvSpPr>
      <dsp:spPr>
        <a:xfrm>
          <a:off x="830030" y="2238897"/>
          <a:ext cx="2513536" cy="106732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2133" y="2291000"/>
        <a:ext cx="2409330" cy="963120"/>
      </dsp:txXfrm>
    </dsp:sp>
    <dsp:sp modelId="{BAA8CE4B-01F4-4B60-80CF-CEFADD95DC5C}">
      <dsp:nvSpPr>
        <dsp:cNvPr id="0" name=""/>
        <dsp:cNvSpPr/>
      </dsp:nvSpPr>
      <dsp:spPr>
        <a:xfrm>
          <a:off x="806613" y="3421352"/>
          <a:ext cx="2518953" cy="118440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431" y="3479170"/>
        <a:ext cx="2403317" cy="1068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8981-3846-4AAA-AE6B-8DA6FBDD8E3F}">
      <dsp:nvSpPr>
        <dsp:cNvPr id="0" name=""/>
        <dsp:cNvSpPr/>
      </dsp:nvSpPr>
      <dsp:spPr>
        <a:xfrm>
          <a:off x="3088" y="5727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5727"/>
        <a:ext cx="1190832" cy="793888"/>
      </dsp:txXfrm>
    </dsp:sp>
    <dsp:sp modelId="{9C8462A6-299B-47CF-9320-685F5E9E08AC}">
      <dsp:nvSpPr>
        <dsp:cNvPr id="0" name=""/>
        <dsp:cNvSpPr/>
      </dsp:nvSpPr>
      <dsp:spPr>
        <a:xfrm>
          <a:off x="1729795" y="73208"/>
          <a:ext cx="342843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73208"/>
        <a:ext cx="2769504" cy="658927"/>
      </dsp:txXfrm>
    </dsp:sp>
    <dsp:sp modelId="{399BB3BE-F625-4B23-958C-CBF0A11E6D12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2DE080EE-F80D-4228-A6C6-40FF27B97B14}">
      <dsp:nvSpPr>
        <dsp:cNvPr id="0" name=""/>
        <dsp:cNvSpPr/>
      </dsp:nvSpPr>
      <dsp:spPr>
        <a:xfrm>
          <a:off x="1729795" y="978240"/>
          <a:ext cx="345169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1815792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1815792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1883273"/>
          <a:ext cx="3413160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883273"/>
        <a:ext cx="2754233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12168" y="74446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393" y="744464"/>
        <a:ext cx="1731674" cy="1154449"/>
      </dsp:txXfrm>
    </dsp:sp>
    <dsp:sp modelId="{66D116F9-A110-4786-9268-0D1B7C4A9ABB}">
      <dsp:nvSpPr>
        <dsp:cNvPr id="0" name=""/>
        <dsp:cNvSpPr/>
      </dsp:nvSpPr>
      <dsp:spPr>
        <a:xfrm>
          <a:off x="0" y="2045852"/>
          <a:ext cx="2727779" cy="146259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45852"/>
        <a:ext cx="2727779" cy="1462591"/>
      </dsp:txXfrm>
    </dsp:sp>
    <dsp:sp modelId="{783CC537-852A-4B11-9461-FBFE188E0516}">
      <dsp:nvSpPr>
        <dsp:cNvPr id="0" name=""/>
        <dsp:cNvSpPr/>
      </dsp:nvSpPr>
      <dsp:spPr>
        <a:xfrm>
          <a:off x="3107167" y="71562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392" y="715624"/>
        <a:ext cx="1731674" cy="1154449"/>
      </dsp:txXfrm>
    </dsp:sp>
    <dsp:sp modelId="{82D9E354-C625-475B-AFE4-1B99616DE875}">
      <dsp:nvSpPr>
        <dsp:cNvPr id="0" name=""/>
        <dsp:cNvSpPr/>
      </dsp:nvSpPr>
      <dsp:spPr>
        <a:xfrm>
          <a:off x="2882291" y="2039962"/>
          <a:ext cx="2625310" cy="146910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2291" y="2039962"/>
        <a:ext cx="2625310" cy="1469107"/>
      </dsp:txXfrm>
    </dsp:sp>
    <dsp:sp modelId="{A5D58414-164A-401A-9F39-DA469AAB6550}">
      <dsp:nvSpPr>
        <dsp:cNvPr id="0" name=""/>
        <dsp:cNvSpPr/>
      </dsp:nvSpPr>
      <dsp:spPr>
        <a:xfrm>
          <a:off x="5920061" y="738050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7286" y="738050"/>
        <a:ext cx="1731674" cy="1154449"/>
      </dsp:txXfrm>
    </dsp:sp>
    <dsp:sp modelId="{CC4EEEF0-FDA0-439C-9BCB-76C5052F2E1F}">
      <dsp:nvSpPr>
        <dsp:cNvPr id="0" name=""/>
        <dsp:cNvSpPr/>
      </dsp:nvSpPr>
      <dsp:spPr>
        <a:xfrm>
          <a:off x="5891130" y="2001764"/>
          <a:ext cx="2727779" cy="1475419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1130" y="2001764"/>
        <a:ext cx="2727779" cy="1475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0" y="0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990" y="0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5007" y="1"/>
        <a:ext cx="1865970" cy="124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AF5CB-9CF8-4F53-BDE0-F8CB308F3DA9}">
      <dsp:nvSpPr>
        <dsp:cNvPr id="0" name=""/>
        <dsp:cNvSpPr/>
      </dsp:nvSpPr>
      <dsp:spPr>
        <a:xfrm>
          <a:off x="784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43" y="413859"/>
        <a:ext cx="2262032" cy="1324259"/>
      </dsp:txXfrm>
    </dsp:sp>
    <dsp:sp modelId="{A5487C66-4915-45A7-8679-DECDF560F545}">
      <dsp:nvSpPr>
        <dsp:cNvPr id="0" name=""/>
        <dsp:cNvSpPr/>
      </dsp:nvSpPr>
      <dsp:spPr>
        <a:xfrm>
          <a:off x="2586719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586719" y="901563"/>
        <a:ext cx="347913" cy="348851"/>
      </dsp:txXfrm>
    </dsp:sp>
    <dsp:sp modelId="{49E5FB5A-C26F-46F4-9B18-07EFE1258F47}">
      <dsp:nvSpPr>
        <dsp:cNvPr id="0" name=""/>
        <dsp:cNvSpPr/>
      </dsp:nvSpPr>
      <dsp:spPr>
        <a:xfrm>
          <a:off x="3290048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1248" y="413859"/>
        <a:ext cx="2262032" cy="1324259"/>
      </dsp:txXfrm>
    </dsp:sp>
    <dsp:sp modelId="{32357DA7-FEDD-4745-B007-A4575FA453EC}">
      <dsp:nvSpPr>
        <dsp:cNvPr id="0" name=""/>
        <dsp:cNvSpPr/>
      </dsp:nvSpPr>
      <dsp:spPr>
        <a:xfrm>
          <a:off x="5868924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868924" y="901563"/>
        <a:ext cx="347913" cy="348851"/>
      </dsp:txXfrm>
    </dsp:sp>
    <dsp:sp modelId="{022CE2DE-EB10-417A-A138-4FE101276A2D}">
      <dsp:nvSpPr>
        <dsp:cNvPr id="0" name=""/>
        <dsp:cNvSpPr/>
      </dsp:nvSpPr>
      <dsp:spPr>
        <a:xfrm>
          <a:off x="657225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3453" y="413859"/>
        <a:ext cx="2262032" cy="13242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8B9DE-B845-429B-B76A-65961F2E6151}">
      <dsp:nvSpPr>
        <dsp:cNvPr id="0" name=""/>
        <dsp:cNvSpPr/>
      </dsp:nvSpPr>
      <dsp:spPr>
        <a:xfrm rot="10800000">
          <a:off x="2238947" y="87432"/>
          <a:ext cx="5660916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18532" y="87432"/>
        <a:ext cx="5481331" cy="718340"/>
      </dsp:txXfrm>
    </dsp:sp>
    <dsp:sp modelId="{09C07B77-D80B-409D-8363-8D78E22D1DA2}">
      <dsp:nvSpPr>
        <dsp:cNvPr id="0" name=""/>
        <dsp:cNvSpPr/>
      </dsp:nvSpPr>
      <dsp:spPr>
        <a:xfrm>
          <a:off x="1868425" y="5785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7850D-1B97-4B55-8ADD-F3FD5E88FC0B}">
      <dsp:nvSpPr>
        <dsp:cNvPr id="0" name=""/>
        <dsp:cNvSpPr/>
      </dsp:nvSpPr>
      <dsp:spPr>
        <a:xfrm rot="10800000">
          <a:off x="2353306" y="890441"/>
          <a:ext cx="554986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532891" y="890441"/>
        <a:ext cx="5370282" cy="718340"/>
      </dsp:txXfrm>
    </dsp:sp>
    <dsp:sp modelId="{0BCB88D4-777D-4761-AAF8-CE11168E3532}">
      <dsp:nvSpPr>
        <dsp:cNvPr id="0" name=""/>
        <dsp:cNvSpPr/>
      </dsp:nvSpPr>
      <dsp:spPr>
        <a:xfrm>
          <a:off x="1674227" y="79260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457E-EBDE-4B35-A896-04180D3E7E3C}">
      <dsp:nvSpPr>
        <dsp:cNvPr id="0" name=""/>
        <dsp:cNvSpPr/>
      </dsp:nvSpPr>
      <dsp:spPr>
        <a:xfrm rot="10800000">
          <a:off x="2182569" y="1784177"/>
          <a:ext cx="577751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62154" y="1784177"/>
        <a:ext cx="5597932" cy="718340"/>
      </dsp:txXfrm>
    </dsp:sp>
    <dsp:sp modelId="{50200D12-CAB4-4606-B222-8328811FBF8E}">
      <dsp:nvSpPr>
        <dsp:cNvPr id="0" name=""/>
        <dsp:cNvSpPr/>
      </dsp:nvSpPr>
      <dsp:spPr>
        <a:xfrm>
          <a:off x="1599500" y="1678164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154B1-7726-4057-9246-D7748BB4D8EB}">
      <dsp:nvSpPr>
        <dsp:cNvPr id="0" name=""/>
        <dsp:cNvSpPr/>
      </dsp:nvSpPr>
      <dsp:spPr>
        <a:xfrm rot="10800000">
          <a:off x="1368138" y="3516963"/>
          <a:ext cx="6601839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sp:txBody>
      <dsp:txXfrm rot="10800000">
        <a:off x="1547723" y="3516963"/>
        <a:ext cx="6422254" cy="718340"/>
      </dsp:txXfrm>
    </dsp:sp>
    <dsp:sp modelId="{11DBB67F-77E8-4EBC-A4DC-2CAEB97C0A52}">
      <dsp:nvSpPr>
        <dsp:cNvPr id="0" name=""/>
        <dsp:cNvSpPr/>
      </dsp:nvSpPr>
      <dsp:spPr>
        <a:xfrm>
          <a:off x="1144057" y="351696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5D0B2-8B3B-4B79-97C4-6B6FFAE5B15F}">
      <dsp:nvSpPr>
        <dsp:cNvPr id="0" name=""/>
        <dsp:cNvSpPr/>
      </dsp:nvSpPr>
      <dsp:spPr>
        <a:xfrm rot="10800000">
          <a:off x="1952313" y="2698739"/>
          <a:ext cx="6038374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sp:txBody>
      <dsp:txXfrm rot="10800000">
        <a:off x="2131898" y="2698739"/>
        <a:ext cx="5858789" cy="718340"/>
      </dsp:txXfrm>
    </dsp:sp>
    <dsp:sp modelId="{E428B850-F46E-419E-A0C9-67B136088A7E}">
      <dsp:nvSpPr>
        <dsp:cNvPr id="0" name=""/>
        <dsp:cNvSpPr/>
      </dsp:nvSpPr>
      <dsp:spPr>
        <a:xfrm>
          <a:off x="1242710" y="2623569"/>
          <a:ext cx="769953" cy="7186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2F061-D92A-4C40-97DA-90BB93D229BE}">
      <dsp:nvSpPr>
        <dsp:cNvPr id="0" name=""/>
        <dsp:cNvSpPr/>
      </dsp:nvSpPr>
      <dsp:spPr>
        <a:xfrm rot="10800000">
          <a:off x="1486980" y="5555143"/>
          <a:ext cx="654140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sp:txBody>
      <dsp:txXfrm rot="10800000">
        <a:off x="1666565" y="5555143"/>
        <a:ext cx="6361818" cy="718340"/>
      </dsp:txXfrm>
    </dsp:sp>
    <dsp:sp modelId="{A73598EE-79DB-44C7-8BD7-388493209AD2}">
      <dsp:nvSpPr>
        <dsp:cNvPr id="0" name=""/>
        <dsp:cNvSpPr/>
      </dsp:nvSpPr>
      <dsp:spPr>
        <a:xfrm>
          <a:off x="1004408" y="5542953"/>
          <a:ext cx="817349" cy="73392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21D1B-B26C-4FB1-B46F-8CC46A82A4B4}">
      <dsp:nvSpPr>
        <dsp:cNvPr id="0" name=""/>
        <dsp:cNvSpPr/>
      </dsp:nvSpPr>
      <dsp:spPr>
        <a:xfrm rot="10800000">
          <a:off x="1618690" y="4604425"/>
          <a:ext cx="640969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798275" y="4604425"/>
        <a:ext cx="6230108" cy="718340"/>
      </dsp:txXfrm>
    </dsp:sp>
    <dsp:sp modelId="{8BCA570F-CC61-4383-8B4B-EFB391858FD1}">
      <dsp:nvSpPr>
        <dsp:cNvPr id="0" name=""/>
        <dsp:cNvSpPr/>
      </dsp:nvSpPr>
      <dsp:spPr>
        <a:xfrm>
          <a:off x="955054" y="4508181"/>
          <a:ext cx="844366" cy="71834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5B5BB-4394-408E-9FEB-10AA97B69F38}">
      <dsp:nvSpPr>
        <dsp:cNvPr id="0" name=""/>
        <dsp:cNvSpPr/>
      </dsp:nvSpPr>
      <dsp:spPr>
        <a:xfrm>
          <a:off x="0" y="427960"/>
          <a:ext cx="5046034" cy="249351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723" y="549683"/>
        <a:ext cx="4802588" cy="2250066"/>
      </dsp:txXfrm>
    </dsp:sp>
    <dsp:sp modelId="{02AA5948-5AA7-406D-A414-CEF700703D1F}">
      <dsp:nvSpPr>
        <dsp:cNvPr id="0" name=""/>
        <dsp:cNvSpPr/>
      </dsp:nvSpPr>
      <dsp:spPr>
        <a:xfrm>
          <a:off x="0" y="3288189"/>
          <a:ext cx="5046034" cy="253946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sp:txBody>
      <dsp:txXfrm>
        <a:off x="123966" y="3412155"/>
        <a:ext cx="4798102" cy="22915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0" y="2534"/>
          <a:ext cx="7000924" cy="146233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385" y="73919"/>
        <a:ext cx="6858154" cy="1319562"/>
      </dsp:txXfrm>
    </dsp:sp>
    <dsp:sp modelId="{2694DD87-92EE-4F72-8D8F-4C2947CE0BA6}">
      <dsp:nvSpPr>
        <dsp:cNvPr id="0" name=""/>
        <dsp:cNvSpPr/>
      </dsp:nvSpPr>
      <dsp:spPr>
        <a:xfrm>
          <a:off x="0" y="1375196"/>
          <a:ext cx="7000924" cy="816244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46" y="1415042"/>
        <a:ext cx="6921232" cy="736552"/>
      </dsp:txXfrm>
    </dsp:sp>
    <dsp:sp modelId="{6702ECCA-F333-4D26-9848-5F4A056025D9}">
      <dsp:nvSpPr>
        <dsp:cNvPr id="0" name=""/>
        <dsp:cNvSpPr/>
      </dsp:nvSpPr>
      <dsp:spPr>
        <a:xfrm>
          <a:off x="0" y="2283211"/>
          <a:ext cx="7000924" cy="100409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16" y="2332227"/>
        <a:ext cx="6902892" cy="906064"/>
      </dsp:txXfrm>
    </dsp:sp>
    <dsp:sp modelId="{BF797068-C2EE-43CF-91F0-A95C0D6E8C23}">
      <dsp:nvSpPr>
        <dsp:cNvPr id="0" name=""/>
        <dsp:cNvSpPr/>
      </dsp:nvSpPr>
      <dsp:spPr>
        <a:xfrm>
          <a:off x="0" y="3289266"/>
          <a:ext cx="7000924" cy="7788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19" y="3327285"/>
        <a:ext cx="6924886" cy="702785"/>
      </dsp:txXfrm>
    </dsp:sp>
    <dsp:sp modelId="{11B75BA4-2457-4E99-A3E9-6A7011C72E77}">
      <dsp:nvSpPr>
        <dsp:cNvPr id="0" name=""/>
        <dsp:cNvSpPr/>
      </dsp:nvSpPr>
      <dsp:spPr>
        <a:xfrm>
          <a:off x="0" y="4069182"/>
          <a:ext cx="7000924" cy="8852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sp:txBody>
      <dsp:txXfrm>
        <a:off x="43213" y="4112395"/>
        <a:ext cx="6914498" cy="798797"/>
      </dsp:txXfrm>
    </dsp:sp>
    <dsp:sp modelId="{07385CC4-CA68-48A3-8F80-5A027813FAF8}">
      <dsp:nvSpPr>
        <dsp:cNvPr id="0" name=""/>
        <dsp:cNvSpPr/>
      </dsp:nvSpPr>
      <dsp:spPr>
        <a:xfrm>
          <a:off x="0" y="4955693"/>
          <a:ext cx="7000924" cy="118544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sp:txBody>
      <dsp:txXfrm>
        <a:off x="57868" y="5013561"/>
        <a:ext cx="6885188" cy="106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0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5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5.jpeg"/><Relationship Id="rId9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1" name="Загнутый угол 10"/>
          <p:cNvSpPr/>
          <p:nvPr/>
        </p:nvSpPr>
        <p:spPr>
          <a:xfrm>
            <a:off x="0" y="-14132"/>
            <a:ext cx="9144000" cy="6865302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sz="2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на основе 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Думы </a:t>
            </a:r>
            <a:r>
              <a:rPr lang="ru-RU" sz="2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27.05.2021 </a:t>
            </a: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  <a:r>
              <a:rPr lang="ru-RU" sz="2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i="1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начальник Управления финансов</a:t>
            </a:r>
          </a:p>
          <a:p>
            <a:pPr marL="0" indent="0">
              <a:buNone/>
              <a:defRPr/>
            </a:pPr>
            <a:r>
              <a:rPr lang="ru-RU" i="1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Леонидовна </a:t>
            </a:r>
            <a:r>
              <a:rPr lang="ru-RU" i="1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Вильт</a:t>
            </a:r>
            <a:endParaRPr lang="ru-RU" sz="1800" i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0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П на ЕСХН: налоговая декларация — Tele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518"/>
            <a:ext cx="2555776" cy="1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268,8  т. р. , или в 3,7 раза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37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патентов. В 2019 году  было 23 плательщика, имеющих патент.                     Рост поступлений в бюджет  за три года 97,3 т.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Патентная система налогообло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7914"/>
            <a:ext cx="2425481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156,5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636912"/>
            <a:ext cx="35489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36603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4 491,1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+ 217,7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9 690,3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-178,8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+ 109,3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74710136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5536" y="2842169"/>
            <a:ext cx="1926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2020 год составило  100,8 % Снижение поступлений на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2 814  тыс. руб. относительно 2019 года за счет  доходов от платных услуг и штрафов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ги, российские рубли, на ноутбуке за рабочим столом | Премиум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692"/>
            <a:ext cx="2466754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099422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2 852,6 т.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7 489,9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ходы бюджета города / Официальный портал Администрации города  Ханты-Мансийс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 r="54582"/>
          <a:stretch/>
        </p:blipFill>
        <p:spPr bwMode="auto">
          <a:xfrm>
            <a:off x="13522" y="3281253"/>
            <a:ext cx="2453232" cy="27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311853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045633" y="2733611"/>
            <a:ext cx="1976061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11 170,3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3869" y="485843"/>
            <a:ext cx="5972033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033869" y="4149080"/>
            <a:ext cx="202088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414908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136845" y="5666691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овые штрафы для бухгалтеров госс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3" y="5146983"/>
            <a:ext cx="2059848" cy="13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менен порядок представления в Росприроднадзор декларации о плате за  негативное воздействие на окружающую среду - Новости - Прокуратура -  Государственные организации информируют - Куканское сельское посе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0111"/>
            <a:ext cx="1512169" cy="15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атные услуги населению Приморского края за январь-февраль 2017 год. -  puh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2646"/>
            <a:ext cx="1763688" cy="15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сударство должно компенсировать затраты на оплату ЖКУ за время  самоизоляции. | Пенсы на море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" y="3605921"/>
            <a:ext cx="1895577" cy="1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1268" y="1052736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3" y="2187352"/>
            <a:ext cx="3606891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5 001т.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5 001т.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860" y="2132856"/>
            <a:ext cx="3863215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51 845,9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 47 648т.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588749" y="986180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2016844" y="1088584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316" y="5301208"/>
            <a:ext cx="800914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28 программ на   56 847 т. руб., исполнение по программам  составило 52 6493,2 т .руб. , или 92,6 %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6454"/>
              </p:ext>
            </p:extLst>
          </p:nvPr>
        </p:nvGraphicFramePr>
        <p:xfrm>
          <a:off x="30531" y="408749"/>
          <a:ext cx="9113469" cy="595473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малого и среднего предпринимательства на территории </a:t>
                      </a:r>
                      <a:r>
                        <a:rPr lang="ru-RU" sz="1600" b="1" dirty="0" err="1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3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Томской области на 2017-2020 годы и на период до 2025 года»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"Информирование населения о деятельности органов местного самоуправления муниципального образования "Кожевниковский район"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"Устойчивое развитие сельских территорий Кожевниковского района на 2014-2017 годы и на период до 2020 года"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21 419 783,44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17 933 257,08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83,72%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 в Кожевниковском районе на 2016-2020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7 465 344,75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7 456 304,54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4716"/>
              </p:ext>
            </p:extLst>
          </p:nvPr>
        </p:nvGraphicFramePr>
        <p:xfrm>
          <a:off x="30531" y="408749"/>
          <a:ext cx="9113469" cy="611023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2016-2020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культуры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1 766 637,19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1 707 272,84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96,64%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физической культуры и спорта на территории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906 426,30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877 523,80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96,81%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"Повышение общественной безопасности в Кожевниковском районе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 Непрерывное экологическое образование и просвещение населения Кожевниковского района на 2016-2020 г.г."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"Повышение эффективности бюджетных расходов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041141"/>
              </p:ext>
            </p:extLst>
          </p:nvPr>
        </p:nvGraphicFramePr>
        <p:xfrm>
          <a:off x="30531" y="408749"/>
          <a:ext cx="9113469" cy="575197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"Информационное и техническое обслуживание процесса реформирования муниципальных финансов"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разграничена"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"Автоматизированный учет муниципального имущества"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58785"/>
              </p:ext>
            </p:extLst>
          </p:nvPr>
        </p:nvGraphicFramePr>
        <p:xfrm>
          <a:off x="30531" y="408749"/>
          <a:ext cx="9113469" cy="639064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2016-2021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8 471 298,00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8 066 990,86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95,23%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«Поддержка специалистов на территории Кожевниковского района»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323 224,20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318 224,20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98,45%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"Поддержание минимально гарантированного уровня бюджетной обеспеченности сельских поселений при распределении дотации на выравнивание бюджетной обеспеченности между поселениями Кожевниковского района"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454155"/>
              </p:ext>
            </p:extLst>
          </p:nvPr>
        </p:nvGraphicFramePr>
        <p:xfrm>
          <a:off x="30531" y="408749"/>
          <a:ext cx="9113469" cy="521718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муниципальной службы в Администрации Кожевниковского района на 2018-2020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229 323,00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64 846,00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28,28%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"Профилактика террористической и экстремистской деятельности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 на 2018-2022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"Обеспечение жильём молодых семей в Кожевниковском районе на 2016-2018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"Модернизация коммунальной инфраструктуры Кожевниковского района в 2014- 2020 годах"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2 766 981,60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2 766 631,61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99,99%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1 141 151,6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126 676,9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1 116 416,4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+ 10 260,5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1 141 996,1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844,5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27542" y="1316699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01.01.2021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2020 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недополучено  к плану                                7 248,9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876210"/>
              </p:ext>
            </p:extLst>
          </p:nvPr>
        </p:nvGraphicFramePr>
        <p:xfrm>
          <a:off x="30531" y="408749"/>
          <a:ext cx="9113469" cy="36535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внутреннего и въездного туризма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Томской области на 2016-2020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40 000,00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"Доступная среда для инвалидов на период 2017 -2020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информационного общества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районт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2018-2020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0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47 111 рублей.  Всего жителей 20 270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1 141 996,1 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1 116 416,4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828777"/>
              </p:ext>
            </p:extLst>
          </p:nvPr>
        </p:nvGraphicFramePr>
        <p:xfrm>
          <a:off x="257090" y="1484784"/>
          <a:ext cx="878497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872" y="639004"/>
            <a:ext cx="3548998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3" y="920913"/>
            <a:ext cx="1872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Общегосудар-ственных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расходов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49 611,8 тыс. руб.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49 156,7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99,08 %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2020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3" y="305755"/>
            <a:ext cx="3206028" cy="21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361" y="448375"/>
            <a:ext cx="3548998" cy="22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546" y="2347858"/>
            <a:ext cx="6330723" cy="15696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1 382,2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60" y="4925485"/>
            <a:ext cx="5045524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113,1 </a:t>
            </a:r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т. руб., исполнение 100 %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DD\Desktop\Бюджет для граждан отчет 2016\Для бюджета для граждан\моб подготов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5076055" y="3917518"/>
            <a:ext cx="4069499" cy="28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066" y="1052736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495,3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  <p:pic>
        <p:nvPicPr>
          <p:cNvPr id="5" name="Picture 4" descr="О мобилизационной подготовке и мобилизации в Российской Федерации.  Федеральный закон от 26.02.1997 № 31-ФЗ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86" t="-188081" r="-143769" b="23943"/>
          <a:stretch/>
        </p:blipFill>
        <p:spPr bwMode="auto">
          <a:xfrm>
            <a:off x="-663756" y="-2609213"/>
            <a:ext cx="5309339" cy="75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ремонт дорог Ленобласти выделили рекордные 1,6 миллиарда рублей |  Телеканал &quot;Санкт-Петербур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4469"/>
            <a:ext cx="2915815" cy="16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572636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734" y="904651"/>
            <a:ext cx="1800200" cy="2062103"/>
          </a:xfrm>
          <a:prstGeom prst="rect">
            <a:avLst/>
          </a:prstGeom>
          <a:ln>
            <a:solidFill>
              <a:srgbClr val="007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119 464,0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118 844,7 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1289" y="747839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81 097,3 тыс. руб. (99,99%)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2168" y="2638310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35 338,5 тыс. руб. 98,8 %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0756" y="4986630"/>
            <a:ext cx="4004971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2 408 ,9 тыс. руб. (93,2%)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Якутске продолжается реализация нацпроекта БКАД-дорожные работы ведутся  на 28 объектах - Yakutia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7" y="2490913"/>
            <a:ext cx="2244084" cy="14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Кожевниковском районе продолжаются весенние полевые работы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572637"/>
            <a:ext cx="2448272" cy="13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Кожевниковском бизнес-инкубаторе не только помогают предпринимателям, но и организуют мероприятия для учащихс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00865"/>
            <a:ext cx="3456384" cy="22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69946911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7902" y="700865"/>
            <a:ext cx="1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81 097,3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99,99 %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81 108,2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40218"/>
            <a:ext cx="3634012" cy="2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5 325,3 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746" y="569585"/>
            <a:ext cx="1584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35 338 ,5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31 506,3  тыс.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04186" y="221449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29 276,7 тыс. руб. :  27 271,5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9,8 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2223992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781" y="3798653"/>
            <a:ext cx="871296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Нацпроект "Безопасные и качественные автодороги" в Томской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0" y="770566"/>
            <a:ext cx="3389218" cy="17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08238087"/>
              </p:ext>
            </p:extLst>
          </p:nvPr>
        </p:nvGraphicFramePr>
        <p:xfrm>
          <a:off x="3275856" y="436498"/>
          <a:ext cx="5046034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543" y="943743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1" name="Picture 21" descr="2016-07-18_17-50-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26719"/>
            <a:ext cx="2157216" cy="125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Благоустройство территории участка в СПБ - Град Ландшаф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03" y="3933056"/>
            <a:ext cx="2344469" cy="19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168513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10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" y="4581128"/>
            <a:ext cx="2014928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4572639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51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631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99644056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51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В Жирятино женщину незаконно заставили оплатить ремонт водопрово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0704"/>
            <a:ext cx="1908854" cy="1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" y="5157192"/>
            <a:ext cx="1872208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69444202"/>
              </p:ext>
            </p:extLst>
          </p:nvPr>
        </p:nvGraphicFramePr>
        <p:xfrm>
          <a:off x="2819571" y="620688"/>
          <a:ext cx="6096000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75" y="3933056"/>
            <a:ext cx="869758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98,7 %,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94,8 %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99,3 %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всего не удалось выполнить на 14 474,7 тыс. рублей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2019 года в одинаковых условиях 119,4 %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10241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905" y="908720"/>
            <a:ext cx="2074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55 583 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40464003"/>
              </p:ext>
            </p:extLst>
          </p:nvPr>
        </p:nvGraphicFramePr>
        <p:xfrm>
          <a:off x="683568" y="500042"/>
          <a:ext cx="8352928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358" y="909146"/>
            <a:ext cx="1684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14 035,4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99,99 %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3" y="620688"/>
            <a:ext cx="3634012" cy="24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2936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40 516 тыс. руб., 83,1 %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794909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290 990,3 тыс. руб., 98,5 %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0285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335 621,8  тыс. руб., 98,6 %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083333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18 307,4  тыс. руб., 96,5 %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145" y="913286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703 706,1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685 435,4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 11 классе ставят оценки в аттестат и на что они влияю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36" y="3825362"/>
            <a:ext cx="3726364" cy="2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" y="387180"/>
            <a:ext cx="3063656" cy="1814365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447064"/>
              </p:ext>
            </p:extLst>
          </p:nvPr>
        </p:nvGraphicFramePr>
        <p:xfrm>
          <a:off x="65959" y="2138861"/>
          <a:ext cx="9030995" cy="456359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b="1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+ 2 101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+ 1 587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+ 1 694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20 478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15 971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18 604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+ 2 633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+ 2 892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262" y="832697"/>
            <a:ext cx="598536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62" y="424029"/>
            <a:ext cx="1881538" cy="1881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488834"/>
              </p:ext>
            </p:extLst>
          </p:nvPr>
        </p:nvGraphicFramePr>
        <p:xfrm>
          <a:off x="192295" y="2290287"/>
          <a:ext cx="8820472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01735"/>
                <a:gridCol w="3166893"/>
                <a:gridCol w="1315334"/>
                <a:gridCol w="1030810"/>
                <a:gridCol w="1512893"/>
                <a:gridCol w="1092807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уровня </a:t>
                      </a: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рублей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23 211 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+ 2 384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22 275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19 870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- 2 405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18 277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18 131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1597789"/>
            <a:ext cx="7154958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72576"/>
              </p:ext>
            </p:extLst>
          </p:nvPr>
        </p:nvGraphicFramePr>
        <p:xfrm>
          <a:off x="1721861" y="1464526"/>
          <a:ext cx="7314636" cy="45460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0160"/>
                <a:gridCol w="2318041"/>
                <a:gridCol w="1078261"/>
                <a:gridCol w="962452"/>
                <a:gridCol w="1251499"/>
                <a:gridCol w="994223"/>
              </a:tblGrid>
              <a:tr h="102837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181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+ 2 556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8230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32 589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+ 8 339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72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33 252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+ 445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7740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+ 2 279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Логот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1349463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Дом детского творчества&quot; Кожевниково | Группа на OK.ru | Вступай, читай,  общайся в Одноклассниках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" y="1412776"/>
            <a:ext cx="1336237" cy="1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53" y="908720"/>
            <a:ext cx="34058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692696"/>
            <a:ext cx="17331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 ребенка посещали детские сады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34 761,5 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 3 945,3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МКДОУ ЦРР детский сад "Колокольчик", расположенного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Титова д.6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65 303,2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второго корпуса детского сада Солнышко в с.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145 мест ( 141,4 т. р. МБ)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д. сада Солнышко 2 корпус 5 092 т. р. ОБ 860,0 т. руб. МБ;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5 775,3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против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339,4 т.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 фон: скачать картинки, стоковые фото Школа фон в хорошем качестве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867"/>
            <a:ext cx="3191855" cy="30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0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120 822,6 тыс. руб. или 97,4 %;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214 799,2 тыс. руб., или 99,2 %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531,5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6 042,4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4 037,3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в здании в МАОУ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1 - 12 012,9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целевой модели цифровой образовательной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 6 644,1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 МКОУ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Уртамская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  6 073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1 117,1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инвалидов2017-2020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199,5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559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пищеблоков 342,5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420,5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0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538 детей (53 группы обучения);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301 ребенок (22 группы);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327 детей (8 отделений 34 класса)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48245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6 013 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ДШИ", расположенного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Ленина д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3 648,3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344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образовательных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618,5 тыс. руб.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289,8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31.uzl-school.ru/upload/medialibrary/509/509c4775de9e75884eddc2941f92a2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4"/>
          <a:stretch/>
        </p:blipFill>
        <p:spPr bwMode="auto">
          <a:xfrm>
            <a:off x="179239" y="3442367"/>
            <a:ext cx="2354832" cy="2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36 510,4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33 870,7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15 367,6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98,8 %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5202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творческих фестивалей сельских поселений»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56,8 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 Проведение ежегодного фестиваля «Преодолей себя» декада инвалидов 50,3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191,6 тыс. руб. 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фонда непредвиденных расходов Томской области 125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4" y="694678"/>
            <a:ext cx="3903983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977" y="980728"/>
            <a:ext cx="206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57 241,8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54 415,7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2 824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ультура. Гостям и жителям. Официальный сайт Администрации города-героя  Смолен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5" y="4100398"/>
            <a:ext cx="2392795" cy="23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2B8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пяти специалистам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181,4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2B8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0.rbk.ru/v6_top_pics/resized/1200xH/media/img/6/53/756103804569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5832648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11,8 %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88,2 %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1 126 677 тыс. руб.</a:t>
            </a:r>
            <a:endParaRPr lang="ru-RU" sz="3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132 783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9360" y="3897052"/>
            <a:ext cx="25690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 тыс.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8036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19" y="692696"/>
            <a:ext cx="296223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36141260"/>
              </p:ext>
            </p:extLst>
          </p:nvPr>
        </p:nvGraphicFramePr>
        <p:xfrm>
          <a:off x="827584" y="40874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48680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35 663,7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87370606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38" y="271444"/>
            <a:ext cx="3057948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79279"/>
            <a:ext cx="8568952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5 735 тыс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(97,6 %),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5 874 тыс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автобуса для СОЦ  Колос  1 538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43,7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70,4 тыс. руб.</a:t>
            </a:r>
            <a:endParaRPr lang="ru-RU" sz="16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5184"/>
            <a:ext cx="8568952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600 т. р. (100%)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:</a:t>
            </a:r>
          </a:p>
          <a:p>
            <a:pPr indent="449263" algn="ctr"/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 и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Староювалинское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поселение.                        </a:t>
            </a: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149079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76,8 тыс. руб. (100%)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соревнованиях.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966" y="426999"/>
            <a:ext cx="161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8 089,3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7 949,8тыс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98,3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порт и борьба с допинг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93"/>
            <a:ext cx="4680520" cy="1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586" y="625555"/>
            <a:ext cx="3481410" cy="23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804393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29 467,1 тыс.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25 659,2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3 807,9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3356992"/>
            <a:ext cx="4896543" cy="34163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13 081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непредвиденных расходов администрации Томской области Благоустройство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пер.Первомайский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23а 390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483" y="666285"/>
            <a:ext cx="1762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униципальная программа &quot;Управление муниципальными финансами Бикинского  муниципального района&quot; - Реестр муниципальных программ - Программы - 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00" y="707442"/>
            <a:ext cx="2899402" cy="2123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Двиноважье – Бюджет-2019: дополнительные средства направлены в сферу  здравоохранения и на сбалансированность местных бюдже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" y="4014763"/>
            <a:ext cx="3847185" cy="2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408" y="0"/>
            <a:ext cx="9144000" cy="6858000"/>
          </a:xfr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подготовлен Управлением финансов Администрации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17-15;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Ольга Леонидовна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Вильт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финансов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36600316"/>
              </p:ext>
            </p:extLst>
          </p:nvPr>
        </p:nvGraphicFramePr>
        <p:xfrm>
          <a:off x="5724128" y="836712"/>
          <a:ext cx="3419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5667345"/>
            <a:ext cx="8568952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2020 году из вышестоящих бюджетов к уровню 2019 года составляет 122,4 %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940152" y="1196752"/>
            <a:ext cx="576064" cy="4104456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3335188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1217847"/>
            <a:ext cx="3204357" cy="15481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</a:t>
            </a: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674 882 тыс. руб.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1895028"/>
            <a:ext cx="2232248" cy="2880320"/>
            <a:chOff x="3522484" y="0"/>
            <a:chExt cx="983424" cy="44557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0"/>
              <a:ext cx="917447" cy="445578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61299" y="2639582"/>
            <a:ext cx="2083541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993 894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153440" y="1235700"/>
            <a:ext cx="333368" cy="642752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3144210" y="3335188"/>
            <a:ext cx="333368" cy="642752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5606782" y="1878452"/>
            <a:ext cx="333368" cy="642752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307842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2618455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 году исполнение по налоговым доходам  93,9 % снижение поступлений в бюджет уровню 2019 года 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1 692 тыс. руб.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34101"/>
              </p:ext>
            </p:extLst>
          </p:nvPr>
        </p:nvGraphicFramePr>
        <p:xfrm>
          <a:off x="0" y="2990279"/>
          <a:ext cx="9090249" cy="370243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37084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доходов,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100 483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НДФЛ 2019: сколько проц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21" y="400110"/>
            <a:ext cx="2520280" cy="16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09733267"/>
              </p:ext>
            </p:extLst>
          </p:nvPr>
        </p:nvGraphicFramePr>
        <p:xfrm>
          <a:off x="292810" y="1295515"/>
          <a:ext cx="8808913" cy="425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9 987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450813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2020 года выполнен на 93,9 % (меньше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99,8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 Неисполнение плановых назначений по акцизам обусловлено снижением деловой и потребительской активности на фоне распространения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03633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33,4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Ростов-на-Дону | Почему, когда нефть дешевеет, бензин дорожает - БезФормат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1" t="-18212" r="13661"/>
          <a:stretch/>
        </p:blipFill>
        <p:spPr bwMode="auto">
          <a:xfrm>
            <a:off x="337118" y="-171400"/>
            <a:ext cx="8382812" cy="30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 ЕНВД на УС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0182"/>
          <a:stretch/>
        </p:blipFill>
        <p:spPr bwMode="auto">
          <a:xfrm>
            <a:off x="0" y="3976281"/>
            <a:ext cx="2652993" cy="236182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Бухгалтерские услуги на У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908720"/>
            <a:ext cx="2843808" cy="1895873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999,3  т. р.  (норматив зачисления в бюджет района 30%). Количество плательщиков по системе УСН в районе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на 17.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 ЕНВД в районный бюджет за три года снизились на   177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(норматив зачисления 100%). Количество плательщиков снизилось в связи с переходом на другие налоговые системы ввиду прекращения применения данной системы налогообложения с 01.01.2021 года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5 396,7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2 873,3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35933</TotalTime>
  <Words>4551</Words>
  <Application>Microsoft Office PowerPoint</Application>
  <PresentationFormat>Экран (4:3)</PresentationFormat>
  <Paragraphs>870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 подготовлен Управлением финансов Администрации Кожевниковского района  с.Кожевниково, ул. Гагарина,17 График работы  Управления финансов: С понедельника  по пятницу - с 9-00 до 17-15; суббота, воскресенье - выходные дни. Обеденный перерыв - с 13-00 до 14-00. Контактная информация: E-mail: kojevnik@findep.org тел. 8(38244) 2-12-16  Ольга Леонидовна Вильт начальник Управления финансов  С электронной версией бюджета для граждан можно ознакомиться на сайте Администрации Кожевниковского района : http://kogadm.ru/content/budget_grashdan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2550</cp:revision>
  <cp:lastPrinted>2021-05-27T03:14:01Z</cp:lastPrinted>
  <dcterms:modified xsi:type="dcterms:W3CDTF">2021-07-16T04:32:33Z</dcterms:modified>
</cp:coreProperties>
</file>