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2" r:id="rId2"/>
    <p:sldId id="353" r:id="rId3"/>
    <p:sldId id="348" r:id="rId4"/>
    <p:sldId id="343" r:id="rId5"/>
    <p:sldId id="345" r:id="rId6"/>
    <p:sldId id="344" r:id="rId7"/>
    <p:sldId id="347" r:id="rId8"/>
    <p:sldId id="257" r:id="rId9"/>
    <p:sldId id="260" r:id="rId10"/>
    <p:sldId id="346" r:id="rId11"/>
    <p:sldId id="263" r:id="rId12"/>
    <p:sldId id="318" r:id="rId13"/>
    <p:sldId id="258" r:id="rId14"/>
    <p:sldId id="259" r:id="rId15"/>
    <p:sldId id="262" r:id="rId16"/>
    <p:sldId id="266" r:id="rId17"/>
    <p:sldId id="308" r:id="rId18"/>
    <p:sldId id="320" r:id="rId19"/>
    <p:sldId id="322" r:id="rId20"/>
    <p:sldId id="284" r:id="rId21"/>
    <p:sldId id="331" r:id="rId22"/>
    <p:sldId id="271" r:id="rId23"/>
    <p:sldId id="336" r:id="rId24"/>
    <p:sldId id="273" r:id="rId25"/>
    <p:sldId id="275" r:id="rId26"/>
    <p:sldId id="277" r:id="rId27"/>
    <p:sldId id="325" r:id="rId28"/>
    <p:sldId id="276" r:id="rId29"/>
    <p:sldId id="332" r:id="rId30"/>
    <p:sldId id="326" r:id="rId31"/>
    <p:sldId id="328" r:id="rId32"/>
    <p:sldId id="327" r:id="rId33"/>
    <p:sldId id="286" r:id="rId34"/>
    <p:sldId id="279" r:id="rId35"/>
    <p:sldId id="333" r:id="rId36"/>
    <p:sldId id="335" r:id="rId37"/>
    <p:sldId id="334" r:id="rId38"/>
    <p:sldId id="281" r:id="rId39"/>
    <p:sldId id="351" r:id="rId40"/>
    <p:sldId id="354" r:id="rId41"/>
    <p:sldId id="355" r:id="rId42"/>
    <p:sldId id="356" r:id="rId43"/>
    <p:sldId id="357" r:id="rId44"/>
    <p:sldId id="282" r:id="rId45"/>
    <p:sldId id="337" r:id="rId46"/>
    <p:sldId id="288" r:id="rId47"/>
    <p:sldId id="341" r:id="rId48"/>
    <p:sldId id="342" r:id="rId49"/>
    <p:sldId id="330" r:id="rId50"/>
    <p:sldId id="35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66FF33"/>
    <a:srgbClr val="F29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13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6191127383051E-2"/>
          <c:y val="7.0319845053180272E-2"/>
          <c:w val="0.67609610136936915"/>
          <c:h val="0.89814814814814814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396 756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399 687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rPr>
                      <a:t>2 931</a:t>
                    </a:r>
                    <a:endParaRPr lang="en-US" sz="1800" b="1" cap="none" spc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'осн.характ бюдж. (2)'!$A$3:$A$8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'осн.характ бюдж. (2)'!$B$3:$B$8</c:f>
              <c:numCache>
                <c:formatCode>#,##0</c:formatCode>
                <c:ptCount val="3"/>
                <c:pt idx="0">
                  <c:v>610174</c:v>
                </c:pt>
                <c:pt idx="1">
                  <c:v>612219</c:v>
                </c:pt>
                <c:pt idx="2">
                  <c:v>-2045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75872"/>
        <c:axId val="82177408"/>
        <c:axId val="80801792"/>
      </c:bar3DChart>
      <c:catAx>
        <c:axId val="8217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82177408"/>
        <c:crosses val="autoZero"/>
        <c:auto val="1"/>
        <c:lblAlgn val="ctr"/>
        <c:lblOffset val="100"/>
        <c:noMultiLvlLbl val="0"/>
      </c:catAx>
      <c:valAx>
        <c:axId val="821774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175872"/>
        <c:crosses val="autoZero"/>
        <c:crossBetween val="between"/>
      </c:valAx>
      <c:serAx>
        <c:axId val="80801792"/>
        <c:scaling>
          <c:orientation val="minMax"/>
        </c:scaling>
        <c:delete val="1"/>
        <c:axPos val="b"/>
        <c:majorTickMark val="out"/>
        <c:minorTickMark val="none"/>
        <c:tickLblPos val="nextTo"/>
        <c:crossAx val="82177408"/>
        <c:crosses val="autoZero"/>
      </c:serAx>
    </c:plotArea>
    <c:legend>
      <c:legendPos val="r"/>
      <c:layout>
        <c:manualLayout>
          <c:xMode val="edge"/>
          <c:yMode val="edge"/>
          <c:x val="0.67516797900262449"/>
          <c:y val="0.29051509186351732"/>
          <c:w val="0.31372090988626589"/>
          <c:h val="0.64119203849519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12E-3"/>
          <c:y val="8.2587485427291947E-3"/>
          <c:w val="0.99371648037026561"/>
          <c:h val="0.97558011611995432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5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5238625679688262E-2"/>
                  <c:y val="0.16863844052733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11,9%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502E-2"/>
                  <c:y val="5.0332547279860258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solidFill>
                          <a:srgbClr val="002060"/>
                        </a:solidFill>
                      </a:rPr>
                      <a:t>Национальная оборона
0, 009%</a:t>
                    </a:r>
                    <a:endParaRPr lang="ru-RU" sz="11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711856454094634E-2"/>
                  <c:y val="-3.01849964873048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14,6%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91E-2"/>
                  <c:y val="-6.09643229843401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
</a:t>
                    </a:r>
                    <a:r>
                      <a:rPr lang="ru-RU" dirty="0" smtClean="0"/>
                      <a:t>0,1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179105816906349"/>
                  <c:y val="-0.347869552350637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45,7 %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
</a:t>
                    </a:r>
                    <a:r>
                      <a:rPr lang="ru-RU" dirty="0" smtClean="0"/>
                      <a:t>8,8 %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9,16%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45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2060"/>
                        </a:solidFill>
                      </a:rPr>
                      <a:t>Межбюджетные трансферты общего характера бюджетам 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8,6 %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Лист1!$B$124:$B$128</c:f>
              <c:numCache>
                <c:formatCode>#,##0.000</c:formatCode>
                <c:ptCount val="5"/>
                <c:pt idx="0">
                  <c:v>79935.422999999981</c:v>
                </c:pt>
                <c:pt idx="1">
                  <c:v>64841.548000000003</c:v>
                </c:pt>
                <c:pt idx="2">
                  <c:v>21929.089</c:v>
                </c:pt>
                <c:pt idx="3">
                  <c:v>2824.3170000000005</c:v>
                </c:pt>
                <c:pt idx="4">
                  <c:v>13138.785</c:v>
                </c:pt>
              </c:numCache>
            </c:numRef>
          </c:val>
        </c:ser>
        <c:ser>
          <c:idx val="1"/>
          <c:order val="1"/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Лист1!$C$124:$C$128</c:f>
              <c:numCache>
                <c:formatCode>#,##0.0</c:formatCode>
                <c:ptCount val="5"/>
                <c:pt idx="0">
                  <c:v>43.759670283044258</c:v>
                </c:pt>
                <c:pt idx="1">
                  <c:v>35.496712904392702</c:v>
                </c:pt>
                <c:pt idx="2">
                  <c:v>12.004811737188565</c:v>
                </c:pt>
                <c:pt idx="3">
                  <c:v>1.546137820460358</c:v>
                </c:pt>
                <c:pt idx="4">
                  <c:v>7.192667254914106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15207489602322971"/>
          <c:y val="0.53312871791832572"/>
          <c:w val="0.81153040244969465"/>
          <c:h val="0.466871282081675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792079207920791"/>
          <c:y val="2.3148183033406624E-2"/>
          <c:w val="0.77227722772277241"/>
          <c:h val="0.913581623718448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'[Диаграмма 2 в Microsoft PowerPoint]диаграмма2019'!$B$4</c:f>
              <c:strCache>
                <c:ptCount val="1"/>
                <c:pt idx="0">
                  <c:v>2016 год 38,2 млн. руб.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PowerPoint]диаграмма2019'!$B$6:$B$13</c:f>
            </c:numRef>
          </c:val>
        </c:ser>
        <c:ser>
          <c:idx val="1"/>
          <c:order val="1"/>
          <c:tx>
            <c:strRef>
              <c:f>'[Диаграмма 2 в Microsoft PowerPoint]диаграмма2019'!$C$4</c:f>
              <c:strCache>
                <c:ptCount val="1"/>
                <c:pt idx="0">
                  <c:v>2017 год       38,3 млн.руб.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PowerPoint]диаграмма2019'!$C$6:$C$13</c:f>
              <c:numCache>
                <c:formatCode>#,##0</c:formatCode>
                <c:ptCount val="8"/>
                <c:pt idx="0">
                  <c:v>3784</c:v>
                </c:pt>
                <c:pt idx="1">
                  <c:v>18166</c:v>
                </c:pt>
                <c:pt idx="2">
                  <c:v>1740</c:v>
                </c:pt>
                <c:pt idx="3">
                  <c:v>2384</c:v>
                </c:pt>
                <c:pt idx="4">
                  <c:v>2899</c:v>
                </c:pt>
                <c:pt idx="5">
                  <c:v>2336</c:v>
                </c:pt>
                <c:pt idx="6">
                  <c:v>2245</c:v>
                </c:pt>
                <c:pt idx="7">
                  <c:v>2845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PowerPoint]диаграмма2019'!$D$4</c:f>
              <c:strCache>
                <c:ptCount val="1"/>
                <c:pt idx="0">
                  <c:v>2018 прогноз 40,7 млн. руб.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PowerPoint]диаграмма2019'!$D$6:$D$13</c:f>
              <c:numCache>
                <c:formatCode>#,##0</c:formatCode>
                <c:ptCount val="8"/>
                <c:pt idx="0">
                  <c:v>3867.1</c:v>
                </c:pt>
                <c:pt idx="1">
                  <c:v>18869.3</c:v>
                </c:pt>
                <c:pt idx="2">
                  <c:v>1810.6</c:v>
                </c:pt>
                <c:pt idx="3">
                  <c:v>2816.8</c:v>
                </c:pt>
                <c:pt idx="4">
                  <c:v>2989.3</c:v>
                </c:pt>
                <c:pt idx="5">
                  <c:v>2723.5</c:v>
                </c:pt>
                <c:pt idx="6">
                  <c:v>2309.5</c:v>
                </c:pt>
                <c:pt idx="7">
                  <c:v>2959.6</c:v>
                </c:pt>
              </c:numCache>
            </c:numRef>
          </c:val>
        </c:ser>
        <c:ser>
          <c:idx val="3"/>
          <c:order val="3"/>
          <c:tx>
            <c:strRef>
              <c:f>'[Диаграмма 2 в Microsoft PowerPoint]диаграмма2019'!$E$4</c:f>
              <c:strCache>
                <c:ptCount val="1"/>
                <c:pt idx="0">
                  <c:v>2019 прогноз 43,5 млн. руб.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PowerPoint]диаграмма2019'!$A$6:$A$13</c:f>
              <c:strCache>
                <c:ptCount val="8"/>
                <c:pt idx="0">
                  <c:v> 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'[Диаграмма 2 в Microsoft PowerPoint]диаграмма2019'!$E$6:$E$13</c:f>
              <c:numCache>
                <c:formatCode>#,##0</c:formatCode>
                <c:ptCount val="8"/>
                <c:pt idx="0">
                  <c:v>4407.8</c:v>
                </c:pt>
                <c:pt idx="1">
                  <c:v>22822.7</c:v>
                </c:pt>
                <c:pt idx="2">
                  <c:v>2160</c:v>
                </c:pt>
                <c:pt idx="3">
                  <c:v>2297.6</c:v>
                </c:pt>
                <c:pt idx="4">
                  <c:v>3212.1</c:v>
                </c:pt>
                <c:pt idx="5">
                  <c:v>2835.1</c:v>
                </c:pt>
                <c:pt idx="6">
                  <c:v>2547</c:v>
                </c:pt>
                <c:pt idx="7">
                  <c:v>3231.6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673920"/>
        <c:axId val="68675456"/>
        <c:axId val="0"/>
      </c:bar3DChart>
      <c:catAx>
        <c:axId val="68673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68675456"/>
        <c:crosses val="autoZero"/>
        <c:auto val="1"/>
        <c:lblAlgn val="ctr"/>
        <c:lblOffset val="100"/>
        <c:noMultiLvlLbl val="0"/>
      </c:catAx>
      <c:valAx>
        <c:axId val="68675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673920"/>
        <c:crosses val="autoZero"/>
        <c:crossBetween val="between"/>
      </c:valAx>
      <c:spPr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c:spPr>
    </c:plotArea>
    <c:legend>
      <c:legendPos val="r"/>
      <c:layout>
        <c:manualLayout>
          <c:xMode val="edge"/>
          <c:yMode val="edge"/>
          <c:x val="0.23405117961613803"/>
          <c:y val="0.95260320312373281"/>
          <c:w val="0.75406660662320968"/>
          <c:h val="4.7396828733786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D3A0-3E80-4F27-B7A2-6BFC0D30EE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86DC2-E29C-4159-82DC-D10F72BC322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786ED-F6A4-43E4-BDD7-FE4277C25EC2}" type="parTrans" cxnId="{3E96BCD6-19C9-4ECF-9BCB-C5B96830B2D8}">
      <dgm:prSet/>
      <dgm:spPr/>
      <dgm:t>
        <a:bodyPr/>
        <a:lstStyle/>
        <a:p>
          <a:endParaRPr lang="ru-RU"/>
        </a:p>
      </dgm:t>
    </dgm:pt>
    <dgm:pt modelId="{545E43C9-78A4-426C-A0B8-50D13156437F}" type="sibTrans" cxnId="{3E96BCD6-19C9-4ECF-9BCB-C5B96830B2D8}">
      <dgm:prSet/>
      <dgm:spPr/>
      <dgm:t>
        <a:bodyPr/>
        <a:lstStyle/>
        <a:p>
          <a:endParaRPr lang="ru-RU"/>
        </a:p>
      </dgm:t>
    </dgm:pt>
    <dgm:pt modelId="{709D4EBF-5A64-409B-A793-3B21719B281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536CC-AE5C-4EBD-A03E-817C193AD037}" type="parTrans" cxnId="{41DA0C22-2081-4E21-B117-93F0F936A018}">
      <dgm:prSet/>
      <dgm:spPr/>
      <dgm:t>
        <a:bodyPr/>
        <a:lstStyle/>
        <a:p>
          <a:endParaRPr lang="ru-RU"/>
        </a:p>
      </dgm:t>
    </dgm:pt>
    <dgm:pt modelId="{7BA4BCE7-EAC3-4E75-A4EE-E51D4E086799}" type="sibTrans" cxnId="{41DA0C22-2081-4E21-B117-93F0F936A018}">
      <dgm:prSet/>
      <dgm:spPr/>
      <dgm:t>
        <a:bodyPr/>
        <a:lstStyle/>
        <a:p>
          <a:endParaRPr lang="ru-RU"/>
        </a:p>
      </dgm:t>
    </dgm:pt>
    <dgm:pt modelId="{8676C3B0-22D6-4765-801E-B9AB3B391EC5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F9E50-3348-4BA8-8231-CDF17750E800}" type="parTrans" cxnId="{A62C4618-17DD-42E9-9E4C-ADE7CFCC0718}">
      <dgm:prSet/>
      <dgm:spPr/>
      <dgm:t>
        <a:bodyPr/>
        <a:lstStyle/>
        <a:p>
          <a:endParaRPr lang="ru-RU"/>
        </a:p>
      </dgm:t>
    </dgm:pt>
    <dgm:pt modelId="{41478E61-1102-466F-97A8-9A6A114E2700}" type="sibTrans" cxnId="{A62C4618-17DD-42E9-9E4C-ADE7CFCC0718}">
      <dgm:prSet/>
      <dgm:spPr/>
      <dgm:t>
        <a:bodyPr/>
        <a:lstStyle/>
        <a:p>
          <a:endParaRPr lang="ru-RU"/>
        </a:p>
      </dgm:t>
    </dgm:pt>
    <dgm:pt modelId="{BBDCD5EA-2526-4A7C-A2B9-E18880A090BD}" type="pres">
      <dgm:prSet presAssocID="{6E1BD3A0-3E80-4F27-B7A2-6BFC0D30EE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2FFCB-CA08-45B7-BB9A-642F21C10C50}" type="pres">
      <dgm:prSet presAssocID="{74386DC2-E29C-4159-82DC-D10F72BC3226}" presName="comp" presStyleCnt="0"/>
      <dgm:spPr/>
    </dgm:pt>
    <dgm:pt modelId="{FBE2D189-E5B5-4292-B516-2EBF41B24EB8}" type="pres">
      <dgm:prSet presAssocID="{74386DC2-E29C-4159-82DC-D10F72BC3226}" presName="box" presStyleLbl="node1" presStyleIdx="0" presStyleCnt="3"/>
      <dgm:spPr/>
      <dgm:t>
        <a:bodyPr/>
        <a:lstStyle/>
        <a:p>
          <a:endParaRPr lang="ru-RU"/>
        </a:p>
      </dgm:t>
    </dgm:pt>
    <dgm:pt modelId="{93E2FB4A-1608-4F54-9432-AF4CE9CCC560}" type="pres">
      <dgm:prSet presAssocID="{74386DC2-E29C-4159-82DC-D10F72BC322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42A8AF3-3EAD-4ECE-8DFE-76F9D48B62AB}" type="pres">
      <dgm:prSet presAssocID="{74386DC2-E29C-4159-82DC-D10F72BC32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2DA8-CC68-45C3-9E2F-8A9B024C2921}" type="pres">
      <dgm:prSet presAssocID="{545E43C9-78A4-426C-A0B8-50D13156437F}" presName="spacer" presStyleCnt="0"/>
      <dgm:spPr/>
    </dgm:pt>
    <dgm:pt modelId="{555ADC47-6C25-400A-A480-7C984C3A8128}" type="pres">
      <dgm:prSet presAssocID="{709D4EBF-5A64-409B-A793-3B21719B281D}" presName="comp" presStyleCnt="0"/>
      <dgm:spPr/>
    </dgm:pt>
    <dgm:pt modelId="{74D892F3-5584-4A8A-A674-74F8A821FCF1}" type="pres">
      <dgm:prSet presAssocID="{709D4EBF-5A64-409B-A793-3B21719B281D}" presName="box" presStyleLbl="node1" presStyleIdx="1" presStyleCnt="3" custLinFactNeighborX="126" custLinFactNeighborY="-1063"/>
      <dgm:spPr/>
      <dgm:t>
        <a:bodyPr/>
        <a:lstStyle/>
        <a:p>
          <a:endParaRPr lang="ru-RU"/>
        </a:p>
      </dgm:t>
    </dgm:pt>
    <dgm:pt modelId="{C3454929-9025-45C0-87A8-19F09CE58051}" type="pres">
      <dgm:prSet presAssocID="{709D4EBF-5A64-409B-A793-3B21719B281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237498-CDDC-4694-BAFE-C6B246B31D0C}" type="pres">
      <dgm:prSet presAssocID="{709D4EBF-5A64-409B-A793-3B21719B28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B17C-7F9A-4C7C-BCA8-BFEC96F67DE5}" type="pres">
      <dgm:prSet presAssocID="{7BA4BCE7-EAC3-4E75-A4EE-E51D4E086799}" presName="spacer" presStyleCnt="0"/>
      <dgm:spPr/>
    </dgm:pt>
    <dgm:pt modelId="{D8124CAF-029B-44AA-A92F-E1760B8D98F7}" type="pres">
      <dgm:prSet presAssocID="{8676C3B0-22D6-4765-801E-B9AB3B391EC5}" presName="comp" presStyleCnt="0"/>
      <dgm:spPr/>
    </dgm:pt>
    <dgm:pt modelId="{D9A9B7CE-2CE5-4F1F-9B57-6AFCB5823C82}" type="pres">
      <dgm:prSet presAssocID="{8676C3B0-22D6-4765-801E-B9AB3B391EC5}" presName="box" presStyleLbl="node1" presStyleIdx="2" presStyleCnt="3"/>
      <dgm:spPr/>
      <dgm:t>
        <a:bodyPr/>
        <a:lstStyle/>
        <a:p>
          <a:endParaRPr lang="ru-RU"/>
        </a:p>
      </dgm:t>
    </dgm:pt>
    <dgm:pt modelId="{2C4EB1F5-8657-4A18-B7A7-C6BFC49AA843}" type="pres">
      <dgm:prSet presAssocID="{8676C3B0-22D6-4765-801E-B9AB3B391EC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A5C62F-8438-4447-96D0-CE92D00EBB86}" type="pres">
      <dgm:prSet presAssocID="{8676C3B0-22D6-4765-801E-B9AB3B391E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87A63-04FB-4100-A4CF-2753E3998680}" type="presOf" srcId="{74386DC2-E29C-4159-82DC-D10F72BC3226}" destId="{FBE2D189-E5B5-4292-B516-2EBF41B24EB8}" srcOrd="0" destOrd="0" presId="urn:microsoft.com/office/officeart/2005/8/layout/vList4#1"/>
    <dgm:cxn modelId="{B2096A09-DB87-4F72-9982-8E3CEE0E8D14}" type="presOf" srcId="{6E1BD3A0-3E80-4F27-B7A2-6BFC0D30EEEC}" destId="{BBDCD5EA-2526-4A7C-A2B9-E18880A090BD}" srcOrd="0" destOrd="0" presId="urn:microsoft.com/office/officeart/2005/8/layout/vList4#1"/>
    <dgm:cxn modelId="{CA74E7C9-0234-43F5-AF42-8B6ABB9DDAA8}" type="presOf" srcId="{74386DC2-E29C-4159-82DC-D10F72BC3226}" destId="{A42A8AF3-3EAD-4ECE-8DFE-76F9D48B62AB}" srcOrd="1" destOrd="0" presId="urn:microsoft.com/office/officeart/2005/8/layout/vList4#1"/>
    <dgm:cxn modelId="{41DA0C22-2081-4E21-B117-93F0F936A018}" srcId="{6E1BD3A0-3E80-4F27-B7A2-6BFC0D30EEEC}" destId="{709D4EBF-5A64-409B-A793-3B21719B281D}" srcOrd="1" destOrd="0" parTransId="{521536CC-AE5C-4EBD-A03E-817C193AD037}" sibTransId="{7BA4BCE7-EAC3-4E75-A4EE-E51D4E086799}"/>
    <dgm:cxn modelId="{0E9A61B9-93E7-4753-9DE8-4342CF3BC027}" type="presOf" srcId="{8676C3B0-22D6-4765-801E-B9AB3B391EC5}" destId="{C0A5C62F-8438-4447-96D0-CE92D00EBB86}" srcOrd="1" destOrd="0" presId="urn:microsoft.com/office/officeart/2005/8/layout/vList4#1"/>
    <dgm:cxn modelId="{A62C4618-17DD-42E9-9E4C-ADE7CFCC0718}" srcId="{6E1BD3A0-3E80-4F27-B7A2-6BFC0D30EEEC}" destId="{8676C3B0-22D6-4765-801E-B9AB3B391EC5}" srcOrd="2" destOrd="0" parTransId="{03EF9E50-3348-4BA8-8231-CDF17750E800}" sibTransId="{41478E61-1102-466F-97A8-9A6A114E2700}"/>
    <dgm:cxn modelId="{3E96BCD6-19C9-4ECF-9BCB-C5B96830B2D8}" srcId="{6E1BD3A0-3E80-4F27-B7A2-6BFC0D30EEEC}" destId="{74386DC2-E29C-4159-82DC-D10F72BC3226}" srcOrd="0" destOrd="0" parTransId="{F66786ED-F6A4-43E4-BDD7-FE4277C25EC2}" sibTransId="{545E43C9-78A4-426C-A0B8-50D13156437F}"/>
    <dgm:cxn modelId="{A4EDA980-432C-4DC5-BA25-53EC94B7A353}" type="presOf" srcId="{709D4EBF-5A64-409B-A793-3B21719B281D}" destId="{74D892F3-5584-4A8A-A674-74F8A821FCF1}" srcOrd="0" destOrd="0" presId="urn:microsoft.com/office/officeart/2005/8/layout/vList4#1"/>
    <dgm:cxn modelId="{9669B1DC-9491-4887-84A1-5AF21E9A9811}" type="presOf" srcId="{709D4EBF-5A64-409B-A793-3B21719B281D}" destId="{5D237498-CDDC-4694-BAFE-C6B246B31D0C}" srcOrd="1" destOrd="0" presId="urn:microsoft.com/office/officeart/2005/8/layout/vList4#1"/>
    <dgm:cxn modelId="{10A807C6-6202-40EB-9910-17BB975E9C80}" type="presOf" srcId="{8676C3B0-22D6-4765-801E-B9AB3B391EC5}" destId="{D9A9B7CE-2CE5-4F1F-9B57-6AFCB5823C82}" srcOrd="0" destOrd="0" presId="urn:microsoft.com/office/officeart/2005/8/layout/vList4#1"/>
    <dgm:cxn modelId="{EE9DB36C-B594-49DA-B8CB-2AC75549D93E}" type="presParOf" srcId="{BBDCD5EA-2526-4A7C-A2B9-E18880A090BD}" destId="{BD52FFCB-CA08-45B7-BB9A-642F21C10C50}" srcOrd="0" destOrd="0" presId="urn:microsoft.com/office/officeart/2005/8/layout/vList4#1"/>
    <dgm:cxn modelId="{CE8ED1A4-4B07-463C-93C6-92B195C0C168}" type="presParOf" srcId="{BD52FFCB-CA08-45B7-BB9A-642F21C10C50}" destId="{FBE2D189-E5B5-4292-B516-2EBF41B24EB8}" srcOrd="0" destOrd="0" presId="urn:microsoft.com/office/officeart/2005/8/layout/vList4#1"/>
    <dgm:cxn modelId="{C26FDFDA-B5A6-4314-94D6-E58CEE428F31}" type="presParOf" srcId="{BD52FFCB-CA08-45B7-BB9A-642F21C10C50}" destId="{93E2FB4A-1608-4F54-9432-AF4CE9CCC560}" srcOrd="1" destOrd="0" presId="urn:microsoft.com/office/officeart/2005/8/layout/vList4#1"/>
    <dgm:cxn modelId="{0490D357-5EAF-44F0-BDE0-D2FE2218DC6E}" type="presParOf" srcId="{BD52FFCB-CA08-45B7-BB9A-642F21C10C50}" destId="{A42A8AF3-3EAD-4ECE-8DFE-76F9D48B62AB}" srcOrd="2" destOrd="0" presId="urn:microsoft.com/office/officeart/2005/8/layout/vList4#1"/>
    <dgm:cxn modelId="{36001517-BAB9-4829-A531-74A2F2F6F347}" type="presParOf" srcId="{BBDCD5EA-2526-4A7C-A2B9-E18880A090BD}" destId="{2A352DA8-CC68-45C3-9E2F-8A9B024C2921}" srcOrd="1" destOrd="0" presId="urn:microsoft.com/office/officeart/2005/8/layout/vList4#1"/>
    <dgm:cxn modelId="{329CCB6B-28A2-46AB-9F9F-870A9CAE078C}" type="presParOf" srcId="{BBDCD5EA-2526-4A7C-A2B9-E18880A090BD}" destId="{555ADC47-6C25-400A-A480-7C984C3A8128}" srcOrd="2" destOrd="0" presId="urn:microsoft.com/office/officeart/2005/8/layout/vList4#1"/>
    <dgm:cxn modelId="{483A683D-D819-4E74-A876-A69BD26DE37B}" type="presParOf" srcId="{555ADC47-6C25-400A-A480-7C984C3A8128}" destId="{74D892F3-5584-4A8A-A674-74F8A821FCF1}" srcOrd="0" destOrd="0" presId="urn:microsoft.com/office/officeart/2005/8/layout/vList4#1"/>
    <dgm:cxn modelId="{C882EF1F-6DF7-4DC1-9160-BFDD4B6BD374}" type="presParOf" srcId="{555ADC47-6C25-400A-A480-7C984C3A8128}" destId="{C3454929-9025-45C0-87A8-19F09CE58051}" srcOrd="1" destOrd="0" presId="urn:microsoft.com/office/officeart/2005/8/layout/vList4#1"/>
    <dgm:cxn modelId="{3EE87D01-4549-4588-90E9-2F907FC013F0}" type="presParOf" srcId="{555ADC47-6C25-400A-A480-7C984C3A8128}" destId="{5D237498-CDDC-4694-BAFE-C6B246B31D0C}" srcOrd="2" destOrd="0" presId="urn:microsoft.com/office/officeart/2005/8/layout/vList4#1"/>
    <dgm:cxn modelId="{0AAE22EF-7B7A-42D6-B8ED-652CEABCE6EA}" type="presParOf" srcId="{BBDCD5EA-2526-4A7C-A2B9-E18880A090BD}" destId="{9341B17C-7F9A-4C7C-BCA8-BFEC96F67DE5}" srcOrd="3" destOrd="0" presId="urn:microsoft.com/office/officeart/2005/8/layout/vList4#1"/>
    <dgm:cxn modelId="{59405682-A392-4BDF-AB40-524A2DB28862}" type="presParOf" srcId="{BBDCD5EA-2526-4A7C-A2B9-E18880A090BD}" destId="{D8124CAF-029B-44AA-A92F-E1760B8D98F7}" srcOrd="4" destOrd="0" presId="urn:microsoft.com/office/officeart/2005/8/layout/vList4#1"/>
    <dgm:cxn modelId="{30602284-247B-4567-8C42-DAF426944FC0}" type="presParOf" srcId="{D8124CAF-029B-44AA-A92F-E1760B8D98F7}" destId="{D9A9B7CE-2CE5-4F1F-9B57-6AFCB5823C82}" srcOrd="0" destOrd="0" presId="urn:microsoft.com/office/officeart/2005/8/layout/vList4#1"/>
    <dgm:cxn modelId="{663618FA-2279-4BB9-AE9C-63C093DBFD64}" type="presParOf" srcId="{D8124CAF-029B-44AA-A92F-E1760B8D98F7}" destId="{2C4EB1F5-8657-4A18-B7A7-C6BFC49AA843}" srcOrd="1" destOrd="0" presId="urn:microsoft.com/office/officeart/2005/8/layout/vList4#1"/>
    <dgm:cxn modelId="{58178ED1-4189-4131-A9E8-ADA5F93B3F09}" type="presParOf" srcId="{D8124CAF-029B-44AA-A92F-E1760B8D98F7}" destId="{C0A5C62F-8438-4447-96D0-CE92D00EBB8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49869C24-3F36-44C5-B466-E8F32ACC16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360  т.р.</a:t>
          </a:r>
        </a:p>
      </dgm:t>
    </dgm:pt>
    <dgm:pt modelId="{95E95430-D299-4ABE-A166-C34C33C77A31}" type="parTrans" cxnId="{CAFAB6E4-57D4-4F20-83A2-CF25863C97B9}">
      <dgm:prSet/>
      <dgm:spPr/>
      <dgm:t>
        <a:bodyPr/>
        <a:lstStyle/>
        <a:p>
          <a:endParaRPr lang="ru-RU"/>
        </a:p>
      </dgm:t>
    </dgm:pt>
    <dgm:pt modelId="{D1A8E518-68E6-468A-A167-CE79D8E3C014}" type="sibTrans" cxnId="{CAFAB6E4-57D4-4F20-83A2-CF25863C97B9}">
      <dgm:prSet/>
      <dgm:spPr/>
      <dgm:t>
        <a:bodyPr/>
        <a:lstStyle/>
        <a:p>
          <a:endParaRPr lang="ru-RU"/>
        </a:p>
      </dgm:t>
    </dgm:pt>
    <dgm:pt modelId="{B336A9A4-8D9D-4246-A270-8E18ABDBA32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 54 490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E5AB53C9-1AA1-4098-8E83-88EE154326EC}" type="parTrans" cxnId="{B1BDA58F-AB15-4E8F-B63E-B1FD199BD33A}">
      <dgm:prSet/>
      <dgm:spPr/>
      <dgm:t>
        <a:bodyPr/>
        <a:lstStyle/>
        <a:p>
          <a:endParaRPr lang="ru-RU"/>
        </a:p>
      </dgm:t>
    </dgm:pt>
    <dgm:pt modelId="{8FD7777B-3E21-48C0-9D16-7EDFBF0E34F3}" type="sibTrans" cxnId="{B1BDA58F-AB15-4E8F-B63E-B1FD199BD33A}">
      <dgm:prSet/>
      <dgm:spPr/>
      <dgm:t>
        <a:bodyPr/>
        <a:lstStyle/>
        <a:p>
          <a:endParaRPr lang="ru-RU"/>
        </a:p>
      </dgm:t>
    </dgm:pt>
    <dgm:pt modelId="{58B3F482-E8B9-4AF5-B084-61A56F9651A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694C54AB-691C-430E-8663-1D486081C20D}" type="parTrans" cxnId="{D39C8D12-BB01-4585-AEF5-978B96BB823C}">
      <dgm:prSet/>
      <dgm:spPr/>
      <dgm:t>
        <a:bodyPr/>
        <a:lstStyle/>
        <a:p>
          <a:endParaRPr lang="ru-RU"/>
        </a:p>
      </dgm:t>
    </dgm:pt>
    <dgm:pt modelId="{CAD0C1B6-C483-44E6-A1F8-9F1E80D818A5}" type="sibTrans" cxnId="{D39C8D12-BB01-4585-AEF5-978B96BB823C}">
      <dgm:prSet/>
      <dgm:spPr/>
      <dgm:t>
        <a:bodyPr/>
        <a:lstStyle/>
        <a:p>
          <a:endParaRPr lang="ru-RU"/>
        </a:p>
      </dgm:t>
    </dgm:pt>
    <dgm:pt modelId="{1D1B5AAC-B756-417C-BBB8-B1CE3523F57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9A4A57DA-011B-4E2E-978A-5C96CA9A72BF}" type="parTrans" cxnId="{24EE59A5-8BA0-4D4C-A6C6-3E454A54C2F6}">
      <dgm:prSet/>
      <dgm:spPr/>
      <dgm:t>
        <a:bodyPr/>
        <a:lstStyle/>
        <a:p>
          <a:endParaRPr lang="ru-RU"/>
        </a:p>
      </dgm:t>
    </dgm:pt>
    <dgm:pt modelId="{0BA67D47-BFDE-4EB1-883F-6079763B9630}" type="sibTrans" cxnId="{24EE59A5-8BA0-4D4C-A6C6-3E454A54C2F6}">
      <dgm:prSet/>
      <dgm:spPr/>
      <dgm:t>
        <a:bodyPr/>
        <a:lstStyle/>
        <a:p>
          <a:endParaRPr lang="ru-RU"/>
        </a:p>
      </dgm:t>
    </dgm:pt>
    <dgm:pt modelId="{B56A6D00-F8F8-43BF-BA8B-429E1688F9E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2 179 т. р.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D68B7EE1-D5EB-4814-9579-D995A708CB89}" type="parTrans" cxnId="{912AC7D4-A80E-496C-989B-E6CCEBB0AB15}">
      <dgm:prSet/>
      <dgm:spPr/>
      <dgm:t>
        <a:bodyPr/>
        <a:lstStyle/>
        <a:p>
          <a:endParaRPr lang="ru-RU"/>
        </a:p>
      </dgm:t>
    </dgm:pt>
    <dgm:pt modelId="{1563EF91-55A9-4283-9D4D-ED3F161584CB}" type="sibTrans" cxnId="{912AC7D4-A80E-496C-989B-E6CCEBB0AB15}">
      <dgm:prSet/>
      <dgm:spPr/>
      <dgm:t>
        <a:bodyPr/>
        <a:lstStyle/>
        <a:p>
          <a:endParaRPr lang="ru-RU"/>
        </a:p>
      </dgm:t>
    </dgm:pt>
    <dgm:pt modelId="{FAD1D4FD-1B29-4B84-A628-30BC454F048C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Расходы ОБ, в том числе: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8674C80E-FB6A-44DE-9142-2EB1E9839E8D}" type="parTrans" cxnId="{8F0E98D1-5259-4B02-9547-0CFA2754ABB0}">
      <dgm:prSet/>
      <dgm:spPr/>
      <dgm:t>
        <a:bodyPr/>
        <a:lstStyle/>
        <a:p>
          <a:endParaRPr lang="ru-RU"/>
        </a:p>
      </dgm:t>
    </dgm:pt>
    <dgm:pt modelId="{8682DBDD-327C-48E4-B97E-7A1F9D9A45A7}" type="sibTrans" cxnId="{8F0E98D1-5259-4B02-9547-0CFA2754ABB0}">
      <dgm:prSet/>
      <dgm:spPr/>
      <dgm:t>
        <a:bodyPr/>
        <a:lstStyle/>
        <a:p>
          <a:endParaRPr lang="ru-RU"/>
        </a:p>
      </dgm:t>
    </dgm:pt>
    <dgm:pt modelId="{C9FCCD9E-97A4-4211-A290-12A033ADF9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1 737 т.р.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100D1948-D58A-4C79-A784-EC1D70D81C96}" type="parTrans" cxnId="{170F1DF7-E572-4709-9725-ACB1604DA163}">
      <dgm:prSet/>
      <dgm:spPr/>
      <dgm:t>
        <a:bodyPr/>
        <a:lstStyle/>
        <a:p>
          <a:endParaRPr lang="ru-RU"/>
        </a:p>
      </dgm:t>
    </dgm:pt>
    <dgm:pt modelId="{D1F584D6-0874-4B9E-ABEA-0779F7C252FD}" type="sibTrans" cxnId="{170F1DF7-E572-4709-9725-ACB1604DA163}">
      <dgm:prSet/>
      <dgm:spPr/>
      <dgm:t>
        <a:bodyPr/>
        <a:lstStyle/>
        <a:p>
          <a:endParaRPr lang="ru-RU"/>
        </a:p>
      </dgm:t>
    </dgm:pt>
    <dgm:pt modelId="{F1B1D758-793D-48C5-B4BA-230EAFB794C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B1714236-1DA7-46B5-A63C-523E1ACEC458}" type="parTrans" cxnId="{05882BFE-8E0B-4809-97EB-8DF08391C907}">
      <dgm:prSet/>
      <dgm:spPr/>
      <dgm:t>
        <a:bodyPr/>
        <a:lstStyle/>
        <a:p>
          <a:endParaRPr lang="ru-RU"/>
        </a:p>
      </dgm:t>
    </dgm:pt>
    <dgm:pt modelId="{F8119C8B-D35C-49DF-AE6E-E32109013A14}" type="sibTrans" cxnId="{05882BFE-8E0B-4809-97EB-8DF08391C907}">
      <dgm:prSet/>
      <dgm:spPr/>
      <dgm:t>
        <a:bodyPr/>
        <a:lstStyle/>
        <a:p>
          <a:endParaRPr lang="ru-RU"/>
        </a:p>
      </dgm:t>
    </dgm:pt>
    <dgm:pt modelId="{047691ED-178E-4793-8FC7-CD2AE41955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82 т.р.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3DF71B63-BB48-428A-BEDA-645601C3A9B6}" type="parTrans" cxnId="{54EBEE47-35A7-4B05-8369-E83F288E6457}">
      <dgm:prSet/>
      <dgm:spPr/>
      <dgm:t>
        <a:bodyPr/>
        <a:lstStyle/>
        <a:p>
          <a:endParaRPr lang="ru-RU"/>
        </a:p>
      </dgm:t>
    </dgm:pt>
    <dgm:pt modelId="{DA93FE80-EFF4-4B45-A010-7965554930CE}" type="sibTrans" cxnId="{54EBEE47-35A7-4B05-8369-E83F288E6457}">
      <dgm:prSet/>
      <dgm:spPr/>
      <dgm:t>
        <a:bodyPr/>
        <a:lstStyle/>
        <a:p>
          <a:endParaRPr lang="ru-RU"/>
        </a:p>
      </dgm:t>
    </dgm:pt>
    <dgm:pt modelId="{C998FEE1-DF06-421C-B16C-AB46AD948E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Расходы МБ, из них на оплату труда  497 т. руб.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7901A6A7-D6DD-4CA2-BAFA-6A3CF345BCF5}" type="sibTrans" cxnId="{F4539B8B-3D7C-47FD-89F1-F066A62EE6E3}">
      <dgm:prSet/>
      <dgm:spPr/>
      <dgm:t>
        <a:bodyPr/>
        <a:lstStyle/>
        <a:p>
          <a:endParaRPr lang="ru-RU"/>
        </a:p>
      </dgm:t>
    </dgm:pt>
    <dgm:pt modelId="{95536E7D-F20D-475C-8961-D339985D44E2}" type="parTrans" cxnId="{F4539B8B-3D7C-47FD-89F1-F066A62EE6E3}">
      <dgm:prSet/>
      <dgm:spPr/>
      <dgm:t>
        <a:bodyPr/>
        <a:lstStyle/>
        <a:p>
          <a:endParaRPr lang="ru-RU"/>
        </a:p>
      </dgm:t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  <dgm:pt modelId="{741B0504-5EE0-4E35-B507-D2D22215F871}" type="pres">
      <dgm:prSet presAssocID="{B336A9A4-8D9D-4246-A270-8E18ABDBA325}" presName="linNode" presStyleCnt="0"/>
      <dgm:spPr/>
    </dgm:pt>
    <dgm:pt modelId="{2B98CD67-600A-43E4-8BF7-07FB885D7DB4}" type="pres">
      <dgm:prSet presAssocID="{B336A9A4-8D9D-4246-A270-8E18ABDBA325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6A45-CE94-461D-9CCE-59F71B948079}" type="pres">
      <dgm:prSet presAssocID="{B336A9A4-8D9D-4246-A270-8E18ABDBA325}" presName="bracket" presStyleLbl="parChTrans1D1" presStyleIdx="0" presStyleCnt="5"/>
      <dgm:spPr/>
    </dgm:pt>
    <dgm:pt modelId="{AB4880CF-F4BB-47CE-9922-ADE0B0962E14}" type="pres">
      <dgm:prSet presAssocID="{B336A9A4-8D9D-4246-A270-8E18ABDBA325}" presName="spH" presStyleCnt="0"/>
      <dgm:spPr/>
    </dgm:pt>
    <dgm:pt modelId="{3B16BA7B-6705-4161-87E2-4E24FF6B7E85}" type="pres">
      <dgm:prSet presAssocID="{B336A9A4-8D9D-4246-A270-8E18ABDBA325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C328-3CBE-46E0-952F-B73EE421C88A}" type="pres">
      <dgm:prSet presAssocID="{8FD7777B-3E21-48C0-9D16-7EDFBF0E34F3}" presName="spV" presStyleCnt="0"/>
      <dgm:spPr/>
    </dgm:pt>
    <dgm:pt modelId="{A6AB3777-239D-4939-8C10-8A048691A0EC}" type="pres">
      <dgm:prSet presAssocID="{B56A6D00-F8F8-43BF-BA8B-429E1688F9E7}" presName="linNode" presStyleCnt="0"/>
      <dgm:spPr/>
    </dgm:pt>
    <dgm:pt modelId="{0E6290BD-DB15-43A1-8B4E-07305928EAAB}" type="pres">
      <dgm:prSet presAssocID="{B56A6D00-F8F8-43BF-BA8B-429E1688F9E7}" presName="parTx" presStyleLbl="revTx" presStyleIdx="1" presStyleCnt="5" custLinFactNeighborX="0" custLinFactNeighborY="-8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EC82-D6BA-4F3D-92E3-DB876B7F1F15}" type="pres">
      <dgm:prSet presAssocID="{B56A6D00-F8F8-43BF-BA8B-429E1688F9E7}" presName="bracket" presStyleLbl="parChTrans1D1" presStyleIdx="1" presStyleCnt="5"/>
      <dgm:spPr/>
    </dgm:pt>
    <dgm:pt modelId="{F50F912A-DF10-4F4E-BFCF-5B10BCB44FE7}" type="pres">
      <dgm:prSet presAssocID="{B56A6D00-F8F8-43BF-BA8B-429E1688F9E7}" presName="spH" presStyleCnt="0"/>
      <dgm:spPr/>
    </dgm:pt>
    <dgm:pt modelId="{5DA463F2-97A4-43A9-A56C-496A7364CC04}" type="pres">
      <dgm:prSet presAssocID="{B56A6D00-F8F8-43BF-BA8B-429E1688F9E7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B956-C2B7-43FF-BA2D-4E557EBFF6D3}" type="pres">
      <dgm:prSet presAssocID="{1563EF91-55A9-4283-9D4D-ED3F161584CB}" presName="spV" presStyleCnt="0"/>
      <dgm:spPr/>
    </dgm:pt>
    <dgm:pt modelId="{947F7A49-22EB-4658-8D25-CD951DEF5797}" type="pres">
      <dgm:prSet presAssocID="{047691ED-178E-4793-8FC7-CD2AE41955FF}" presName="linNode" presStyleCnt="0"/>
      <dgm:spPr/>
    </dgm:pt>
    <dgm:pt modelId="{2D15DD3C-6B9D-461B-9D8A-A9477C2BAA05}" type="pres">
      <dgm:prSet presAssocID="{047691ED-178E-4793-8FC7-CD2AE41955FF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23791-0B81-489F-BAEE-5995CDFA1442}" type="pres">
      <dgm:prSet presAssocID="{047691ED-178E-4793-8FC7-CD2AE41955FF}" presName="bracket" presStyleLbl="parChTrans1D1" presStyleIdx="2" presStyleCnt="5"/>
      <dgm:spPr/>
    </dgm:pt>
    <dgm:pt modelId="{700CB28E-322F-40AB-977E-5A00FB20B7DF}" type="pres">
      <dgm:prSet presAssocID="{047691ED-178E-4793-8FC7-CD2AE41955FF}" presName="spH" presStyleCnt="0"/>
      <dgm:spPr/>
    </dgm:pt>
    <dgm:pt modelId="{3C64E43B-46A6-428D-BC02-950D584F48FE}" type="pres">
      <dgm:prSet presAssocID="{047691ED-178E-4793-8FC7-CD2AE41955FF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74EB-610E-4692-9E4D-40531E01AFFF}" type="pres">
      <dgm:prSet presAssocID="{DA93FE80-EFF4-4B45-A010-7965554930CE}" presName="spV" presStyleCnt="0"/>
      <dgm:spPr/>
    </dgm:pt>
    <dgm:pt modelId="{EA8D672B-9531-4C43-99A7-F03ED0EA1471}" type="pres">
      <dgm:prSet presAssocID="{49869C24-3F36-44C5-B466-E8F32ACC16FE}" presName="linNode" presStyleCnt="0"/>
      <dgm:spPr/>
    </dgm:pt>
    <dgm:pt modelId="{24FB812E-D9A6-424E-82A7-B54EDE554978}" type="pres">
      <dgm:prSet presAssocID="{49869C24-3F36-44C5-B466-E8F32ACC16FE}" presName="parTx" presStyleLbl="revTx" presStyleIdx="3" presStyleCnt="5" custLinFactNeighborX="0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74453-4D20-42D5-966F-637AA54440E6}" type="pres">
      <dgm:prSet presAssocID="{49869C24-3F36-44C5-B466-E8F32ACC16FE}" presName="bracket" presStyleLbl="parChTrans1D1" presStyleIdx="3" presStyleCnt="5"/>
      <dgm:spPr/>
    </dgm:pt>
    <dgm:pt modelId="{0C56FB1F-53C9-40D6-91D2-94E6BBAA3EE1}" type="pres">
      <dgm:prSet presAssocID="{49869C24-3F36-44C5-B466-E8F32ACC16FE}" presName="spH" presStyleCnt="0"/>
      <dgm:spPr/>
    </dgm:pt>
    <dgm:pt modelId="{CAFB82D3-6652-487D-9A69-D3881D81A378}" type="pres">
      <dgm:prSet presAssocID="{49869C24-3F36-44C5-B466-E8F32ACC16FE}" presName="desTx" presStyleLbl="node1" presStyleIdx="3" presStyleCnt="5" custLinFactNeighborX="44420" custLinFactNeighborY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3190-0348-4DB0-8BB5-9E61A2AA686D}" type="pres">
      <dgm:prSet presAssocID="{D1A8E518-68E6-468A-A167-CE79D8E3C014}" presName="spV" presStyleCnt="0"/>
      <dgm:spPr/>
    </dgm:pt>
    <dgm:pt modelId="{1329008B-981D-4302-9974-4FD941BC736B}" type="pres">
      <dgm:prSet presAssocID="{C9FCCD9E-97A4-4211-A290-12A033ADF9AF}" presName="linNode" presStyleCnt="0"/>
      <dgm:spPr/>
    </dgm:pt>
    <dgm:pt modelId="{49D1A3B1-39B6-4C6F-B0BE-96B7350406F4}" type="pres">
      <dgm:prSet presAssocID="{C9FCCD9E-97A4-4211-A290-12A033ADF9AF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FDD1-6F8E-42DE-A87B-12FCA55E7F1F}" type="pres">
      <dgm:prSet presAssocID="{C9FCCD9E-97A4-4211-A290-12A033ADF9AF}" presName="bracket" presStyleLbl="parChTrans1D1" presStyleIdx="4" presStyleCnt="5"/>
      <dgm:spPr/>
    </dgm:pt>
    <dgm:pt modelId="{0B9105C3-919E-4CBC-8657-410D7A779C91}" type="pres">
      <dgm:prSet presAssocID="{C9FCCD9E-97A4-4211-A290-12A033ADF9AF}" presName="spH" presStyleCnt="0"/>
      <dgm:spPr/>
    </dgm:pt>
    <dgm:pt modelId="{883EB01E-1F6C-4B39-AAC8-D7101CE8A21C}" type="pres">
      <dgm:prSet presAssocID="{C9FCCD9E-97A4-4211-A290-12A033ADF9AF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B6E4-57D4-4F20-83A2-CF25863C97B9}" srcId="{5CDBCA58-DF4B-4207-879F-8F680193C394}" destId="{49869C24-3F36-44C5-B466-E8F32ACC16FE}" srcOrd="3" destOrd="0" parTransId="{95E95430-D299-4ABE-A166-C34C33C77A31}" sibTransId="{D1A8E518-68E6-468A-A167-CE79D8E3C014}"/>
    <dgm:cxn modelId="{0F07E308-547B-4290-980C-02117D0A7210}" type="presOf" srcId="{B336A9A4-8D9D-4246-A270-8E18ABDBA325}" destId="{2B98CD67-600A-43E4-8BF7-07FB885D7DB4}" srcOrd="0" destOrd="0" presId="urn:diagrams.loki3.com/BracketList+Icon"/>
    <dgm:cxn modelId="{BFD4C58C-3725-499D-836C-1974A7085DED}" type="presOf" srcId="{F1B1D758-793D-48C5-B4BA-230EAFB794C0}" destId="{883EB01E-1F6C-4B39-AAC8-D7101CE8A21C}" srcOrd="0" destOrd="0" presId="urn:diagrams.loki3.com/BracketList+Icon"/>
    <dgm:cxn modelId="{8A158980-1305-4ABE-BA12-22F94ABE7A52}" type="presOf" srcId="{C9FCCD9E-97A4-4211-A290-12A033ADF9AF}" destId="{49D1A3B1-39B6-4C6F-B0BE-96B7350406F4}" srcOrd="0" destOrd="0" presId="urn:diagrams.loki3.com/BracketList+Icon"/>
    <dgm:cxn modelId="{8F0E98D1-5259-4B02-9547-0CFA2754ABB0}" srcId="{B56A6D00-F8F8-43BF-BA8B-429E1688F9E7}" destId="{FAD1D4FD-1B29-4B84-A628-30BC454F048C}" srcOrd="0" destOrd="0" parTransId="{8674C80E-FB6A-44DE-9142-2EB1E9839E8D}" sibTransId="{8682DBDD-327C-48E4-B97E-7A1F9D9A45A7}"/>
    <dgm:cxn modelId="{DAFD656A-A01A-4EF6-A02B-66601500C033}" type="presOf" srcId="{FAD1D4FD-1B29-4B84-A628-30BC454F048C}" destId="{5DA463F2-97A4-43A9-A56C-496A7364CC04}" srcOrd="0" destOrd="0" presId="urn:diagrams.loki3.com/BracketList+Icon"/>
    <dgm:cxn modelId="{05882BFE-8E0B-4809-97EB-8DF08391C907}" srcId="{C9FCCD9E-97A4-4211-A290-12A033ADF9AF}" destId="{F1B1D758-793D-48C5-B4BA-230EAFB794C0}" srcOrd="0" destOrd="0" parTransId="{B1714236-1DA7-46B5-A63C-523E1ACEC458}" sibTransId="{F8119C8B-D35C-49DF-AE6E-E32109013A14}"/>
    <dgm:cxn modelId="{170F1DF7-E572-4709-9725-ACB1604DA163}" srcId="{5CDBCA58-DF4B-4207-879F-8F680193C394}" destId="{C9FCCD9E-97A4-4211-A290-12A033ADF9AF}" srcOrd="4" destOrd="0" parTransId="{100D1948-D58A-4C79-A784-EC1D70D81C96}" sibTransId="{D1F584D6-0874-4B9E-ABEA-0779F7C252FD}"/>
    <dgm:cxn modelId="{CE77DF96-3C52-48F3-8119-B09682BE22D8}" type="presOf" srcId="{C998FEE1-DF06-421C-B16C-AB46AD948E36}" destId="{3B16BA7B-6705-4161-87E2-4E24FF6B7E85}" srcOrd="0" destOrd="0" presId="urn:diagrams.loki3.com/BracketList+Icon"/>
    <dgm:cxn modelId="{7FA3A045-933D-43CB-9BDF-C5799E7F6EDE}" type="presOf" srcId="{B56A6D00-F8F8-43BF-BA8B-429E1688F9E7}" destId="{0E6290BD-DB15-43A1-8B4E-07305928EAAB}" srcOrd="0" destOrd="0" presId="urn:diagrams.loki3.com/BracketList+Icon"/>
    <dgm:cxn modelId="{B1BDA58F-AB15-4E8F-B63E-B1FD199BD33A}" srcId="{5CDBCA58-DF4B-4207-879F-8F680193C394}" destId="{B336A9A4-8D9D-4246-A270-8E18ABDBA325}" srcOrd="0" destOrd="0" parTransId="{E5AB53C9-1AA1-4098-8E83-88EE154326EC}" sibTransId="{8FD7777B-3E21-48C0-9D16-7EDFBF0E34F3}"/>
    <dgm:cxn modelId="{0BDF6B17-8CFF-4867-95D9-775B38D5AE6A}" type="presOf" srcId="{1D1B5AAC-B756-417C-BBB8-B1CE3523F57C}" destId="{3C64E43B-46A6-428D-BC02-950D584F48FE}" srcOrd="0" destOrd="0" presId="urn:diagrams.loki3.com/BracketList+Icon"/>
    <dgm:cxn modelId="{AB383FEF-D4D7-4100-AA8F-30EE100394B7}" type="presOf" srcId="{58B3F482-E8B9-4AF5-B084-61A56F9651AE}" destId="{CAFB82D3-6652-487D-9A69-D3881D81A378}" srcOrd="0" destOrd="0" presId="urn:diagrams.loki3.com/BracketList+Icon"/>
    <dgm:cxn modelId="{D39C8D12-BB01-4585-AEF5-978B96BB823C}" srcId="{49869C24-3F36-44C5-B466-E8F32ACC16FE}" destId="{58B3F482-E8B9-4AF5-B084-61A56F9651AE}" srcOrd="0" destOrd="0" parTransId="{694C54AB-691C-430E-8663-1D486081C20D}" sibTransId="{CAD0C1B6-C483-44E6-A1F8-9F1E80D818A5}"/>
    <dgm:cxn modelId="{F4539B8B-3D7C-47FD-89F1-F066A62EE6E3}" srcId="{B336A9A4-8D9D-4246-A270-8E18ABDBA325}" destId="{C998FEE1-DF06-421C-B16C-AB46AD948E36}" srcOrd="0" destOrd="0" parTransId="{95536E7D-F20D-475C-8961-D339985D44E2}" sibTransId="{7901A6A7-D6DD-4CA2-BAFA-6A3CF345BCF5}"/>
    <dgm:cxn modelId="{24EE59A5-8BA0-4D4C-A6C6-3E454A54C2F6}" srcId="{047691ED-178E-4793-8FC7-CD2AE41955FF}" destId="{1D1B5AAC-B756-417C-BBB8-B1CE3523F57C}" srcOrd="0" destOrd="0" parTransId="{9A4A57DA-011B-4E2E-978A-5C96CA9A72BF}" sibTransId="{0BA67D47-BFDE-4EB1-883F-6079763B9630}"/>
    <dgm:cxn modelId="{54EBEE47-35A7-4B05-8369-E83F288E6457}" srcId="{5CDBCA58-DF4B-4207-879F-8F680193C394}" destId="{047691ED-178E-4793-8FC7-CD2AE41955FF}" srcOrd="2" destOrd="0" parTransId="{3DF71B63-BB48-428A-BEDA-645601C3A9B6}" sibTransId="{DA93FE80-EFF4-4B45-A010-7965554930CE}"/>
    <dgm:cxn modelId="{2BF4A48A-70A4-42AC-8E86-10A981089CA0}" type="presOf" srcId="{047691ED-178E-4793-8FC7-CD2AE41955FF}" destId="{2D15DD3C-6B9D-461B-9D8A-A9477C2BAA05}" srcOrd="0" destOrd="0" presId="urn:diagrams.loki3.com/BracketList+Icon"/>
    <dgm:cxn modelId="{912AC7D4-A80E-496C-989B-E6CCEBB0AB15}" srcId="{5CDBCA58-DF4B-4207-879F-8F680193C394}" destId="{B56A6D00-F8F8-43BF-BA8B-429E1688F9E7}" srcOrd="1" destOrd="0" parTransId="{D68B7EE1-D5EB-4814-9579-D995A708CB89}" sibTransId="{1563EF91-55A9-4283-9D4D-ED3F161584CB}"/>
    <dgm:cxn modelId="{6FF99F12-67A9-4558-989B-74CDE123EA2C}" type="presOf" srcId="{5CDBCA58-DF4B-4207-879F-8F680193C394}" destId="{F2A2C24D-24BA-4393-869E-77E57546C6B1}" srcOrd="0" destOrd="0" presId="urn:diagrams.loki3.com/BracketList+Icon"/>
    <dgm:cxn modelId="{1FFDAEB3-D437-4192-AA61-C9F26D20F28C}" type="presOf" srcId="{49869C24-3F36-44C5-B466-E8F32ACC16FE}" destId="{24FB812E-D9A6-424E-82A7-B54EDE554978}" srcOrd="0" destOrd="0" presId="urn:diagrams.loki3.com/BracketList+Icon"/>
    <dgm:cxn modelId="{E19BF4BB-6FD9-43C4-9A27-F9F2D2823DCF}" type="presParOf" srcId="{F2A2C24D-24BA-4393-869E-77E57546C6B1}" destId="{741B0504-5EE0-4E35-B507-D2D22215F871}" srcOrd="0" destOrd="0" presId="urn:diagrams.loki3.com/BracketList+Icon"/>
    <dgm:cxn modelId="{F9F56BC3-B66B-40AF-BC5E-8354E8B60960}" type="presParOf" srcId="{741B0504-5EE0-4E35-B507-D2D22215F871}" destId="{2B98CD67-600A-43E4-8BF7-07FB885D7DB4}" srcOrd="0" destOrd="0" presId="urn:diagrams.loki3.com/BracketList+Icon"/>
    <dgm:cxn modelId="{A2A6CC7E-F21E-4C6B-8FD7-EC301DCAE282}" type="presParOf" srcId="{741B0504-5EE0-4E35-B507-D2D22215F871}" destId="{172B6A45-CE94-461D-9CCE-59F71B948079}" srcOrd="1" destOrd="0" presId="urn:diagrams.loki3.com/BracketList+Icon"/>
    <dgm:cxn modelId="{7005C5B9-C532-4FBC-8BD4-FE56C85C8C19}" type="presParOf" srcId="{741B0504-5EE0-4E35-B507-D2D22215F871}" destId="{AB4880CF-F4BB-47CE-9922-ADE0B0962E14}" srcOrd="2" destOrd="0" presId="urn:diagrams.loki3.com/BracketList+Icon"/>
    <dgm:cxn modelId="{B8CEF034-D328-43C4-9BD3-DBDB0A6411C3}" type="presParOf" srcId="{741B0504-5EE0-4E35-B507-D2D22215F871}" destId="{3B16BA7B-6705-4161-87E2-4E24FF6B7E85}" srcOrd="3" destOrd="0" presId="urn:diagrams.loki3.com/BracketList+Icon"/>
    <dgm:cxn modelId="{EA04626C-A249-4855-83E8-D360EC3D57CB}" type="presParOf" srcId="{F2A2C24D-24BA-4393-869E-77E57546C6B1}" destId="{9B20C328-3CBE-46E0-952F-B73EE421C88A}" srcOrd="1" destOrd="0" presId="urn:diagrams.loki3.com/BracketList+Icon"/>
    <dgm:cxn modelId="{A72BED31-0753-453E-92F5-713C49D7C250}" type="presParOf" srcId="{F2A2C24D-24BA-4393-869E-77E57546C6B1}" destId="{A6AB3777-239D-4939-8C10-8A048691A0EC}" srcOrd="2" destOrd="0" presId="urn:diagrams.loki3.com/BracketList+Icon"/>
    <dgm:cxn modelId="{582E0DA3-6BF8-4F2D-BF73-E328A102B5B9}" type="presParOf" srcId="{A6AB3777-239D-4939-8C10-8A048691A0EC}" destId="{0E6290BD-DB15-43A1-8B4E-07305928EAAB}" srcOrd="0" destOrd="0" presId="urn:diagrams.loki3.com/BracketList+Icon"/>
    <dgm:cxn modelId="{A157ADB5-6420-4CD6-82E6-0D86522C37C4}" type="presParOf" srcId="{A6AB3777-239D-4939-8C10-8A048691A0EC}" destId="{3BE1EC82-D6BA-4F3D-92E3-DB876B7F1F15}" srcOrd="1" destOrd="0" presId="urn:diagrams.loki3.com/BracketList+Icon"/>
    <dgm:cxn modelId="{CF2E79DC-983D-4BA5-A653-1A6F52EF6510}" type="presParOf" srcId="{A6AB3777-239D-4939-8C10-8A048691A0EC}" destId="{F50F912A-DF10-4F4E-BFCF-5B10BCB44FE7}" srcOrd="2" destOrd="0" presId="urn:diagrams.loki3.com/BracketList+Icon"/>
    <dgm:cxn modelId="{1A4569BC-24B5-4F6E-9AC9-387CEE3C4FE8}" type="presParOf" srcId="{A6AB3777-239D-4939-8C10-8A048691A0EC}" destId="{5DA463F2-97A4-43A9-A56C-496A7364CC04}" srcOrd="3" destOrd="0" presId="urn:diagrams.loki3.com/BracketList+Icon"/>
    <dgm:cxn modelId="{CF4F0898-D7B6-4D19-AD1A-7E7F0A9A7E4B}" type="presParOf" srcId="{F2A2C24D-24BA-4393-869E-77E57546C6B1}" destId="{AE5BB956-C2B7-43FF-BA2D-4E557EBFF6D3}" srcOrd="3" destOrd="0" presId="urn:diagrams.loki3.com/BracketList+Icon"/>
    <dgm:cxn modelId="{BA8350CE-388D-4C1C-BC2E-6AF1B38D84B3}" type="presParOf" srcId="{F2A2C24D-24BA-4393-869E-77E57546C6B1}" destId="{947F7A49-22EB-4658-8D25-CD951DEF5797}" srcOrd="4" destOrd="0" presId="urn:diagrams.loki3.com/BracketList+Icon"/>
    <dgm:cxn modelId="{8AF50983-5BB6-44FE-86A0-B1BBFA5B2FDD}" type="presParOf" srcId="{947F7A49-22EB-4658-8D25-CD951DEF5797}" destId="{2D15DD3C-6B9D-461B-9D8A-A9477C2BAA05}" srcOrd="0" destOrd="0" presId="urn:diagrams.loki3.com/BracketList+Icon"/>
    <dgm:cxn modelId="{11825F03-0428-4027-BE52-3C97552EB59B}" type="presParOf" srcId="{947F7A49-22EB-4658-8D25-CD951DEF5797}" destId="{9F423791-0B81-489F-BAEE-5995CDFA1442}" srcOrd="1" destOrd="0" presId="urn:diagrams.loki3.com/BracketList+Icon"/>
    <dgm:cxn modelId="{4E242A6D-AD52-49B8-9146-F88F1B94F38A}" type="presParOf" srcId="{947F7A49-22EB-4658-8D25-CD951DEF5797}" destId="{700CB28E-322F-40AB-977E-5A00FB20B7DF}" srcOrd="2" destOrd="0" presId="urn:diagrams.loki3.com/BracketList+Icon"/>
    <dgm:cxn modelId="{18001934-B6F8-4EAF-9409-22F7B854759C}" type="presParOf" srcId="{947F7A49-22EB-4658-8D25-CD951DEF5797}" destId="{3C64E43B-46A6-428D-BC02-950D584F48FE}" srcOrd="3" destOrd="0" presId="urn:diagrams.loki3.com/BracketList+Icon"/>
    <dgm:cxn modelId="{569ACABF-C5F4-4C56-AC49-B42A638F9DCB}" type="presParOf" srcId="{F2A2C24D-24BA-4393-869E-77E57546C6B1}" destId="{699374EB-610E-4692-9E4D-40531E01AFFF}" srcOrd="5" destOrd="0" presId="urn:diagrams.loki3.com/BracketList+Icon"/>
    <dgm:cxn modelId="{30BA773B-BCA2-48CA-B67D-12769C1F1FF5}" type="presParOf" srcId="{F2A2C24D-24BA-4393-869E-77E57546C6B1}" destId="{EA8D672B-9531-4C43-99A7-F03ED0EA1471}" srcOrd="6" destOrd="0" presId="urn:diagrams.loki3.com/BracketList+Icon"/>
    <dgm:cxn modelId="{6FBEE70F-2157-47EB-A0D0-4555B3914007}" type="presParOf" srcId="{EA8D672B-9531-4C43-99A7-F03ED0EA1471}" destId="{24FB812E-D9A6-424E-82A7-B54EDE554978}" srcOrd="0" destOrd="0" presId="urn:diagrams.loki3.com/BracketList+Icon"/>
    <dgm:cxn modelId="{3BA4CDB7-C508-4D35-ACF0-807E66FD20FE}" type="presParOf" srcId="{EA8D672B-9531-4C43-99A7-F03ED0EA1471}" destId="{B5674453-4D20-42D5-966F-637AA54440E6}" srcOrd="1" destOrd="0" presId="urn:diagrams.loki3.com/BracketList+Icon"/>
    <dgm:cxn modelId="{82322DF7-D3E1-408F-B8F9-6F57CD2D878B}" type="presParOf" srcId="{EA8D672B-9531-4C43-99A7-F03ED0EA1471}" destId="{0C56FB1F-53C9-40D6-91D2-94E6BBAA3EE1}" srcOrd="2" destOrd="0" presId="urn:diagrams.loki3.com/BracketList+Icon"/>
    <dgm:cxn modelId="{881AB337-8652-4776-B30D-386998F784EC}" type="presParOf" srcId="{EA8D672B-9531-4C43-99A7-F03ED0EA1471}" destId="{CAFB82D3-6652-487D-9A69-D3881D81A378}" srcOrd="3" destOrd="0" presId="urn:diagrams.loki3.com/BracketList+Icon"/>
    <dgm:cxn modelId="{58224556-D3BD-4538-9B58-B113C00E7E70}" type="presParOf" srcId="{F2A2C24D-24BA-4393-869E-77E57546C6B1}" destId="{4B993190-0348-4DB0-8BB5-9E61A2AA686D}" srcOrd="7" destOrd="0" presId="urn:diagrams.loki3.com/BracketList+Icon"/>
    <dgm:cxn modelId="{B1179B51-9796-4EC1-8C64-2BB3081777FF}" type="presParOf" srcId="{F2A2C24D-24BA-4393-869E-77E57546C6B1}" destId="{1329008B-981D-4302-9974-4FD941BC736B}" srcOrd="8" destOrd="0" presId="urn:diagrams.loki3.com/BracketList+Icon"/>
    <dgm:cxn modelId="{E8312362-4566-4CE6-8915-1D6D66B9342D}" type="presParOf" srcId="{1329008B-981D-4302-9974-4FD941BC736B}" destId="{49D1A3B1-39B6-4C6F-B0BE-96B7350406F4}" srcOrd="0" destOrd="0" presId="urn:diagrams.loki3.com/BracketList+Icon"/>
    <dgm:cxn modelId="{51296161-B17D-4CA1-B0B6-306500E1A53E}" type="presParOf" srcId="{1329008B-981D-4302-9974-4FD941BC736B}" destId="{137DFDD1-6F8E-42DE-A87B-12FCA55E7F1F}" srcOrd="1" destOrd="0" presId="urn:diagrams.loki3.com/BracketList+Icon"/>
    <dgm:cxn modelId="{D9805D8B-E610-45B2-87F6-7F1856AFAE5E}" type="presParOf" srcId="{1329008B-981D-4302-9974-4FD941BC736B}" destId="{0B9105C3-919E-4CBC-8657-410D7A779C91}" srcOrd="2" destOrd="0" presId="urn:diagrams.loki3.com/BracketList+Icon"/>
    <dgm:cxn modelId="{7D8BD5A0-4FEB-460E-B0F8-C19D69380A73}" type="presParOf" srcId="{1329008B-981D-4302-9974-4FD941BC736B}" destId="{883EB01E-1F6C-4B39-AAC8-D7101CE8A21C}" srcOrd="3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55FBA37-26E6-45A9-B4AD-37662CCD8A95}" type="presOf" srcId="{5CDBCA58-DF4B-4207-879F-8F680193C394}" destId="{F2A2C24D-24BA-4393-869E-77E57546C6B1}" srcOrd="0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384CC8-F545-40F4-BF0A-7646A293C9E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A7C58-5424-4BA6-B928-9D9FB8AF102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 Развитие образования в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Кожевниковском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6BC190-7D3B-4DEC-9E66-08A7628E3712}" type="parTrans" cxnId="{991D79D6-6BFE-4805-91C1-9353FBD39C0E}">
      <dgm:prSet/>
      <dgm:spPr/>
      <dgm:t>
        <a:bodyPr/>
        <a:lstStyle/>
        <a:p>
          <a:endParaRPr lang="ru-RU"/>
        </a:p>
      </dgm:t>
    </dgm:pt>
    <dgm:pt modelId="{F39FA587-DB7E-458D-8608-9061F76247A8}" type="sibTrans" cxnId="{991D79D6-6BFE-4805-91C1-9353FBD39C0E}">
      <dgm:prSet/>
      <dgm:spPr/>
      <dgm:t>
        <a:bodyPr/>
        <a:lstStyle/>
        <a:p>
          <a:endParaRPr lang="ru-RU"/>
        </a:p>
      </dgm:t>
    </dgm:pt>
    <dgm:pt modelId="{0FC1F27A-3F1C-48A5-AB90-22570E1F55A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4 307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EDED16-E7AD-4E6E-9D94-8675B9A2BA3B}" type="parTrans" cxnId="{F75CA462-824E-44F9-88FD-AB72822E1D77}">
      <dgm:prSet/>
      <dgm:spPr/>
      <dgm:t>
        <a:bodyPr/>
        <a:lstStyle/>
        <a:p>
          <a:endParaRPr lang="ru-RU"/>
        </a:p>
      </dgm:t>
    </dgm:pt>
    <dgm:pt modelId="{B5401F6F-1B90-4E3B-A9FC-9A0FD4ACD8F9}" type="sibTrans" cxnId="{F75CA462-824E-44F9-88FD-AB72822E1D77}">
      <dgm:prSet/>
      <dgm:spPr/>
      <dgm:t>
        <a:bodyPr/>
        <a:lstStyle/>
        <a:p>
          <a:endParaRPr lang="ru-RU"/>
        </a:p>
      </dgm:t>
    </dgm:pt>
    <dgm:pt modelId="{1089B04B-9586-42C9-B141-A68AAF100DA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«Улучшение условий охраны труда»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62FD21-AE6A-42E6-8007-4706844D80E3}" type="parTrans" cxnId="{CADE2E7F-3358-40BC-B245-F78A56057E90}">
      <dgm:prSet/>
      <dgm:spPr/>
      <dgm:t>
        <a:bodyPr/>
        <a:lstStyle/>
        <a:p>
          <a:endParaRPr lang="ru-RU"/>
        </a:p>
      </dgm:t>
    </dgm:pt>
    <dgm:pt modelId="{8F8C9503-F3A6-4E68-AD80-4B890BFB6AB2}" type="sibTrans" cxnId="{CADE2E7F-3358-40BC-B245-F78A56057E90}">
      <dgm:prSet/>
      <dgm:spPr/>
      <dgm:t>
        <a:bodyPr/>
        <a:lstStyle/>
        <a:p>
          <a:endParaRPr lang="ru-RU"/>
        </a:p>
      </dgm:t>
    </dgm:pt>
    <dgm:pt modelId="{E9C8054E-2809-4B5E-8B6B-F530AA22E83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97,2 т. р. Организация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проведения специальной оценки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AD9DBDD-72DC-42D0-844E-EC10E8FCB0F2}" type="parTrans" cxnId="{6A1D3990-826E-4134-BF99-D5385100414E}">
      <dgm:prSet/>
      <dgm:spPr/>
      <dgm:t>
        <a:bodyPr/>
        <a:lstStyle/>
        <a:p>
          <a:endParaRPr lang="ru-RU"/>
        </a:p>
      </dgm:t>
    </dgm:pt>
    <dgm:pt modelId="{492F94B1-EB6F-4B3A-88B6-392DBD1CFE89}" type="sibTrans" cxnId="{6A1D3990-826E-4134-BF99-D5385100414E}">
      <dgm:prSet/>
      <dgm:spPr/>
      <dgm:t>
        <a:bodyPr/>
        <a:lstStyle/>
        <a:p>
          <a:endParaRPr lang="ru-RU"/>
        </a:p>
      </dgm:t>
    </dgm:pt>
    <dgm:pt modelId="{AEB9A9C7-5AE2-4E08-9A1A-27C9A54B27B4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«Профилактика террористической и экстремистской деятельности в МО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Кожевниковский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район» на 2018-2022 годы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77138-BEFE-479E-BCE9-8793E454E26E}" type="parTrans" cxnId="{AED7FBDC-BA57-4E51-AE10-D870E6552F07}">
      <dgm:prSet/>
      <dgm:spPr/>
      <dgm:t>
        <a:bodyPr/>
        <a:lstStyle/>
        <a:p>
          <a:endParaRPr lang="ru-RU"/>
        </a:p>
      </dgm:t>
    </dgm:pt>
    <dgm:pt modelId="{52C4F9D9-DA96-4EB0-B1E4-1176452BBA3A}" type="sibTrans" cxnId="{AED7FBDC-BA57-4E51-AE10-D870E6552F07}">
      <dgm:prSet/>
      <dgm:spPr/>
      <dgm:t>
        <a:bodyPr/>
        <a:lstStyle/>
        <a:p>
          <a:endParaRPr lang="ru-RU"/>
        </a:p>
      </dgm:t>
    </dgm:pt>
    <dgm:pt modelId="{0C454DBB-16E2-4C1A-B69F-C6F359A26B8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1 270 т. р. Ограждение территорий образовательных учреждений ;Приобретение и установка камер видеонаблюдения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E7254B-8993-4A7E-A93A-FA1A56C33D10}" type="parTrans" cxnId="{44F676F7-49EA-4DE6-9676-F56F47440A69}">
      <dgm:prSet/>
      <dgm:spPr/>
      <dgm:t>
        <a:bodyPr/>
        <a:lstStyle/>
        <a:p>
          <a:endParaRPr lang="ru-RU"/>
        </a:p>
      </dgm:t>
    </dgm:pt>
    <dgm:pt modelId="{A57AFA4B-5B01-4DF9-ACEB-A7DC29CA7DCB}" type="sibTrans" cxnId="{44F676F7-49EA-4DE6-9676-F56F47440A69}">
      <dgm:prSet/>
      <dgm:spPr/>
      <dgm:t>
        <a:bodyPr/>
        <a:lstStyle/>
        <a:p>
          <a:endParaRPr lang="ru-RU"/>
        </a:p>
      </dgm:t>
    </dgm:pt>
    <dgm:pt modelId="{1F3BD92A-96D7-4B31-AAF1-29ACD6AF76D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«Доступная среда для инвалидов на период 2017-2020 г.г.»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11E8A-8954-4BC2-A9AB-B51279340692}" type="parTrans" cxnId="{9949DB68-7AB5-4502-89E6-3F09EB590FFD}">
      <dgm:prSet/>
      <dgm:spPr/>
      <dgm:t>
        <a:bodyPr/>
        <a:lstStyle/>
        <a:p>
          <a:endParaRPr lang="ru-RU"/>
        </a:p>
      </dgm:t>
    </dgm:pt>
    <dgm:pt modelId="{2C76091C-CA69-41F7-92FF-18B805382C93}" type="sibTrans" cxnId="{9949DB68-7AB5-4502-89E6-3F09EB590FFD}">
      <dgm:prSet/>
      <dgm:spPr/>
      <dgm:t>
        <a:bodyPr/>
        <a:lstStyle/>
        <a:p>
          <a:endParaRPr lang="ru-RU"/>
        </a:p>
      </dgm:t>
    </dgm:pt>
    <dgm:pt modelId="{6C385435-DA87-4CA3-A8C1-D7DAF49F074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500 т. р. Повышение уровня доступности в сфере образован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87BA0D9-E305-4C64-B5DF-0A171B35CD09}" type="parTrans" cxnId="{6FB5DB00-BA0A-43D2-8198-FF0531863C4A}">
      <dgm:prSet/>
      <dgm:spPr/>
      <dgm:t>
        <a:bodyPr/>
        <a:lstStyle/>
        <a:p>
          <a:endParaRPr lang="ru-RU"/>
        </a:p>
      </dgm:t>
    </dgm:pt>
    <dgm:pt modelId="{15B536FE-A496-4BB4-9C83-96631613EC36}" type="sibTrans" cxnId="{6FB5DB00-BA0A-43D2-8198-FF0531863C4A}">
      <dgm:prSet/>
      <dgm:spPr/>
      <dgm:t>
        <a:bodyPr/>
        <a:lstStyle/>
        <a:p>
          <a:endParaRPr lang="ru-RU"/>
        </a:p>
      </dgm:t>
    </dgm:pt>
    <dgm:pt modelId="{F2997B96-7F25-416F-AFFB-B8EF2E527C9A}" type="pres">
      <dgm:prSet presAssocID="{D0384CC8-F545-40F4-BF0A-7646A293C9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0E59B-8927-46B7-BB60-01BF2FC9562E}" type="pres">
      <dgm:prSet presAssocID="{3AFA7C58-5424-4BA6-B928-9D9FB8AF102F}" presName="linNode" presStyleCnt="0"/>
      <dgm:spPr/>
    </dgm:pt>
    <dgm:pt modelId="{51A6A350-18A2-4FC6-B71D-5A3F3ED37834}" type="pres">
      <dgm:prSet presAssocID="{3AFA7C58-5424-4BA6-B928-9D9FB8AF10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D2DFC-3996-42AC-8DC4-AFD0235B6BF6}" type="pres">
      <dgm:prSet presAssocID="{3AFA7C58-5424-4BA6-B928-9D9FB8AF102F}" presName="descendantText" presStyleLbl="alignAccFollowNode1" presStyleIdx="0" presStyleCnt="4" custScaleY="128566" custLinFactNeighborX="272" custLinFactNeighborY="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87B2D-4825-47F1-8692-EEE0BCA68046}" type="pres">
      <dgm:prSet presAssocID="{F39FA587-DB7E-458D-8608-9061F76247A8}" presName="sp" presStyleCnt="0"/>
      <dgm:spPr/>
    </dgm:pt>
    <dgm:pt modelId="{4384DF0E-9F4F-45BB-AEC5-B3CFCAD74003}" type="pres">
      <dgm:prSet presAssocID="{1089B04B-9586-42C9-B141-A68AAF100DA4}" presName="linNode" presStyleCnt="0"/>
      <dgm:spPr/>
    </dgm:pt>
    <dgm:pt modelId="{8F0AEB0F-C3B7-4797-A58C-631F66770FA7}" type="pres">
      <dgm:prSet presAssocID="{1089B04B-9586-42C9-B141-A68AAF100DA4}" presName="parentText" presStyleLbl="node1" presStyleIdx="1" presStyleCnt="4" custScaleY="72609" custLinFactNeighborY="-59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FC61-F3C3-4E5B-AAC1-927C5FCDA3F9}" type="pres">
      <dgm:prSet presAssocID="{1089B04B-9586-42C9-B141-A68AAF100DA4}" presName="descendantText" presStyleLbl="alignAccFollowNode1" presStyleIdx="1" presStyleCnt="4" custLinFactNeighborX="686" custLinFactNeighborY="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A55E-BE6E-4CAF-A219-76363BA15588}" type="pres">
      <dgm:prSet presAssocID="{8F8C9503-F3A6-4E68-AD80-4B890BFB6AB2}" presName="sp" presStyleCnt="0"/>
      <dgm:spPr/>
    </dgm:pt>
    <dgm:pt modelId="{5AC3C143-F437-4334-8BC8-D28F3FE40D1F}" type="pres">
      <dgm:prSet presAssocID="{AEB9A9C7-5AE2-4E08-9A1A-27C9A54B27B4}" presName="linNode" presStyleCnt="0"/>
      <dgm:spPr/>
    </dgm:pt>
    <dgm:pt modelId="{D6267EEB-77CE-4A4D-B2BB-78E1881C9AEB}" type="pres">
      <dgm:prSet presAssocID="{AEB9A9C7-5AE2-4E08-9A1A-27C9A54B27B4}" presName="parentText" presStyleLbl="node1" presStyleIdx="2" presStyleCnt="4" custScaleX="99029" custScaleY="119553" custLinFactNeighborY="-9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8E192-8498-4CDB-9B48-FE9DC8DF4E32}" type="pres">
      <dgm:prSet presAssocID="{AEB9A9C7-5AE2-4E08-9A1A-27C9A54B27B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7C441-CB1F-439D-B7C2-17CBB39379CB}" type="pres">
      <dgm:prSet presAssocID="{52C4F9D9-DA96-4EB0-B1E4-1176452BBA3A}" presName="sp" presStyleCnt="0"/>
      <dgm:spPr/>
    </dgm:pt>
    <dgm:pt modelId="{F14DA6E9-5498-45F3-9EF3-07F65B60BE83}" type="pres">
      <dgm:prSet presAssocID="{1F3BD92A-96D7-4B31-AAF1-29ACD6AF76DD}" presName="linNode" presStyleCnt="0"/>
      <dgm:spPr/>
    </dgm:pt>
    <dgm:pt modelId="{EA493C9D-87A2-42A4-B290-BA3C2E23E6AE}" type="pres">
      <dgm:prSet presAssocID="{1F3BD92A-96D7-4B31-AAF1-29ACD6AF76DD}" presName="parentText" presStyleLbl="node1" presStyleIdx="3" presStyleCnt="4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D5699-DB1F-4DEF-BE6E-908F5AB7D155}" type="pres">
      <dgm:prSet presAssocID="{1F3BD92A-96D7-4B31-AAF1-29ACD6AF76DD}" presName="descendantText" presStyleLbl="alignAccFollowNode1" presStyleIdx="3" presStyleCnt="4" custLinFactNeighborY="-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5DB00-BA0A-43D2-8198-FF0531863C4A}" srcId="{1F3BD92A-96D7-4B31-AAF1-29ACD6AF76DD}" destId="{6C385435-DA87-4CA3-A8C1-D7DAF49F074D}" srcOrd="0" destOrd="0" parTransId="{287BA0D9-E305-4C64-B5DF-0A171B35CD09}" sibTransId="{15B536FE-A496-4BB4-9C83-96631613EC36}"/>
    <dgm:cxn modelId="{AED7FBDC-BA57-4E51-AE10-D870E6552F07}" srcId="{D0384CC8-F545-40F4-BF0A-7646A293C9ED}" destId="{AEB9A9C7-5AE2-4E08-9A1A-27C9A54B27B4}" srcOrd="2" destOrd="0" parTransId="{28E77138-BEFE-479E-BCE9-8793E454E26E}" sibTransId="{52C4F9D9-DA96-4EB0-B1E4-1176452BBA3A}"/>
    <dgm:cxn modelId="{F75CA462-824E-44F9-88FD-AB72822E1D77}" srcId="{3AFA7C58-5424-4BA6-B928-9D9FB8AF102F}" destId="{0FC1F27A-3F1C-48A5-AB90-22570E1F55A1}" srcOrd="0" destOrd="0" parTransId="{94EDED16-E7AD-4E6E-9D94-8675B9A2BA3B}" sibTransId="{B5401F6F-1B90-4E3B-A9FC-9A0FD4ACD8F9}"/>
    <dgm:cxn modelId="{7CEC675F-C578-4CD1-AD67-A531722E22B7}" type="presOf" srcId="{E9C8054E-2809-4B5E-8B6B-F530AA22E835}" destId="{2ABEFC61-F3C3-4E5B-AAC1-927C5FCDA3F9}" srcOrd="0" destOrd="0" presId="urn:microsoft.com/office/officeart/2005/8/layout/vList5"/>
    <dgm:cxn modelId="{CDE271CC-DCBA-46B7-AC21-E31787E80D2A}" type="presOf" srcId="{0C454DBB-16E2-4C1A-B69F-C6F359A26B87}" destId="{4698E192-8498-4CDB-9B48-FE9DC8DF4E32}" srcOrd="0" destOrd="0" presId="urn:microsoft.com/office/officeart/2005/8/layout/vList5"/>
    <dgm:cxn modelId="{4EF19E7A-558F-4981-A128-DCF94D511C97}" type="presOf" srcId="{6C385435-DA87-4CA3-A8C1-D7DAF49F074D}" destId="{2D1D5699-DB1F-4DEF-BE6E-908F5AB7D155}" srcOrd="0" destOrd="0" presId="urn:microsoft.com/office/officeart/2005/8/layout/vList5"/>
    <dgm:cxn modelId="{EDA19BF9-1A56-455F-A77F-CCF2A27F10C4}" type="presOf" srcId="{D0384CC8-F545-40F4-BF0A-7646A293C9ED}" destId="{F2997B96-7F25-416F-AFFB-B8EF2E527C9A}" srcOrd="0" destOrd="0" presId="urn:microsoft.com/office/officeart/2005/8/layout/vList5"/>
    <dgm:cxn modelId="{44F676F7-49EA-4DE6-9676-F56F47440A69}" srcId="{AEB9A9C7-5AE2-4E08-9A1A-27C9A54B27B4}" destId="{0C454DBB-16E2-4C1A-B69F-C6F359A26B87}" srcOrd="0" destOrd="0" parTransId="{5EE7254B-8993-4A7E-A93A-FA1A56C33D10}" sibTransId="{A57AFA4B-5B01-4DF9-ACEB-A7DC29CA7DCB}"/>
    <dgm:cxn modelId="{9949DB68-7AB5-4502-89E6-3F09EB590FFD}" srcId="{D0384CC8-F545-40F4-BF0A-7646A293C9ED}" destId="{1F3BD92A-96D7-4B31-AAF1-29ACD6AF76DD}" srcOrd="3" destOrd="0" parTransId="{32111E8A-8954-4BC2-A9AB-B51279340692}" sibTransId="{2C76091C-CA69-41F7-92FF-18B805382C93}"/>
    <dgm:cxn modelId="{991D79D6-6BFE-4805-91C1-9353FBD39C0E}" srcId="{D0384CC8-F545-40F4-BF0A-7646A293C9ED}" destId="{3AFA7C58-5424-4BA6-B928-9D9FB8AF102F}" srcOrd="0" destOrd="0" parTransId="{836BC190-7D3B-4DEC-9E66-08A7628E3712}" sibTransId="{F39FA587-DB7E-458D-8608-9061F76247A8}"/>
    <dgm:cxn modelId="{1FE32F3E-BFBD-4DA7-90FB-7626BDC3B950}" type="presOf" srcId="{3AFA7C58-5424-4BA6-B928-9D9FB8AF102F}" destId="{51A6A350-18A2-4FC6-B71D-5A3F3ED37834}" srcOrd="0" destOrd="0" presId="urn:microsoft.com/office/officeart/2005/8/layout/vList5"/>
    <dgm:cxn modelId="{6A1D3990-826E-4134-BF99-D5385100414E}" srcId="{1089B04B-9586-42C9-B141-A68AAF100DA4}" destId="{E9C8054E-2809-4B5E-8B6B-F530AA22E835}" srcOrd="0" destOrd="0" parTransId="{4AD9DBDD-72DC-42D0-844E-EC10E8FCB0F2}" sibTransId="{492F94B1-EB6F-4B3A-88B6-392DBD1CFE89}"/>
    <dgm:cxn modelId="{0FE727A3-953E-40B5-81AB-61D3AF54ED8E}" type="presOf" srcId="{AEB9A9C7-5AE2-4E08-9A1A-27C9A54B27B4}" destId="{D6267EEB-77CE-4A4D-B2BB-78E1881C9AEB}" srcOrd="0" destOrd="0" presId="urn:microsoft.com/office/officeart/2005/8/layout/vList5"/>
    <dgm:cxn modelId="{DD80A398-A809-4761-82E2-3C405E46282E}" type="presOf" srcId="{0FC1F27A-3F1C-48A5-AB90-22570E1F55A1}" destId="{C43D2DFC-3996-42AC-8DC4-AFD0235B6BF6}" srcOrd="0" destOrd="0" presId="urn:microsoft.com/office/officeart/2005/8/layout/vList5"/>
    <dgm:cxn modelId="{AE2DD9D9-A8A4-46DE-B04F-3DCDBD415BDC}" type="presOf" srcId="{1089B04B-9586-42C9-B141-A68AAF100DA4}" destId="{8F0AEB0F-C3B7-4797-A58C-631F66770FA7}" srcOrd="0" destOrd="0" presId="urn:microsoft.com/office/officeart/2005/8/layout/vList5"/>
    <dgm:cxn modelId="{CADE2E7F-3358-40BC-B245-F78A56057E90}" srcId="{D0384CC8-F545-40F4-BF0A-7646A293C9ED}" destId="{1089B04B-9586-42C9-B141-A68AAF100DA4}" srcOrd="1" destOrd="0" parTransId="{3B62FD21-AE6A-42E6-8007-4706844D80E3}" sibTransId="{8F8C9503-F3A6-4E68-AD80-4B890BFB6AB2}"/>
    <dgm:cxn modelId="{0728518C-E2E1-4DE2-8A9F-04543460B81B}" type="presOf" srcId="{1F3BD92A-96D7-4B31-AAF1-29ACD6AF76DD}" destId="{EA493C9D-87A2-42A4-B290-BA3C2E23E6AE}" srcOrd="0" destOrd="0" presId="urn:microsoft.com/office/officeart/2005/8/layout/vList5"/>
    <dgm:cxn modelId="{882B5B65-7D85-4C5D-A21E-B3A4C54869A0}" type="presParOf" srcId="{F2997B96-7F25-416F-AFFB-B8EF2E527C9A}" destId="{6800E59B-8927-46B7-BB60-01BF2FC9562E}" srcOrd="0" destOrd="0" presId="urn:microsoft.com/office/officeart/2005/8/layout/vList5"/>
    <dgm:cxn modelId="{F8B16B08-7B86-4871-9DF0-DE3489390FF5}" type="presParOf" srcId="{6800E59B-8927-46B7-BB60-01BF2FC9562E}" destId="{51A6A350-18A2-4FC6-B71D-5A3F3ED37834}" srcOrd="0" destOrd="0" presId="urn:microsoft.com/office/officeart/2005/8/layout/vList5"/>
    <dgm:cxn modelId="{44C9EDBA-2AA6-4062-B50D-A399597B7787}" type="presParOf" srcId="{6800E59B-8927-46B7-BB60-01BF2FC9562E}" destId="{C43D2DFC-3996-42AC-8DC4-AFD0235B6BF6}" srcOrd="1" destOrd="0" presId="urn:microsoft.com/office/officeart/2005/8/layout/vList5"/>
    <dgm:cxn modelId="{AD73474A-69FD-42E5-AB5A-A62F392FE450}" type="presParOf" srcId="{F2997B96-7F25-416F-AFFB-B8EF2E527C9A}" destId="{F5D87B2D-4825-47F1-8692-EEE0BCA68046}" srcOrd="1" destOrd="0" presId="urn:microsoft.com/office/officeart/2005/8/layout/vList5"/>
    <dgm:cxn modelId="{97F5A60F-193E-4747-97E0-1120F35C9449}" type="presParOf" srcId="{F2997B96-7F25-416F-AFFB-B8EF2E527C9A}" destId="{4384DF0E-9F4F-45BB-AEC5-B3CFCAD74003}" srcOrd="2" destOrd="0" presId="urn:microsoft.com/office/officeart/2005/8/layout/vList5"/>
    <dgm:cxn modelId="{F732779B-5B5F-4587-8005-F92D7618F8A2}" type="presParOf" srcId="{4384DF0E-9F4F-45BB-AEC5-B3CFCAD74003}" destId="{8F0AEB0F-C3B7-4797-A58C-631F66770FA7}" srcOrd="0" destOrd="0" presId="urn:microsoft.com/office/officeart/2005/8/layout/vList5"/>
    <dgm:cxn modelId="{97CBE6A2-993F-4B3E-800E-F0CEA0123E32}" type="presParOf" srcId="{4384DF0E-9F4F-45BB-AEC5-B3CFCAD74003}" destId="{2ABEFC61-F3C3-4E5B-AAC1-927C5FCDA3F9}" srcOrd="1" destOrd="0" presId="urn:microsoft.com/office/officeart/2005/8/layout/vList5"/>
    <dgm:cxn modelId="{5B903C4C-4DAF-4298-8ED0-2212EDE9D9DE}" type="presParOf" srcId="{F2997B96-7F25-416F-AFFB-B8EF2E527C9A}" destId="{A296A55E-BE6E-4CAF-A219-76363BA15588}" srcOrd="3" destOrd="0" presId="urn:microsoft.com/office/officeart/2005/8/layout/vList5"/>
    <dgm:cxn modelId="{3CAF9230-5B55-4DFD-ADA4-0F7BFBF2538B}" type="presParOf" srcId="{F2997B96-7F25-416F-AFFB-B8EF2E527C9A}" destId="{5AC3C143-F437-4334-8BC8-D28F3FE40D1F}" srcOrd="4" destOrd="0" presId="urn:microsoft.com/office/officeart/2005/8/layout/vList5"/>
    <dgm:cxn modelId="{80EB8FA6-3F99-42E6-886B-8E1E849C7CBB}" type="presParOf" srcId="{5AC3C143-F437-4334-8BC8-D28F3FE40D1F}" destId="{D6267EEB-77CE-4A4D-B2BB-78E1881C9AEB}" srcOrd="0" destOrd="0" presId="urn:microsoft.com/office/officeart/2005/8/layout/vList5"/>
    <dgm:cxn modelId="{C76E5B6D-74D7-4D8A-874B-794A5AC32A20}" type="presParOf" srcId="{5AC3C143-F437-4334-8BC8-D28F3FE40D1F}" destId="{4698E192-8498-4CDB-9B48-FE9DC8DF4E32}" srcOrd="1" destOrd="0" presId="urn:microsoft.com/office/officeart/2005/8/layout/vList5"/>
    <dgm:cxn modelId="{E396FAD4-A945-49C3-AAF1-042CF3EAB91F}" type="presParOf" srcId="{F2997B96-7F25-416F-AFFB-B8EF2E527C9A}" destId="{2237C441-CB1F-439D-B7C2-17CBB39379CB}" srcOrd="5" destOrd="0" presId="urn:microsoft.com/office/officeart/2005/8/layout/vList5"/>
    <dgm:cxn modelId="{AEF630C5-4F2E-4035-B865-3EFCF860235B}" type="presParOf" srcId="{F2997B96-7F25-416F-AFFB-B8EF2E527C9A}" destId="{F14DA6E9-5498-45F3-9EF3-07F65B60BE83}" srcOrd="6" destOrd="0" presId="urn:microsoft.com/office/officeart/2005/8/layout/vList5"/>
    <dgm:cxn modelId="{B8F9F9FD-29CA-4115-B3ED-344D6A358631}" type="presParOf" srcId="{F14DA6E9-5498-45F3-9EF3-07F65B60BE83}" destId="{EA493C9D-87A2-42A4-B290-BA3C2E23E6AE}" srcOrd="0" destOrd="0" presId="urn:microsoft.com/office/officeart/2005/8/layout/vList5"/>
    <dgm:cxn modelId="{E8CBD9BD-33B7-4AF8-9AB1-E6E44DBFE0A3}" type="presParOf" srcId="{F14DA6E9-5498-45F3-9EF3-07F65B60BE83}" destId="{2D1D5699-DB1F-4DEF-BE6E-908F5AB7D1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4F28751-C735-46AA-B3FE-AF9D6328BF7A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Средства областного бюджета  502 тыс. руб.</a:t>
          </a:r>
          <a:endParaRPr lang="ru-RU" sz="24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dirty="0" smtClean="0">
              <a:latin typeface="Cambria" panose="02040503050406030204" pitchFamily="18" charset="0"/>
            </a:rPr>
            <a:t>надбавка к должностному окладу педагогических работников 54 т.р.</a:t>
          </a:r>
          <a:endParaRPr lang="ru-RU" sz="2000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4F857425-B493-44E9-AF26-4342425DAF0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Стимулирующие   выплаты    448  т.р.</a:t>
          </a:r>
          <a:endParaRPr lang="ru-RU" sz="2000" dirty="0">
            <a:latin typeface="Cambria" panose="02040503050406030204" pitchFamily="18" charset="0"/>
          </a:endParaRPr>
        </a:p>
      </dgm:t>
    </dgm:pt>
    <dgm:pt modelId="{4175F3E5-569E-4E21-8FD7-AA1E10033C28}" type="parTrans" cxnId="{9D7F5C38-BE13-4CF0-8E35-05494C061EC1}">
      <dgm:prSet/>
      <dgm:spPr/>
      <dgm:t>
        <a:bodyPr/>
        <a:lstStyle/>
        <a:p>
          <a:endParaRPr lang="ru-RU"/>
        </a:p>
      </dgm:t>
    </dgm:pt>
    <dgm:pt modelId="{34EB3E50-31FD-4A63-93DA-9092083AAA3E}" type="sibTrans" cxnId="{9D7F5C38-BE13-4CF0-8E35-05494C061EC1}">
      <dgm:prSet/>
      <dgm:spPr/>
      <dgm:t>
        <a:bodyPr/>
        <a:lstStyle/>
        <a:p>
          <a:endParaRPr lang="ru-RU"/>
        </a:p>
      </dgm:t>
    </dgm:pt>
    <dgm:pt modelId="{690D1F73-D04A-44FA-B47F-DC73AD46CB90}">
      <dgm:prSet custT="1"/>
      <dgm:spPr>
        <a:solidFill>
          <a:srgbClr val="C00000"/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Средства местного бюджета                   19 903 тыс. руб. (в</a:t>
          </a:r>
          <a:r>
            <a:rPr lang="ru-RU" sz="2000" dirty="0" smtClean="0">
              <a:solidFill>
                <a:schemeClr val="bg1"/>
              </a:solidFill>
              <a:latin typeface="Cambria" panose="02040503050406030204" pitchFamily="18" charset="0"/>
            </a:rPr>
            <a:t> том числе оплата труда   16 039тыс. руб.)</a:t>
          </a:r>
          <a:endParaRPr lang="ru-RU" sz="2800" b="1" dirty="0">
            <a:latin typeface="Cambria" panose="02040503050406030204" pitchFamily="18" charset="0"/>
          </a:endParaRPr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5CCB34DD-28C7-401C-B776-B0ABEF0BFE2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Расходы за счет средств по платным услугам 682 т.р.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539DB789-9998-48AD-A504-1EB9C282761B}" type="parTrans" cxnId="{5A9117C7-3F6F-42A4-889B-F8191D55DE0A}">
      <dgm:prSet/>
      <dgm:spPr/>
      <dgm:t>
        <a:bodyPr/>
        <a:lstStyle/>
        <a:p>
          <a:endParaRPr lang="ru-RU"/>
        </a:p>
      </dgm:t>
    </dgm:pt>
    <dgm:pt modelId="{29C1F5D9-7F1A-41D7-B350-D96A93680725}" type="sibTrans" cxnId="{5A9117C7-3F6F-42A4-889B-F8191D55DE0A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 custScaleX="138473" custScaleY="47417" custLinFactNeighborX="88405" custLinFactNeighborY="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X="90835" custScaleY="66973" custLinFactNeighborX="-8949" custLinFactNeighborY="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0" presStyleCnt="1" custScaleX="101529" custScaleY="57221" custLinFactNeighborX="-16036" custLinFactNeighborY="-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B39F-2208-4DB8-950B-2FA8E75ED9D4}" type="pres">
      <dgm:prSet presAssocID="{531440EF-E677-4AD9-B769-6D91830E9B70}" presName="sp" presStyleCnt="0"/>
      <dgm:spPr/>
    </dgm:pt>
    <dgm:pt modelId="{5F4BF269-9F01-4AFC-B8AD-F66C80D11351}" type="pres">
      <dgm:prSet presAssocID="{5CCB34DD-28C7-401C-B776-B0ABEF0BFE26}" presName="linNode" presStyleCnt="0"/>
      <dgm:spPr/>
    </dgm:pt>
    <dgm:pt modelId="{D7C33F6C-2EEF-4D3A-A24D-211C6FF89E31}" type="pres">
      <dgm:prSet presAssocID="{5CCB34DD-28C7-401C-B776-B0ABEF0BFE26}" presName="parentText" presStyleLbl="node1" presStyleIdx="2" presStyleCnt="3" custScaleX="122744" custScaleY="40401" custLinFactNeighborX="98823" custLinFactNeighborY="-10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F590C-813F-46B7-832D-0E1BEBBACEC1}" type="presOf" srcId="{85E6BBCA-0FDC-42B0-972C-DB8A28B199AD}" destId="{92A810E1-6601-4D23-AB49-A66893EEE8B2}" srcOrd="0" destOrd="0" presId="urn:microsoft.com/office/officeart/2005/8/layout/vList5"/>
    <dgm:cxn modelId="{8C09D1A9-7235-40DA-A922-E601F3224C64}" type="presOf" srcId="{4F857425-B493-44E9-AF26-4342425DAF0D}" destId="{92A810E1-6601-4D23-AB49-A66893EEE8B2}" srcOrd="0" destOrd="1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5A9117C7-3F6F-42A4-889B-F8191D55DE0A}" srcId="{5CDBCA58-DF4B-4207-879F-8F680193C394}" destId="{5CCB34DD-28C7-401C-B776-B0ABEF0BFE26}" srcOrd="2" destOrd="0" parTransId="{539DB789-9998-48AD-A504-1EB9C282761B}" sibTransId="{29C1F5D9-7F1A-41D7-B350-D96A93680725}"/>
    <dgm:cxn modelId="{52D39504-F69E-4CE8-A737-641A4A86F3A1}" type="presOf" srcId="{690D1F73-D04A-44FA-B47F-DC73AD46CB90}" destId="{0D2219E7-3B00-4C6B-A7AB-CFCFEECC5EBA}" srcOrd="0" destOrd="0" presId="urn:microsoft.com/office/officeart/2005/8/layout/vList5"/>
    <dgm:cxn modelId="{538BCD1B-6647-4CE8-9E72-9F8463A605A8}" type="presOf" srcId="{E4F28751-C735-46AA-B3FE-AF9D6328BF7A}" destId="{CB0AA2C9-2024-421E-A182-E00FF2DB6092}" srcOrd="0" destOrd="0" presId="urn:microsoft.com/office/officeart/2005/8/layout/vList5"/>
    <dgm:cxn modelId="{B5A4C1D7-F1B4-40FB-B8B3-B5AE82CFB252}" type="presOf" srcId="{5CDBCA58-DF4B-4207-879F-8F680193C394}" destId="{37F03BE1-7AB0-4CA7-A855-70AE918C7972}" srcOrd="0" destOrd="0" presId="urn:microsoft.com/office/officeart/2005/8/layout/vList5"/>
    <dgm:cxn modelId="{9D7F5C38-BE13-4CF0-8E35-05494C061EC1}" srcId="{E4F28751-C735-46AA-B3FE-AF9D6328BF7A}" destId="{4F857425-B493-44E9-AF26-4342425DAF0D}" srcOrd="1" destOrd="0" parTransId="{4175F3E5-569E-4E21-8FD7-AA1E10033C28}" sibTransId="{34EB3E50-31FD-4A63-93DA-9092083AAA3E}"/>
    <dgm:cxn modelId="{AD298A17-3150-42C8-B927-9F63CCD5BF41}" type="presOf" srcId="{5CCB34DD-28C7-401C-B776-B0ABEF0BFE26}" destId="{D7C33F6C-2EEF-4D3A-A24D-211C6FF89E31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0BF04BFD-25B2-4A22-929F-82BDDEE7ED25}" type="presParOf" srcId="{37F03BE1-7AB0-4CA7-A855-70AE918C7972}" destId="{8EA56CEE-A19D-4A83-9A7D-F37BF8B8BFEA}" srcOrd="0" destOrd="0" presId="urn:microsoft.com/office/officeart/2005/8/layout/vList5"/>
    <dgm:cxn modelId="{7C155A84-A9F5-4AE0-B7D3-5659FECED7E9}" type="presParOf" srcId="{8EA56CEE-A19D-4A83-9A7D-F37BF8B8BFEA}" destId="{0D2219E7-3B00-4C6B-A7AB-CFCFEECC5EBA}" srcOrd="0" destOrd="0" presId="urn:microsoft.com/office/officeart/2005/8/layout/vList5"/>
    <dgm:cxn modelId="{0D4E09DB-37E7-4647-99F9-67CF570184DE}" type="presParOf" srcId="{37F03BE1-7AB0-4CA7-A855-70AE918C7972}" destId="{BA2945B6-3DFC-473E-9E98-8BBD4874CDC4}" srcOrd="1" destOrd="0" presId="urn:microsoft.com/office/officeart/2005/8/layout/vList5"/>
    <dgm:cxn modelId="{9D364A30-64F4-4693-BB50-93E38CA3AE49}" type="presParOf" srcId="{37F03BE1-7AB0-4CA7-A855-70AE918C7972}" destId="{88267A87-B5F0-4F59-9886-3DA578D0165C}" srcOrd="2" destOrd="0" presId="urn:microsoft.com/office/officeart/2005/8/layout/vList5"/>
    <dgm:cxn modelId="{84357903-16DC-4388-9E69-EC5644B7E744}" type="presParOf" srcId="{88267A87-B5F0-4F59-9886-3DA578D0165C}" destId="{CB0AA2C9-2024-421E-A182-E00FF2DB6092}" srcOrd="0" destOrd="0" presId="urn:microsoft.com/office/officeart/2005/8/layout/vList5"/>
    <dgm:cxn modelId="{B185AACB-8642-4852-BB27-FC21E7B5379E}" type="presParOf" srcId="{88267A87-B5F0-4F59-9886-3DA578D0165C}" destId="{92A810E1-6601-4D23-AB49-A66893EEE8B2}" srcOrd="1" destOrd="0" presId="urn:microsoft.com/office/officeart/2005/8/layout/vList5"/>
    <dgm:cxn modelId="{31FF83AC-0CE3-4C31-86BD-76D827E28861}" type="presParOf" srcId="{37F03BE1-7AB0-4CA7-A855-70AE918C7972}" destId="{90E5B39F-2208-4DB8-950B-2FA8E75ED9D4}" srcOrd="3" destOrd="0" presId="urn:microsoft.com/office/officeart/2005/8/layout/vList5"/>
    <dgm:cxn modelId="{3C78D5CA-553A-4386-AD3F-D6F3EE757673}" type="presParOf" srcId="{37F03BE1-7AB0-4CA7-A855-70AE918C7972}" destId="{5F4BF269-9F01-4AFC-B8AD-F66C80D11351}" srcOrd="4" destOrd="0" presId="urn:microsoft.com/office/officeart/2005/8/layout/vList5"/>
    <dgm:cxn modelId="{8BF559B3-5025-4998-9FC1-0107543DC98F}" type="presParOf" srcId="{5F4BF269-9F01-4AFC-B8AD-F66C80D11351}" destId="{D7C33F6C-2EEF-4D3A-A24D-211C6FF89E3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D45DFC-8CE0-438D-8463-9BB502BB4CD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9D779-1D21-4D81-B2B9-9E68F54BC88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ВЦП «Формирование позитивного социального имиджа образовательных учреждений» 13,5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2188F-2442-49E4-84DC-35480A11F383}" type="par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2A2A1D25-54A0-4FF0-8B95-550C68BFB218}" type="sibTrans" cxnId="{17DB7A2B-6845-4F28-A482-ADFE2463D09C}">
      <dgm:prSet/>
      <dgm:spPr/>
      <dgm:t>
        <a:bodyPr/>
        <a:lstStyle/>
        <a:p>
          <a:pPr algn="ctr"/>
          <a:endParaRPr lang="ru-RU"/>
        </a:p>
      </dgm:t>
    </dgm:pt>
    <dgm:pt modelId="{21BA307A-3B48-4F1C-BE4E-74B41D8484C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на 2017-2020 годы  449 тыс. руб.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материально-технической базы; Проведение районных конкурсов и праздников; Приобретение нотной литературы; Проведение районных конкурсов и праздников (Детская школа искусств)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CE873-D944-408B-A0FA-2D4A170AB5D7}" type="sib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320FEE54-BE1B-4D0F-A33B-B2B087ADD303}" type="parTrans" cxnId="{9833E64D-6003-4786-9F01-65821DD69552}">
      <dgm:prSet/>
      <dgm:spPr/>
      <dgm:t>
        <a:bodyPr/>
        <a:lstStyle/>
        <a:p>
          <a:pPr algn="ctr"/>
          <a:endParaRPr lang="ru-RU"/>
        </a:p>
      </dgm:t>
    </dgm:pt>
    <dgm:pt modelId="{CFC93E79-FC19-43B8-A22F-E59B4C602251}" type="pres">
      <dgm:prSet presAssocID="{ADD45DFC-8CE0-438D-8463-9BB502BB4C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24DF5-E932-446B-91DF-AFFC979EFF02}" type="pres">
      <dgm:prSet presAssocID="{21BA307A-3B48-4F1C-BE4E-74B41D8484C8}" presName="node" presStyleLbl="node1" presStyleIdx="0" presStyleCnt="2" custScaleX="656410" custScaleY="158712" custLinFactNeighborX="6311" custLinFactNeighborY="6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46E84-DF9D-4A19-8D7D-C0C9B684CF6C}" type="pres">
      <dgm:prSet presAssocID="{A2BCE873-D944-408B-A0FA-2D4A170AB5D7}" presName="sibTrans" presStyleCnt="0"/>
      <dgm:spPr/>
    </dgm:pt>
    <dgm:pt modelId="{F11DFA4B-9BF2-4C28-B5B1-9572CA973036}" type="pres">
      <dgm:prSet presAssocID="{0569D779-1D21-4D81-B2B9-9E68F54BC88D}" presName="node" presStyleLbl="node1" presStyleIdx="1" presStyleCnt="2" custScaleX="656410" custScaleY="120327" custLinFactNeighborX="0" custLinFactNeighborY="5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9CE1F-F686-44E3-AF65-3E2964D0802B}" type="presOf" srcId="{ADD45DFC-8CE0-438D-8463-9BB502BB4CD9}" destId="{CFC93E79-FC19-43B8-A22F-E59B4C602251}" srcOrd="0" destOrd="0" presId="urn:microsoft.com/office/officeart/2005/8/layout/default#2"/>
    <dgm:cxn modelId="{4ECB44D3-70CA-499F-8C48-88B14FB5E399}" type="presOf" srcId="{21BA307A-3B48-4F1C-BE4E-74B41D8484C8}" destId="{13824DF5-E932-446B-91DF-AFFC979EFF02}" srcOrd="0" destOrd="0" presId="urn:microsoft.com/office/officeart/2005/8/layout/default#2"/>
    <dgm:cxn modelId="{17DB7A2B-6845-4F28-A482-ADFE2463D09C}" srcId="{ADD45DFC-8CE0-438D-8463-9BB502BB4CD9}" destId="{0569D779-1D21-4D81-B2B9-9E68F54BC88D}" srcOrd="1" destOrd="0" parTransId="{D802188F-2442-49E4-84DC-35480A11F383}" sibTransId="{2A2A1D25-54A0-4FF0-8B95-550C68BFB218}"/>
    <dgm:cxn modelId="{9833E64D-6003-4786-9F01-65821DD69552}" srcId="{ADD45DFC-8CE0-438D-8463-9BB502BB4CD9}" destId="{21BA307A-3B48-4F1C-BE4E-74B41D8484C8}" srcOrd="0" destOrd="0" parTransId="{320FEE54-BE1B-4D0F-A33B-B2B087ADD303}" sibTransId="{A2BCE873-D944-408B-A0FA-2D4A170AB5D7}"/>
    <dgm:cxn modelId="{0E1EE499-F889-4216-A1CD-94ACF52948F1}" type="presOf" srcId="{0569D779-1D21-4D81-B2B9-9E68F54BC88D}" destId="{F11DFA4B-9BF2-4C28-B5B1-9572CA973036}" srcOrd="0" destOrd="0" presId="urn:microsoft.com/office/officeart/2005/8/layout/default#2"/>
    <dgm:cxn modelId="{BB01B753-DCF9-4D12-A9C8-0D25E4263389}" type="presParOf" srcId="{CFC93E79-FC19-43B8-A22F-E59B4C602251}" destId="{13824DF5-E932-446B-91DF-AFFC979EFF02}" srcOrd="0" destOrd="0" presId="urn:microsoft.com/office/officeart/2005/8/layout/default#2"/>
    <dgm:cxn modelId="{4D40116F-943E-4FAE-9F3A-9E4CDB5AADA5}" type="presParOf" srcId="{CFC93E79-FC19-43B8-A22F-E59B4C602251}" destId="{5F646E84-DF9D-4A19-8D7D-C0C9B684CF6C}" srcOrd="1" destOrd="0" presId="urn:microsoft.com/office/officeart/2005/8/layout/default#2"/>
    <dgm:cxn modelId="{D65F992A-166D-41D8-ADED-72C46E0B940A}" type="presParOf" srcId="{CFC93E79-FC19-43B8-A22F-E59B4C602251}" destId="{F11DFA4B-9BF2-4C28-B5B1-9572CA973036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0D1F73-D04A-44FA-B47F-DC73AD46CB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1 887,3т.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A46CDB2D-DC90-4645-A5E7-06A5915A381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субсидии на организацию отдыха детей в каникулярное время  областная субсидия (82,93%)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ACAD5191-6A80-435C-AF26-BFAB2741223B}" type="parTrans" cxnId="{5EE696F2-C0EA-406C-A37B-1C6BCDAFEFFC}">
      <dgm:prSet/>
      <dgm:spPr/>
      <dgm:t>
        <a:bodyPr/>
        <a:lstStyle/>
        <a:p>
          <a:endParaRPr lang="ru-RU"/>
        </a:p>
      </dgm:t>
    </dgm:pt>
    <dgm:pt modelId="{E9AE73C5-1247-4DAF-B122-9C2F876CD6CC}" type="sibTrans" cxnId="{5EE696F2-C0EA-406C-A37B-1C6BCDAFEFFC}">
      <dgm:prSet/>
      <dgm:spPr/>
      <dgm:t>
        <a:bodyPr/>
        <a:lstStyle/>
        <a:p>
          <a:endParaRPr lang="ru-RU"/>
        </a:p>
      </dgm:t>
    </dgm:pt>
    <dgm:pt modelId="{0441BCAD-6F3F-4586-ABBE-8AFE741B4B2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2000" b="1" dirty="0" err="1" smtClean="0">
              <a:latin typeface="Cambria" panose="02040503050406030204" pitchFamily="18" charset="0"/>
            </a:rPr>
            <a:t>Кожевниковском</a:t>
          </a:r>
          <a:r>
            <a:rPr lang="ru-RU" sz="2000" b="1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  МБ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8C8D138C-F27D-46F8-BCEA-841709703BA4}" type="parTrans" cxnId="{DF28D50D-28BA-4758-9501-C9EB5A138D2B}">
      <dgm:prSet/>
      <dgm:spPr/>
      <dgm:t>
        <a:bodyPr/>
        <a:lstStyle/>
        <a:p>
          <a:endParaRPr lang="ru-RU"/>
        </a:p>
      </dgm:t>
    </dgm:pt>
    <dgm:pt modelId="{9ED4D3B3-04D9-496B-9375-5CEB647A93D7}" type="sibTrans" cxnId="{DF28D50D-28BA-4758-9501-C9EB5A138D2B}">
      <dgm:prSet/>
      <dgm:spPr/>
      <dgm:t>
        <a:bodyPr/>
        <a:lstStyle/>
        <a:p>
          <a:endParaRPr lang="ru-RU"/>
        </a:p>
      </dgm:t>
    </dgm:pt>
    <dgm:pt modelId="{7E240D43-619E-4AEE-A3C8-B50D52189D2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548,4,0 т. р.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73440B4-35A0-49B7-8AA3-71DE57EC76D6}" type="parTrans" cxnId="{2D270988-4F5A-4622-993F-38688CC4F8E8}">
      <dgm:prSet/>
      <dgm:spPr/>
      <dgm:t>
        <a:bodyPr/>
        <a:lstStyle/>
        <a:p>
          <a:endParaRPr lang="ru-RU"/>
        </a:p>
      </dgm:t>
    </dgm:pt>
    <dgm:pt modelId="{E74E8F8F-4FB3-4BAB-A54C-496D5AD757E0}" type="sibTrans" cxnId="{2D270988-4F5A-4622-993F-38688CC4F8E8}">
      <dgm:prSet/>
      <dgm:spPr/>
      <dgm:t>
        <a:bodyPr/>
        <a:lstStyle/>
        <a:p>
          <a:endParaRPr lang="ru-RU"/>
        </a:p>
      </dgm:t>
    </dgm:pt>
    <dgm:pt modelId="{E4F28751-C735-46AA-B3FE-AF9D6328BF7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Cambria" panose="02040503050406030204" pitchFamily="18" charset="0"/>
            </a:rPr>
            <a:t> 388,6 т. р.,</a:t>
          </a:r>
          <a:endParaRPr lang="ru-RU" sz="24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b="1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b="1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(17,07%)  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 custLinFactNeighborX="-1276" custLinFactNeighborY="-3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3C35F-D209-4B03-BE3C-CD5D3194F6AD}" type="pres">
      <dgm:prSet presAssocID="{690D1F73-D04A-44FA-B47F-DC73AD46CB90}" presName="descendantText" presStyleLbl="alignAccFollowNode1" presStyleIdx="0" presStyleCnt="3" custLinFactNeighborY="-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Y="70415" custLinFactNeighborY="-5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1" presStyleCnt="3" custScaleY="100557" custLinFactNeighborX="-139" custLinFactNeighborY="-1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038A-07E1-41FC-B35F-381EDAB3F30D}" type="pres">
      <dgm:prSet presAssocID="{531440EF-E677-4AD9-B769-6D91830E9B70}" presName="sp" presStyleCnt="0"/>
      <dgm:spPr/>
    </dgm:pt>
    <dgm:pt modelId="{A4833CB8-785F-4265-9F6F-C094944C1FF5}" type="pres">
      <dgm:prSet presAssocID="{7E240D43-619E-4AEE-A3C8-B50D52189D22}" presName="linNode" presStyleCnt="0"/>
      <dgm:spPr/>
    </dgm:pt>
    <dgm:pt modelId="{650B34F7-1228-4B76-BDA0-2C1C50F658F7}" type="pres">
      <dgm:prSet presAssocID="{7E240D43-619E-4AEE-A3C8-B50D52189D22}" presName="parentText" presStyleLbl="node1" presStyleIdx="2" presStyleCnt="3" custScaleY="65331" custLinFactNeighborY="-3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A9B45-30C0-47FC-913B-2C71408FEED0}" type="pres">
      <dgm:prSet presAssocID="{7E240D43-619E-4AEE-A3C8-B50D52189D22}" presName="descendantText" presStyleLbl="alignAccFollowNode1" presStyleIdx="2" presStyleCnt="3" custScaleY="85296" custLinFactNeighborX="0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8BF6A-A846-41AF-AAAE-00E9DA6C874D}" type="presOf" srcId="{85E6BBCA-0FDC-42B0-972C-DB8A28B199AD}" destId="{92A810E1-6601-4D23-AB49-A66893EEE8B2}" srcOrd="0" destOrd="0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63029A3D-3867-4E50-B886-8C7F0976FCF0}" type="presOf" srcId="{A46CDB2D-DC90-4645-A5E7-06A5915A381A}" destId="{6223C35F-D209-4B03-BE3C-CD5D3194F6AD}" srcOrd="0" destOrd="0" presId="urn:microsoft.com/office/officeart/2005/8/layout/vList5"/>
    <dgm:cxn modelId="{944CC126-55D5-4898-8F38-181835C2F6A4}" type="presOf" srcId="{E4F28751-C735-46AA-B3FE-AF9D6328BF7A}" destId="{CB0AA2C9-2024-421E-A182-E00FF2DB6092}" srcOrd="0" destOrd="0" presId="urn:microsoft.com/office/officeart/2005/8/layout/vList5"/>
    <dgm:cxn modelId="{38BF09B6-3FF6-4A0B-B8AA-48D12F189C29}" type="presOf" srcId="{0441BCAD-6F3F-4586-ABBE-8AFE741B4B2F}" destId="{E19A9B45-30C0-47FC-913B-2C71408FEED0}" srcOrd="0" destOrd="0" presId="urn:microsoft.com/office/officeart/2005/8/layout/vList5"/>
    <dgm:cxn modelId="{F4CECE63-7858-4125-BB07-07AEFF85AD66}" type="presOf" srcId="{5CDBCA58-DF4B-4207-879F-8F680193C394}" destId="{37F03BE1-7AB0-4CA7-A855-70AE918C7972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5EE696F2-C0EA-406C-A37B-1C6BCDAFEFFC}" srcId="{690D1F73-D04A-44FA-B47F-DC73AD46CB90}" destId="{A46CDB2D-DC90-4645-A5E7-06A5915A381A}" srcOrd="0" destOrd="0" parTransId="{ACAD5191-6A80-435C-AF26-BFAB2741223B}" sibTransId="{E9AE73C5-1247-4DAF-B122-9C2F876CD6CC}"/>
    <dgm:cxn modelId="{2D270988-4F5A-4622-993F-38688CC4F8E8}" srcId="{5CDBCA58-DF4B-4207-879F-8F680193C394}" destId="{7E240D43-619E-4AEE-A3C8-B50D52189D22}" srcOrd="2" destOrd="0" parTransId="{B73440B4-35A0-49B7-8AA3-71DE57EC76D6}" sibTransId="{E74E8F8F-4FB3-4BAB-A54C-496D5AD757E0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FCA58ECD-D49B-470F-924D-E69A062C1102}" type="presOf" srcId="{7E240D43-619E-4AEE-A3C8-B50D52189D22}" destId="{650B34F7-1228-4B76-BDA0-2C1C50F658F7}" srcOrd="0" destOrd="0" presId="urn:microsoft.com/office/officeart/2005/8/layout/vList5"/>
    <dgm:cxn modelId="{0340BE53-6AC1-4315-8A5F-F01462D5FAF5}" type="presOf" srcId="{690D1F73-D04A-44FA-B47F-DC73AD46CB90}" destId="{0D2219E7-3B00-4C6B-A7AB-CFCFEECC5EBA}" srcOrd="0" destOrd="0" presId="urn:microsoft.com/office/officeart/2005/8/layout/vList5"/>
    <dgm:cxn modelId="{DF28D50D-28BA-4758-9501-C9EB5A138D2B}" srcId="{7E240D43-619E-4AEE-A3C8-B50D52189D22}" destId="{0441BCAD-6F3F-4586-ABBE-8AFE741B4B2F}" srcOrd="0" destOrd="0" parTransId="{8C8D138C-F27D-46F8-BCEA-841709703BA4}" sibTransId="{9ED4D3B3-04D9-496B-9375-5CEB647A93D7}"/>
    <dgm:cxn modelId="{25DED2F4-B0A0-4D13-BD33-5290F2FCF9AA}" type="presParOf" srcId="{37F03BE1-7AB0-4CA7-A855-70AE918C7972}" destId="{8EA56CEE-A19D-4A83-9A7D-F37BF8B8BFEA}" srcOrd="0" destOrd="0" presId="urn:microsoft.com/office/officeart/2005/8/layout/vList5"/>
    <dgm:cxn modelId="{5B6726B8-1E61-4561-B0D1-023B152B1917}" type="presParOf" srcId="{8EA56CEE-A19D-4A83-9A7D-F37BF8B8BFEA}" destId="{0D2219E7-3B00-4C6B-A7AB-CFCFEECC5EBA}" srcOrd="0" destOrd="0" presId="urn:microsoft.com/office/officeart/2005/8/layout/vList5"/>
    <dgm:cxn modelId="{A93B9E81-C7E2-4CB7-A624-6D90375A9B2E}" type="presParOf" srcId="{8EA56CEE-A19D-4A83-9A7D-F37BF8B8BFEA}" destId="{6223C35F-D209-4B03-BE3C-CD5D3194F6AD}" srcOrd="1" destOrd="0" presId="urn:microsoft.com/office/officeart/2005/8/layout/vList5"/>
    <dgm:cxn modelId="{6EF4D413-28D1-44C9-9817-F0928A7D304D}" type="presParOf" srcId="{37F03BE1-7AB0-4CA7-A855-70AE918C7972}" destId="{BA2945B6-3DFC-473E-9E98-8BBD4874CDC4}" srcOrd="1" destOrd="0" presId="urn:microsoft.com/office/officeart/2005/8/layout/vList5"/>
    <dgm:cxn modelId="{18A5D5B2-313F-40B2-9413-B61CC522646F}" type="presParOf" srcId="{37F03BE1-7AB0-4CA7-A855-70AE918C7972}" destId="{88267A87-B5F0-4F59-9886-3DA578D0165C}" srcOrd="2" destOrd="0" presId="urn:microsoft.com/office/officeart/2005/8/layout/vList5"/>
    <dgm:cxn modelId="{7B65DB81-64A9-4A74-81FB-39BB2DB7C7B1}" type="presParOf" srcId="{88267A87-B5F0-4F59-9886-3DA578D0165C}" destId="{CB0AA2C9-2024-421E-A182-E00FF2DB6092}" srcOrd="0" destOrd="0" presId="urn:microsoft.com/office/officeart/2005/8/layout/vList5"/>
    <dgm:cxn modelId="{80AC4987-64B7-480C-815E-B992A122A953}" type="presParOf" srcId="{88267A87-B5F0-4F59-9886-3DA578D0165C}" destId="{92A810E1-6601-4D23-AB49-A66893EEE8B2}" srcOrd="1" destOrd="0" presId="urn:microsoft.com/office/officeart/2005/8/layout/vList5"/>
    <dgm:cxn modelId="{DDA0B310-57B9-47BB-864C-D14E24196C68}" type="presParOf" srcId="{37F03BE1-7AB0-4CA7-A855-70AE918C7972}" destId="{C9D3038A-07E1-41FC-B35F-381EDAB3F30D}" srcOrd="3" destOrd="0" presId="urn:microsoft.com/office/officeart/2005/8/layout/vList5"/>
    <dgm:cxn modelId="{3B4AAE5D-24C4-481D-9047-4CB1158AF1C8}" type="presParOf" srcId="{37F03BE1-7AB0-4CA7-A855-70AE918C7972}" destId="{A4833CB8-785F-4265-9F6F-C094944C1FF5}" srcOrd="4" destOrd="0" presId="urn:microsoft.com/office/officeart/2005/8/layout/vList5"/>
    <dgm:cxn modelId="{AC96A7A9-4671-4BC8-BD8C-CB0EFBB60772}" type="presParOf" srcId="{A4833CB8-785F-4265-9F6F-C094944C1FF5}" destId="{650B34F7-1228-4B76-BDA0-2C1C50F658F7}" srcOrd="0" destOrd="0" presId="urn:microsoft.com/office/officeart/2005/8/layout/vList5"/>
    <dgm:cxn modelId="{6FF74685-19E5-4FF8-B85D-6DB2C8403987}" type="presParOf" srcId="{A4833CB8-785F-4265-9F6F-C094944C1FF5}" destId="{E19A9B45-30C0-47FC-913B-2C71408FEE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106549-4CF1-4B04-856E-64A6C8889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EBAA5-7044-4F89-8BD8-78EDAF2B246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algn="ctr" rtl="0"/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8 349,6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 (заработная плата, ком. услуги, связь, ГСМ;  ФОТ – 7 287 т. р. )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73794240-577E-4B8B-A1C7-ED335CFEB5BF}" type="parTrans" cxnId="{DFC4574C-9EE5-4203-AED7-BC475FBFFECB}">
      <dgm:prSet/>
      <dgm:spPr/>
      <dgm:t>
        <a:bodyPr/>
        <a:lstStyle/>
        <a:p>
          <a:endParaRPr lang="ru-RU" sz="2000"/>
        </a:p>
      </dgm:t>
    </dgm:pt>
    <dgm:pt modelId="{27BB3536-7E5E-4467-B935-CF33CBF80026}" type="sibTrans" cxnId="{DFC4574C-9EE5-4203-AED7-BC475FBFFECB}">
      <dgm:prSet/>
      <dgm:spPr/>
      <dgm:t>
        <a:bodyPr/>
        <a:lstStyle/>
        <a:p>
          <a:endParaRPr lang="ru-RU" sz="2000"/>
        </a:p>
      </dgm:t>
    </dgm:pt>
    <dgm:pt modelId="{759CACFC-38A2-4526-AD78-0FC120A4C26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Расходы по отделу образования  3 498,4, 4 тыс. руб. ФОТ 3 498,4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тыс.руб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</a:p>
        <a:p>
          <a:pPr algn="ctr" rtl="0"/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DAB767D7-FF0F-4F17-91F6-46B0890506EC}" type="parTrans" cxnId="{A9D64A96-0EF3-47FA-B037-6F0B46F5CC93}">
      <dgm:prSet/>
      <dgm:spPr/>
      <dgm:t>
        <a:bodyPr/>
        <a:lstStyle/>
        <a:p>
          <a:endParaRPr lang="ru-RU" sz="2000"/>
        </a:p>
      </dgm:t>
    </dgm:pt>
    <dgm:pt modelId="{4E15184D-DB1A-4317-A412-E145D51CBAD0}" type="sibTrans" cxnId="{A9D64A96-0EF3-47FA-B037-6F0B46F5CC93}">
      <dgm:prSet/>
      <dgm:spPr/>
      <dgm:t>
        <a:bodyPr/>
        <a:lstStyle/>
        <a:p>
          <a:endParaRPr lang="ru-RU" sz="2000"/>
        </a:p>
      </dgm:t>
    </dgm:pt>
    <dgm:pt modelId="{F6D3D769-09CA-4EA4-8C7E-AAFFE8924B9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«Непрерывное экологическое образование и просвещение населения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 на 2016-2020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г.г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.»  93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30EF094E-59EC-4E12-8565-7E25BF6B4E4C}" type="sibTrans" cxnId="{A18D6F98-0EE2-440D-A314-DFD2E6DE555D}">
      <dgm:prSet/>
      <dgm:spPr/>
      <dgm:t>
        <a:bodyPr/>
        <a:lstStyle/>
        <a:p>
          <a:endParaRPr lang="ru-RU" sz="2000"/>
        </a:p>
      </dgm:t>
    </dgm:pt>
    <dgm:pt modelId="{AEDBE738-0FD5-49D9-9197-C69767444B7F}" type="parTrans" cxnId="{A18D6F98-0EE2-440D-A314-DFD2E6DE555D}">
      <dgm:prSet/>
      <dgm:spPr/>
      <dgm:t>
        <a:bodyPr/>
        <a:lstStyle/>
        <a:p>
          <a:endParaRPr lang="ru-RU" sz="2000"/>
        </a:p>
      </dgm:t>
    </dgm:pt>
    <dgm:pt modelId="{2BAAE844-EBBD-4DFC-84A7-D087FBF80BA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«Поддержка специалистов на территории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района»         200 </a:t>
          </a:r>
          <a:r>
            <a:rPr lang="ru-RU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699B2B39-597F-4659-93DC-5F35EBDAD39B}" type="parTrans" cxnId="{A6AABA09-BB1F-463E-BCC5-6EACD1F15CB9}">
      <dgm:prSet/>
      <dgm:spPr/>
      <dgm:t>
        <a:bodyPr/>
        <a:lstStyle/>
        <a:p>
          <a:endParaRPr lang="ru-RU"/>
        </a:p>
      </dgm:t>
    </dgm:pt>
    <dgm:pt modelId="{FD6CB0D8-1E53-4205-A76B-B8AD3D247010}" type="sibTrans" cxnId="{A6AABA09-BB1F-463E-BCC5-6EACD1F15CB9}">
      <dgm:prSet/>
      <dgm:spPr/>
      <dgm:t>
        <a:bodyPr/>
        <a:lstStyle/>
        <a:p>
          <a:endParaRPr lang="ru-RU"/>
        </a:p>
      </dgm:t>
    </dgm:pt>
    <dgm:pt modelId="{02A334B7-FC5D-442F-A867-7C87F86034F5}" type="pres">
      <dgm:prSet presAssocID="{51106549-4CF1-4B04-856E-64A6C8889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A4588-2DCA-4F7D-891B-47761FB6735A}" type="pres">
      <dgm:prSet presAssocID="{E5EEBAA5-7044-4F89-8BD8-78EDAF2B2465}" presName="parentText" presStyleLbl="node1" presStyleIdx="0" presStyleCnt="4" custLinFactNeighborY="-93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B268F-C837-4F6E-89DC-F22CB0DC482C}" type="pres">
      <dgm:prSet presAssocID="{27BB3536-7E5E-4467-B935-CF33CBF80026}" presName="spacer" presStyleCnt="0"/>
      <dgm:spPr/>
    </dgm:pt>
    <dgm:pt modelId="{34D55713-149D-457B-8A33-AC5FF55BD8AB}" type="pres">
      <dgm:prSet presAssocID="{759CACFC-38A2-4526-AD78-0FC120A4C260}" presName="parentText" presStyleLbl="node1" presStyleIdx="1" presStyleCnt="4" custScaleY="67112" custLinFactNeighborY="-2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F622-70BA-4C6B-A025-46786D2F2F34}" type="pres">
      <dgm:prSet presAssocID="{4E15184D-DB1A-4317-A412-E145D51CBAD0}" presName="spacer" presStyleCnt="0"/>
      <dgm:spPr/>
    </dgm:pt>
    <dgm:pt modelId="{DAA629AF-4409-44BC-A2F2-962BADA34482}" type="pres">
      <dgm:prSet presAssocID="{F6D3D769-09CA-4EA4-8C7E-AAFFE8924B90}" presName="parentText" presStyleLbl="node1" presStyleIdx="2" presStyleCnt="4" custLinFactNeighborX="-1517" custLinFactNeighborY="-73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E51AF-9631-4743-902F-16DB59C4F78D}" type="pres">
      <dgm:prSet presAssocID="{30EF094E-59EC-4E12-8565-7E25BF6B4E4C}" presName="spacer" presStyleCnt="0"/>
      <dgm:spPr/>
    </dgm:pt>
    <dgm:pt modelId="{F48BFB3F-BD63-4582-A42F-B1D38F95602A}" type="pres">
      <dgm:prSet presAssocID="{2BAAE844-EBBD-4DFC-84A7-D087FBF80B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CF271-7B91-4EBA-AB1D-BD5232EBFF69}" type="presOf" srcId="{E5EEBAA5-7044-4F89-8BD8-78EDAF2B2465}" destId="{3BAA4588-2DCA-4F7D-891B-47761FB6735A}" srcOrd="0" destOrd="0" presId="urn:microsoft.com/office/officeart/2005/8/layout/vList2"/>
    <dgm:cxn modelId="{A6AABA09-BB1F-463E-BCC5-6EACD1F15CB9}" srcId="{51106549-4CF1-4B04-856E-64A6C888950E}" destId="{2BAAE844-EBBD-4DFC-84A7-D087FBF80BAD}" srcOrd="3" destOrd="0" parTransId="{699B2B39-597F-4659-93DC-5F35EBDAD39B}" sibTransId="{FD6CB0D8-1E53-4205-A76B-B8AD3D247010}"/>
    <dgm:cxn modelId="{DFC4574C-9EE5-4203-AED7-BC475FBFFECB}" srcId="{51106549-4CF1-4B04-856E-64A6C888950E}" destId="{E5EEBAA5-7044-4F89-8BD8-78EDAF2B2465}" srcOrd="0" destOrd="0" parTransId="{73794240-577E-4B8B-A1C7-ED335CFEB5BF}" sibTransId="{27BB3536-7E5E-4467-B935-CF33CBF80026}"/>
    <dgm:cxn modelId="{A9D64A96-0EF3-47FA-B037-6F0B46F5CC93}" srcId="{51106549-4CF1-4B04-856E-64A6C888950E}" destId="{759CACFC-38A2-4526-AD78-0FC120A4C260}" srcOrd="1" destOrd="0" parTransId="{DAB767D7-FF0F-4F17-91F6-46B0890506EC}" sibTransId="{4E15184D-DB1A-4317-A412-E145D51CBAD0}"/>
    <dgm:cxn modelId="{10DB2EC3-6262-4011-B91F-A8E2A949F1B4}" type="presOf" srcId="{759CACFC-38A2-4526-AD78-0FC120A4C260}" destId="{34D55713-149D-457B-8A33-AC5FF55BD8AB}" srcOrd="0" destOrd="0" presId="urn:microsoft.com/office/officeart/2005/8/layout/vList2"/>
    <dgm:cxn modelId="{A18D6F98-0EE2-440D-A314-DFD2E6DE555D}" srcId="{51106549-4CF1-4B04-856E-64A6C888950E}" destId="{F6D3D769-09CA-4EA4-8C7E-AAFFE8924B90}" srcOrd="2" destOrd="0" parTransId="{AEDBE738-0FD5-49D9-9197-C69767444B7F}" sibTransId="{30EF094E-59EC-4E12-8565-7E25BF6B4E4C}"/>
    <dgm:cxn modelId="{DE5B27E5-A311-40FC-9676-C61583694936}" type="presOf" srcId="{2BAAE844-EBBD-4DFC-84A7-D087FBF80BAD}" destId="{F48BFB3F-BD63-4582-A42F-B1D38F95602A}" srcOrd="0" destOrd="0" presId="urn:microsoft.com/office/officeart/2005/8/layout/vList2"/>
    <dgm:cxn modelId="{278EB99B-8EA2-4076-9D1E-92BC53335368}" type="presOf" srcId="{F6D3D769-09CA-4EA4-8C7E-AAFFE8924B90}" destId="{DAA629AF-4409-44BC-A2F2-962BADA34482}" srcOrd="0" destOrd="0" presId="urn:microsoft.com/office/officeart/2005/8/layout/vList2"/>
    <dgm:cxn modelId="{B83AF5D3-8B1F-4407-82AC-356B22E7483A}" type="presOf" srcId="{51106549-4CF1-4B04-856E-64A6C888950E}" destId="{02A334B7-FC5D-442F-A867-7C87F86034F5}" srcOrd="0" destOrd="0" presId="urn:microsoft.com/office/officeart/2005/8/layout/vList2"/>
    <dgm:cxn modelId="{7585E1A8-77AA-4423-99F0-B1A9994FE34E}" type="presParOf" srcId="{02A334B7-FC5D-442F-A867-7C87F86034F5}" destId="{3BAA4588-2DCA-4F7D-891B-47761FB6735A}" srcOrd="0" destOrd="0" presId="urn:microsoft.com/office/officeart/2005/8/layout/vList2"/>
    <dgm:cxn modelId="{1400F622-80BE-48D9-A186-105CD3B49A4A}" type="presParOf" srcId="{02A334B7-FC5D-442F-A867-7C87F86034F5}" destId="{64CB268F-C837-4F6E-89DC-F22CB0DC482C}" srcOrd="1" destOrd="0" presId="urn:microsoft.com/office/officeart/2005/8/layout/vList2"/>
    <dgm:cxn modelId="{8FD620AA-DE70-496A-925E-CB06C34F5FA9}" type="presParOf" srcId="{02A334B7-FC5D-442F-A867-7C87F86034F5}" destId="{34D55713-149D-457B-8A33-AC5FF55BD8AB}" srcOrd="2" destOrd="0" presId="urn:microsoft.com/office/officeart/2005/8/layout/vList2"/>
    <dgm:cxn modelId="{F48486A3-CBCA-42ED-A3FC-72151BCBB773}" type="presParOf" srcId="{02A334B7-FC5D-442F-A867-7C87F86034F5}" destId="{4CAAF622-70BA-4C6B-A025-46786D2F2F34}" srcOrd="3" destOrd="0" presId="urn:microsoft.com/office/officeart/2005/8/layout/vList2"/>
    <dgm:cxn modelId="{7504AF9E-4254-4891-B872-DB1778FC7A5B}" type="presParOf" srcId="{02A334B7-FC5D-442F-A867-7C87F86034F5}" destId="{DAA629AF-4409-44BC-A2F2-962BADA34482}" srcOrd="4" destOrd="0" presId="urn:microsoft.com/office/officeart/2005/8/layout/vList2"/>
    <dgm:cxn modelId="{7B7FF483-1004-4593-90A3-EBCF86C52778}" type="presParOf" srcId="{02A334B7-FC5D-442F-A867-7C87F86034F5}" destId="{5B4E51AF-9631-4743-902F-16DB59C4F78D}" srcOrd="5" destOrd="0" presId="urn:microsoft.com/office/officeart/2005/8/layout/vList2"/>
    <dgm:cxn modelId="{C17BB656-343E-4735-942C-B4297D9F657F}" type="presParOf" srcId="{02A334B7-FC5D-442F-A867-7C87F86034F5}" destId="{F48BFB3F-BD63-4582-A42F-B1D38F9560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90DA0E-1B3F-4996-8023-A34192A5BB9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</dgm:pt>
    <dgm:pt modelId="{2AAA681C-6E7E-4CAE-8424-6CCD452DDF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18 372,8т.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EB8EC-5490-4281-A68C-6C18632C34D9}" type="parTrans" cxnId="{664D6018-5165-4E5D-A6D3-2BE1C58CD2AE}">
      <dgm:prSet/>
      <dgm:spPr/>
      <dgm:t>
        <a:bodyPr/>
        <a:lstStyle/>
        <a:p>
          <a:endParaRPr lang="ru-RU"/>
        </a:p>
      </dgm:t>
    </dgm:pt>
    <dgm:pt modelId="{E92141F4-60E0-44DB-9F94-847DBED54EC6}" type="sibTrans" cxnId="{664D6018-5165-4E5D-A6D3-2BE1C58CD2AE}">
      <dgm:prSet/>
      <dgm:spPr/>
      <dgm:t>
        <a:bodyPr/>
        <a:lstStyle/>
        <a:p>
          <a:endParaRPr lang="ru-RU"/>
        </a:p>
      </dgm:t>
    </dgm:pt>
    <dgm:pt modelId="{50A58338-A02D-4C02-9AF0-7D00AF44AE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2 476,9т. р.                 (ФОТ 2 395,8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78C0C-B99C-4A92-8DD5-127BBF5B031F}" type="parTrans" cxnId="{B9734D77-502E-4811-A5BE-BECD28404BA7}">
      <dgm:prSet/>
      <dgm:spPr/>
      <dgm:t>
        <a:bodyPr/>
        <a:lstStyle/>
        <a:p>
          <a:endParaRPr lang="ru-RU"/>
        </a:p>
      </dgm:t>
    </dgm:pt>
    <dgm:pt modelId="{04CCED27-2C5D-4002-ABE7-A13E32BF47FA}" type="sibTrans" cxnId="{B9734D77-502E-4811-A5BE-BECD28404BA7}">
      <dgm:prSet/>
      <dgm:spPr/>
      <dgm:t>
        <a:bodyPr/>
        <a:lstStyle/>
        <a:p>
          <a:endParaRPr lang="ru-RU"/>
        </a:p>
      </dgm:t>
    </dgm:pt>
    <dgm:pt modelId="{9A6DD8B7-30E2-40EC-B775-66CDA01FB1E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2 668,8 т. р. (ФОТ 2 285,2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2BA51-57EB-42EC-B739-C7F780447A14}" type="parTrans" cxnId="{FE756CFA-EFF7-4952-B330-7DCFC971E77C}">
      <dgm:prSet/>
      <dgm:spPr/>
      <dgm:t>
        <a:bodyPr/>
        <a:lstStyle/>
        <a:p>
          <a:endParaRPr lang="ru-RU"/>
        </a:p>
      </dgm:t>
    </dgm:pt>
    <dgm:pt modelId="{233AD374-1256-4B00-8378-29EE70641305}" type="sibTrans" cxnId="{FE756CFA-EFF7-4952-B330-7DCFC971E77C}">
      <dgm:prSet/>
      <dgm:spPr/>
      <dgm:t>
        <a:bodyPr/>
        <a:lstStyle/>
        <a:p>
          <a:endParaRPr lang="ru-RU"/>
        </a:p>
      </dgm:t>
    </dgm:pt>
    <dgm:pt modelId="{00CE6AF7-3BF1-475D-8437-D9B97E2A97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2 751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F94E7-EEDE-4F5C-8907-52957F529A54}" type="parTrans" cxnId="{3780F126-2987-4E3B-B92B-59EDC12B41F6}">
      <dgm:prSet/>
      <dgm:spPr/>
      <dgm:t>
        <a:bodyPr/>
        <a:lstStyle/>
        <a:p>
          <a:endParaRPr lang="ru-RU"/>
        </a:p>
      </dgm:t>
    </dgm:pt>
    <dgm:pt modelId="{35A23078-83E3-4179-B5FB-20ED55B7E0A3}" type="sibTrans" cxnId="{3780F126-2987-4E3B-B92B-59EDC12B41F6}">
      <dgm:prSet/>
      <dgm:spPr/>
      <dgm:t>
        <a:bodyPr/>
        <a:lstStyle/>
        <a:p>
          <a:endParaRPr lang="ru-RU"/>
        </a:p>
      </dgm:t>
    </dgm:pt>
    <dgm:pt modelId="{90CA8C57-141A-4FA2-995E-B8B1449C1F7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7 056,5 т. р. (ФОТ  15 170 т. р.).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541B5-89F0-4983-9FE2-A9CDF56BE1BD}" type="parTrans" cxnId="{3C50128E-C649-45F6-855F-50219AC6708C}">
      <dgm:prSet/>
      <dgm:spPr/>
      <dgm:t>
        <a:bodyPr/>
        <a:lstStyle/>
        <a:p>
          <a:endParaRPr lang="ru-RU"/>
        </a:p>
      </dgm:t>
    </dgm:pt>
    <dgm:pt modelId="{32AAA11B-8C56-4A3C-A8DE-C63879622D48}" type="sibTrans" cxnId="{3C50128E-C649-45F6-855F-50219AC6708C}">
      <dgm:prSet/>
      <dgm:spPr/>
      <dgm:t>
        <a:bodyPr/>
        <a:lstStyle/>
        <a:p>
          <a:endParaRPr lang="ru-RU"/>
        </a:p>
      </dgm:t>
    </dgm:pt>
    <dgm:pt modelId="{EE66C0F7-2F25-45C8-811B-E08C2C598FF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платных услуг  1 458,6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EC43-4AAD-48D5-942F-781A3AB6999D}" type="parTrans" cxnId="{DBC3F612-B31A-49C1-A25B-4C0D5A8E1992}">
      <dgm:prSet/>
      <dgm:spPr/>
      <dgm:t>
        <a:bodyPr/>
        <a:lstStyle/>
        <a:p>
          <a:endParaRPr lang="ru-RU"/>
        </a:p>
      </dgm:t>
    </dgm:pt>
    <dgm:pt modelId="{9179EE5C-E0F5-4BB5-939F-3E2ACD2D0BC2}" type="sibTrans" cxnId="{DBC3F612-B31A-49C1-A25B-4C0D5A8E1992}">
      <dgm:prSet/>
      <dgm:spPr/>
      <dgm:t>
        <a:bodyPr/>
        <a:lstStyle/>
        <a:p>
          <a:endParaRPr lang="ru-RU"/>
        </a:p>
      </dgm:t>
    </dgm:pt>
    <dgm:pt modelId="{F51B4EF6-2986-417F-8C94-F64F422F35D9}" type="pres">
      <dgm:prSet presAssocID="{5890DA0E-1B3F-4996-8023-A34192A5BB94}" presName="linear" presStyleCnt="0">
        <dgm:presLayoutVars>
          <dgm:animLvl val="lvl"/>
          <dgm:resizeHandles val="exact"/>
        </dgm:presLayoutVars>
      </dgm:prSet>
      <dgm:spPr/>
    </dgm:pt>
    <dgm:pt modelId="{57E2627F-CCFC-4695-905A-E4175FE12F48}" type="pres">
      <dgm:prSet presAssocID="{2AAA681C-6E7E-4CAE-8424-6CCD452DDF3A}" presName="parentText" presStyleLbl="node1" presStyleIdx="0" presStyleCnt="6" custLinFactNeighborX="-32" custLinFactNeighborY="-76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B3C6F-2F97-41CA-8807-D03E87E02467}" type="pres">
      <dgm:prSet presAssocID="{E92141F4-60E0-44DB-9F94-847DBED54EC6}" presName="spacer" presStyleCnt="0"/>
      <dgm:spPr/>
    </dgm:pt>
    <dgm:pt modelId="{DFBF560E-D71D-42D7-B79F-0D29A006266A}" type="pres">
      <dgm:prSet presAssocID="{90CA8C57-141A-4FA2-995E-B8B1449C1F78}" presName="parentText" presStyleLbl="node1" presStyleIdx="1" presStyleCnt="6" custLinFactNeighborX="-449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4B40-EB7A-4DB5-83FC-FF73754AC602}" type="pres">
      <dgm:prSet presAssocID="{32AAA11B-8C56-4A3C-A8DE-C63879622D48}" presName="spacer" presStyleCnt="0"/>
      <dgm:spPr/>
    </dgm:pt>
    <dgm:pt modelId="{167F7452-74C9-46D8-8A1A-27AD36EA508C}" type="pres">
      <dgm:prSet presAssocID="{00CE6AF7-3BF1-475D-8437-D9B97E2A97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D37B-C03C-4DBE-B870-8C6F6B723F84}" type="pres">
      <dgm:prSet presAssocID="{35A23078-83E3-4179-B5FB-20ED55B7E0A3}" presName="spacer" presStyleCnt="0"/>
      <dgm:spPr/>
    </dgm:pt>
    <dgm:pt modelId="{72201BDF-5D97-432C-A47D-486C3461AF0C}" type="pres">
      <dgm:prSet presAssocID="{50A58338-A02D-4C02-9AF0-7D00AF44AEC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4CD1A-3AD2-4C7B-82BB-5D10E716285A}" type="pres">
      <dgm:prSet presAssocID="{04CCED27-2C5D-4002-ABE7-A13E32BF47FA}" presName="spacer" presStyleCnt="0"/>
      <dgm:spPr/>
    </dgm:pt>
    <dgm:pt modelId="{22A43304-C2D9-4CDD-837E-8149F4AB8F30}" type="pres">
      <dgm:prSet presAssocID="{9A6DD8B7-30E2-40EC-B775-66CDA01FB1E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44D3-83A9-45DB-9025-4FA0CFA5F5E2}" type="pres">
      <dgm:prSet presAssocID="{233AD374-1256-4B00-8378-29EE70641305}" presName="spacer" presStyleCnt="0"/>
      <dgm:spPr/>
    </dgm:pt>
    <dgm:pt modelId="{3646B17C-D8A3-4F85-AB41-325E42A7B1E5}" type="pres">
      <dgm:prSet presAssocID="{EE66C0F7-2F25-45C8-811B-E08C2C598F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D7B5D-A34F-43AF-BDC5-431852F3F73F}" type="presOf" srcId="{5890DA0E-1B3F-4996-8023-A34192A5BB94}" destId="{F51B4EF6-2986-417F-8C94-F64F422F35D9}" srcOrd="0" destOrd="0" presId="urn:microsoft.com/office/officeart/2005/8/layout/vList2"/>
    <dgm:cxn modelId="{DBC3F612-B31A-49C1-A25B-4C0D5A8E1992}" srcId="{5890DA0E-1B3F-4996-8023-A34192A5BB94}" destId="{EE66C0F7-2F25-45C8-811B-E08C2C598FF0}" srcOrd="5" destOrd="0" parTransId="{AE8BEC43-4AAD-48D5-942F-781A3AB6999D}" sibTransId="{9179EE5C-E0F5-4BB5-939F-3E2ACD2D0BC2}"/>
    <dgm:cxn modelId="{B9734D77-502E-4811-A5BE-BECD28404BA7}" srcId="{5890DA0E-1B3F-4996-8023-A34192A5BB94}" destId="{50A58338-A02D-4C02-9AF0-7D00AF44AEC7}" srcOrd="3" destOrd="0" parTransId="{B4D78C0C-B99C-4A92-8DD5-127BBF5B031F}" sibTransId="{04CCED27-2C5D-4002-ABE7-A13E32BF47FA}"/>
    <dgm:cxn modelId="{FCEED84D-0CC4-4D6D-A6D6-28AD062F5972}" type="presOf" srcId="{2AAA681C-6E7E-4CAE-8424-6CCD452DDF3A}" destId="{57E2627F-CCFC-4695-905A-E4175FE12F48}" srcOrd="0" destOrd="0" presId="urn:microsoft.com/office/officeart/2005/8/layout/vList2"/>
    <dgm:cxn modelId="{377603DC-0735-436A-AA1A-B321361B8A5D}" type="presOf" srcId="{9A6DD8B7-30E2-40EC-B775-66CDA01FB1E9}" destId="{22A43304-C2D9-4CDD-837E-8149F4AB8F30}" srcOrd="0" destOrd="0" presId="urn:microsoft.com/office/officeart/2005/8/layout/vList2"/>
    <dgm:cxn modelId="{FE756CFA-EFF7-4952-B330-7DCFC971E77C}" srcId="{5890DA0E-1B3F-4996-8023-A34192A5BB94}" destId="{9A6DD8B7-30E2-40EC-B775-66CDA01FB1E9}" srcOrd="4" destOrd="0" parTransId="{9142BA51-57EB-42EC-B739-C7F780447A14}" sibTransId="{233AD374-1256-4B00-8378-29EE70641305}"/>
    <dgm:cxn modelId="{0F46211A-0C61-4E37-BF62-66EA70620B4B}" type="presOf" srcId="{00CE6AF7-3BF1-475D-8437-D9B97E2A97ED}" destId="{167F7452-74C9-46D8-8A1A-27AD36EA508C}" srcOrd="0" destOrd="0" presId="urn:microsoft.com/office/officeart/2005/8/layout/vList2"/>
    <dgm:cxn modelId="{3C50128E-C649-45F6-855F-50219AC6708C}" srcId="{5890DA0E-1B3F-4996-8023-A34192A5BB94}" destId="{90CA8C57-141A-4FA2-995E-B8B1449C1F78}" srcOrd="1" destOrd="0" parTransId="{4C0541B5-89F0-4983-9FE2-A9CDF56BE1BD}" sibTransId="{32AAA11B-8C56-4A3C-A8DE-C63879622D48}"/>
    <dgm:cxn modelId="{3A7BC4C8-B28D-4635-AEE7-0EC57A8059DD}" type="presOf" srcId="{EE66C0F7-2F25-45C8-811B-E08C2C598FF0}" destId="{3646B17C-D8A3-4F85-AB41-325E42A7B1E5}" srcOrd="0" destOrd="0" presId="urn:microsoft.com/office/officeart/2005/8/layout/vList2"/>
    <dgm:cxn modelId="{664D6018-5165-4E5D-A6D3-2BE1C58CD2AE}" srcId="{5890DA0E-1B3F-4996-8023-A34192A5BB94}" destId="{2AAA681C-6E7E-4CAE-8424-6CCD452DDF3A}" srcOrd="0" destOrd="0" parTransId="{249EB8EC-5490-4281-A68C-6C18632C34D9}" sibTransId="{E92141F4-60E0-44DB-9F94-847DBED54EC6}"/>
    <dgm:cxn modelId="{3780F126-2987-4E3B-B92B-59EDC12B41F6}" srcId="{5890DA0E-1B3F-4996-8023-A34192A5BB94}" destId="{00CE6AF7-3BF1-475D-8437-D9B97E2A97ED}" srcOrd="2" destOrd="0" parTransId="{936F94E7-EEDE-4F5C-8907-52957F529A54}" sibTransId="{35A23078-83E3-4179-B5FB-20ED55B7E0A3}"/>
    <dgm:cxn modelId="{BC9982D7-BA56-492E-BF42-77A6B140A227}" type="presOf" srcId="{90CA8C57-141A-4FA2-995E-B8B1449C1F78}" destId="{DFBF560E-D71D-42D7-B79F-0D29A006266A}" srcOrd="0" destOrd="0" presId="urn:microsoft.com/office/officeart/2005/8/layout/vList2"/>
    <dgm:cxn modelId="{0F60B293-6EF9-4A71-8B19-56EF49F8D3DC}" type="presOf" srcId="{50A58338-A02D-4C02-9AF0-7D00AF44AEC7}" destId="{72201BDF-5D97-432C-A47D-486C3461AF0C}" srcOrd="0" destOrd="0" presId="urn:microsoft.com/office/officeart/2005/8/layout/vList2"/>
    <dgm:cxn modelId="{31A8C7B4-FF6D-455B-8F5E-C6AB7A215CB7}" type="presParOf" srcId="{F51B4EF6-2986-417F-8C94-F64F422F35D9}" destId="{57E2627F-CCFC-4695-905A-E4175FE12F48}" srcOrd="0" destOrd="0" presId="urn:microsoft.com/office/officeart/2005/8/layout/vList2"/>
    <dgm:cxn modelId="{BFCF29FD-0A99-4147-B7B2-56089EF0AEA8}" type="presParOf" srcId="{F51B4EF6-2986-417F-8C94-F64F422F35D9}" destId="{678B3C6F-2F97-41CA-8807-D03E87E02467}" srcOrd="1" destOrd="0" presId="urn:microsoft.com/office/officeart/2005/8/layout/vList2"/>
    <dgm:cxn modelId="{920DF69E-A33B-4FEE-B086-08E7C824F408}" type="presParOf" srcId="{F51B4EF6-2986-417F-8C94-F64F422F35D9}" destId="{DFBF560E-D71D-42D7-B79F-0D29A006266A}" srcOrd="2" destOrd="0" presId="urn:microsoft.com/office/officeart/2005/8/layout/vList2"/>
    <dgm:cxn modelId="{2E7A1B45-AFDC-4C98-B626-B1C289E8F96A}" type="presParOf" srcId="{F51B4EF6-2986-417F-8C94-F64F422F35D9}" destId="{4DC24B40-EB7A-4DB5-83FC-FF73754AC602}" srcOrd="3" destOrd="0" presId="urn:microsoft.com/office/officeart/2005/8/layout/vList2"/>
    <dgm:cxn modelId="{5DF4005F-A13F-4031-AFAC-D4DF88337675}" type="presParOf" srcId="{F51B4EF6-2986-417F-8C94-F64F422F35D9}" destId="{167F7452-74C9-46D8-8A1A-27AD36EA508C}" srcOrd="4" destOrd="0" presId="urn:microsoft.com/office/officeart/2005/8/layout/vList2"/>
    <dgm:cxn modelId="{2A0F7CC3-F5FA-4302-B292-FDC4EFF9D035}" type="presParOf" srcId="{F51B4EF6-2986-417F-8C94-F64F422F35D9}" destId="{E498D37B-C03C-4DBE-B870-8C6F6B723F84}" srcOrd="5" destOrd="0" presId="urn:microsoft.com/office/officeart/2005/8/layout/vList2"/>
    <dgm:cxn modelId="{00A058BF-05BC-42CE-9B1E-4100AFD46511}" type="presParOf" srcId="{F51B4EF6-2986-417F-8C94-F64F422F35D9}" destId="{72201BDF-5D97-432C-A47D-486C3461AF0C}" srcOrd="6" destOrd="0" presId="urn:microsoft.com/office/officeart/2005/8/layout/vList2"/>
    <dgm:cxn modelId="{432D8CCC-8FDC-4491-8B43-08D60CFBF609}" type="presParOf" srcId="{F51B4EF6-2986-417F-8C94-F64F422F35D9}" destId="{9854CD1A-3AD2-4C7B-82BB-5D10E716285A}" srcOrd="7" destOrd="0" presId="urn:microsoft.com/office/officeart/2005/8/layout/vList2"/>
    <dgm:cxn modelId="{DB9E693A-1985-4FE9-9DAD-508FC41F4195}" type="presParOf" srcId="{F51B4EF6-2986-417F-8C94-F64F422F35D9}" destId="{22A43304-C2D9-4CDD-837E-8149F4AB8F30}" srcOrd="8" destOrd="0" presId="urn:microsoft.com/office/officeart/2005/8/layout/vList2"/>
    <dgm:cxn modelId="{96D3E96D-B6F4-4D6F-9D51-C56E5A498A7C}" type="presParOf" srcId="{F51B4EF6-2986-417F-8C94-F64F422F35D9}" destId="{5ED244D3-83A9-45DB-9025-4FA0CFA5F5E2}" srcOrd="9" destOrd="0" presId="urn:microsoft.com/office/officeart/2005/8/layout/vList2"/>
    <dgm:cxn modelId="{A19E8C99-CDD1-4EB3-84EE-222AB531F6CB}" type="presParOf" srcId="{F51B4EF6-2986-417F-8C94-F64F422F35D9}" destId="{3646B17C-D8A3-4F85-AB41-325E42A7B1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F85AA7-3574-4EC7-8D0A-4345EC50B1A3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F8321F-86B8-4804-B377-0A3B153FDA70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детям-сиротам- 14 244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, 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5EFE786-090B-498C-BD4E-C17C122D040F}" type="par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6463717-7745-4DB4-91D4-8605244E349C}" type="sib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13603CC-6096-48AE-8EFB-60D723269F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опекунам на содержание детей                   1 915,2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</a:p>
      </dgm:t>
    </dgm:pt>
    <dgm:pt modelId="{4A4246DA-AF4E-4536-8562-F2D236E6902C}" type="par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CD0F90A0-B756-4200-93EC-8423CDB390D6}" type="sib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2057E3CE-087D-4392-BDF6-0424203BE8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приемным семьям на содержание детей 17 596, 8т.р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0064305-A0CE-4CC3-9DB8-6871DB819681}" type="par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BE2AE52-5340-441C-A1FE-CC3B121ED98D}" type="sib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37779299-5EF7-45B5-8408-BB225BF275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87B96A-9D81-4FE7-BF11-5EA26C2DC433}" type="par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DC6A4D3-0A8D-4E58-9AFD-F12A91ADA77F}" type="sib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AB625B09-9048-4D9B-851A-829C171936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gm:t>
    </dgm:pt>
    <dgm:pt modelId="{028C45CE-C667-49F6-A2A6-8E646F68D2B0}" type="par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853B86F8-A18B-4353-A9FC-41627E528AD6}" type="sib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66568914-BEC3-47A0-8A45-8C11FF098E7A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99BFA53-D276-414D-BA4F-12921D8639AA}" type="par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D9AEC33B-4F41-4C8C-87CE-63EA11B7AF9D}" type="sib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7F52AA39-0326-47F1-B419-FCC304F0599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МБТ в сельские поселения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93AC15C3-F690-483A-9320-0BB959066F4B}" type="par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5388153D-3042-4647-A3FC-2C117F4E176D}" type="sib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00538FC-398C-485A-A58E-57F031F5F3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Кожевниковском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 районе на 2016-2018 годы</a:t>
          </a:r>
          <a:r>
            <a:rPr lang="ru-RU" sz="1600" b="1" smtClean="0">
              <a:solidFill>
                <a:srgbClr val="002060"/>
              </a:solidFill>
              <a:latin typeface="Cambria" panose="02040503050406030204" pitchFamily="18" charset="0"/>
            </a:rPr>
            <a:t>» 621 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т.руб.</a:t>
          </a:r>
          <a:endParaRPr lang="ru-RU" sz="16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599CCDC-0063-42D7-AE81-ADBEAAF3FDC6}" type="parTrans" cxnId="{1B49534F-79A4-4DBF-9156-0AE4FA0CFB07}">
      <dgm:prSet/>
      <dgm:spPr/>
      <dgm:t>
        <a:bodyPr/>
        <a:lstStyle/>
        <a:p>
          <a:endParaRPr lang="ru-RU"/>
        </a:p>
      </dgm:t>
    </dgm:pt>
    <dgm:pt modelId="{F7CAFB02-1D88-41D4-A2A2-FBFB3B144EFB}" type="sibTrans" cxnId="{1B49534F-79A4-4DBF-9156-0AE4FA0CFB07}">
      <dgm:prSet/>
      <dgm:spPr/>
      <dgm:t>
        <a:bodyPr/>
        <a:lstStyle/>
        <a:p>
          <a:endParaRPr lang="ru-RU"/>
        </a:p>
      </dgm:t>
    </dgm:pt>
    <dgm:pt modelId="{34C2AB74-930F-456F-A8E3-3EE2E1F54A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C77A1DA0-1B84-4BFC-AB39-A2BDF4C6B29E}" type="parTrans" cxnId="{3020F00A-A395-4EE2-9C52-E42B4D523C94}">
      <dgm:prSet/>
      <dgm:spPr/>
      <dgm:t>
        <a:bodyPr/>
        <a:lstStyle/>
        <a:p>
          <a:endParaRPr lang="ru-RU"/>
        </a:p>
      </dgm:t>
    </dgm:pt>
    <dgm:pt modelId="{F0CEB2F5-8C46-4DB3-B60F-2411F3179A94}" type="sibTrans" cxnId="{3020F00A-A395-4EE2-9C52-E42B4D523C94}">
      <dgm:prSet/>
      <dgm:spPr/>
      <dgm:t>
        <a:bodyPr/>
        <a:lstStyle/>
        <a:p>
          <a:endParaRPr lang="ru-RU"/>
        </a:p>
      </dgm:t>
    </dgm:pt>
    <dgm:pt modelId="{A4053F2B-39FD-4C20-A915-5BC77649C8E4}" type="pres">
      <dgm:prSet presAssocID="{95F85AA7-3574-4EC7-8D0A-4345EC50B1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F2A15-F15D-468A-8FE0-4EDB18CBA2FB}" type="pres">
      <dgm:prSet presAssocID="{37779299-5EF7-45B5-8408-BB225BF27595}" presName="compNode" presStyleCnt="0"/>
      <dgm:spPr/>
    </dgm:pt>
    <dgm:pt modelId="{9BDF1FE9-0A2E-435A-919D-C6E09BF74D01}" type="pres">
      <dgm:prSet presAssocID="{37779299-5EF7-45B5-8408-BB225BF27595}" presName="aNode" presStyleLbl="bgShp" presStyleIdx="0" presStyleCnt="2" custLinFactNeighborX="1890" custLinFactNeighborY="0"/>
      <dgm:spPr/>
      <dgm:t>
        <a:bodyPr/>
        <a:lstStyle/>
        <a:p>
          <a:endParaRPr lang="ru-RU"/>
        </a:p>
      </dgm:t>
    </dgm:pt>
    <dgm:pt modelId="{0BE526A7-A492-42CC-854B-8B1B3C7B377E}" type="pres">
      <dgm:prSet presAssocID="{37779299-5EF7-45B5-8408-BB225BF27595}" presName="textNode" presStyleLbl="bgShp" presStyleIdx="0" presStyleCnt="2"/>
      <dgm:spPr/>
      <dgm:t>
        <a:bodyPr/>
        <a:lstStyle/>
        <a:p>
          <a:endParaRPr lang="ru-RU"/>
        </a:p>
      </dgm:t>
    </dgm:pt>
    <dgm:pt modelId="{A72EFD2E-C5DB-4634-B5D2-AFA33B8B2C89}" type="pres">
      <dgm:prSet presAssocID="{37779299-5EF7-45B5-8408-BB225BF27595}" presName="compChildNode" presStyleCnt="0"/>
      <dgm:spPr/>
    </dgm:pt>
    <dgm:pt modelId="{5FFD4B43-0CBF-4DA9-9D4B-3E458908E26B}" type="pres">
      <dgm:prSet presAssocID="{37779299-5EF7-45B5-8408-BB225BF27595}" presName="theInnerList" presStyleCnt="0"/>
      <dgm:spPr/>
    </dgm:pt>
    <dgm:pt modelId="{0E8C9F99-4F87-42C2-B33D-09F92E4B1C67}" type="pres">
      <dgm:prSet presAssocID="{34C2AB74-930F-456F-A8E3-3EE2E1F54A91}" presName="childNode" presStyleLbl="node1" presStyleIdx="0" presStyleCnt="7" custLinFactY="-37463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8AB-BE4B-4616-A664-86E7607CE917}" type="pres">
      <dgm:prSet presAssocID="{34C2AB74-930F-456F-A8E3-3EE2E1F54A91}" presName="aSpace2" presStyleCnt="0"/>
      <dgm:spPr/>
    </dgm:pt>
    <dgm:pt modelId="{735190F5-73AB-4AF1-B3C3-6E1C287F327F}" type="pres">
      <dgm:prSet presAssocID="{000538FC-398C-485A-A58E-57F031F5F3FA}" presName="childNode" presStyleLbl="node1" presStyleIdx="1" presStyleCnt="7" custLinFactY="-29444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926A-1319-4DD3-A56F-59B3497BC240}" type="pres">
      <dgm:prSet presAssocID="{000538FC-398C-485A-A58E-57F031F5F3FA}" presName="aSpace2" presStyleCnt="0"/>
      <dgm:spPr/>
    </dgm:pt>
    <dgm:pt modelId="{52134907-4DAC-4942-8E7E-978DC72A4565}" type="pres">
      <dgm:prSet presAssocID="{7F52AA39-0326-47F1-B419-FCC304F05993}" presName="childNode" presStyleLbl="node1" presStyleIdx="2" presStyleCnt="7" custLinFactY="-27301" custLinFactNeighborX="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21186-B219-428D-8663-1814E3A9B1E1}" type="pres">
      <dgm:prSet presAssocID="{37779299-5EF7-45B5-8408-BB225BF27595}" presName="aSpace" presStyleCnt="0"/>
      <dgm:spPr/>
    </dgm:pt>
    <dgm:pt modelId="{4E97B646-5896-44FF-B849-F74FB672408A}" type="pres">
      <dgm:prSet presAssocID="{AB625B09-9048-4D9B-851A-829C171936F2}" presName="compNode" presStyleCnt="0"/>
      <dgm:spPr/>
    </dgm:pt>
    <dgm:pt modelId="{5E1E8254-22A3-467F-AB1C-DFF13B304A32}" type="pres">
      <dgm:prSet presAssocID="{AB625B09-9048-4D9B-851A-829C171936F2}" presName="aNode" presStyleLbl="bgShp" presStyleIdx="1" presStyleCnt="2" custLinFactNeighborX="1702" custLinFactNeighborY="-418"/>
      <dgm:spPr/>
      <dgm:t>
        <a:bodyPr/>
        <a:lstStyle/>
        <a:p>
          <a:endParaRPr lang="ru-RU"/>
        </a:p>
      </dgm:t>
    </dgm:pt>
    <dgm:pt modelId="{9536B27A-7FE2-40A7-BC65-326AEDFDD617}" type="pres">
      <dgm:prSet presAssocID="{AB625B09-9048-4D9B-851A-829C171936F2}" presName="textNode" presStyleLbl="bgShp" presStyleIdx="1" presStyleCnt="2"/>
      <dgm:spPr/>
      <dgm:t>
        <a:bodyPr/>
        <a:lstStyle/>
        <a:p>
          <a:endParaRPr lang="ru-RU"/>
        </a:p>
      </dgm:t>
    </dgm:pt>
    <dgm:pt modelId="{C8F0A6B8-35B3-4D14-B104-AFD51A8E2A54}" type="pres">
      <dgm:prSet presAssocID="{AB625B09-9048-4D9B-851A-829C171936F2}" presName="compChildNode" presStyleCnt="0"/>
      <dgm:spPr/>
    </dgm:pt>
    <dgm:pt modelId="{82F5A824-14F5-48D3-BF48-59922AD2D290}" type="pres">
      <dgm:prSet presAssocID="{AB625B09-9048-4D9B-851A-829C171936F2}" presName="theInnerList" presStyleCnt="0"/>
      <dgm:spPr/>
    </dgm:pt>
    <dgm:pt modelId="{C2752653-7888-4E9A-B8DF-BA3EEF167956}" type="pres">
      <dgm:prSet presAssocID="{013603CC-6096-48AE-8EFB-60D723269FBD}" presName="childNode" presStyleLbl="node1" presStyleIdx="3" presStyleCnt="7" custLinFactY="-55843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F259-CB7D-4C4A-9912-BA914F64B268}" type="pres">
      <dgm:prSet presAssocID="{013603CC-6096-48AE-8EFB-60D723269FBD}" presName="aSpace2" presStyleCnt="0"/>
      <dgm:spPr/>
    </dgm:pt>
    <dgm:pt modelId="{77FF6EEF-50BB-4C29-901B-1C1C254AD838}" type="pres">
      <dgm:prSet presAssocID="{2057E3CE-087D-4392-BDF6-0424203BE84F}" presName="childNode" presStyleLbl="node1" presStyleIdx="4" presStyleCnt="7" custLinFactY="-52356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A1CB-4CB4-4D04-AF3A-7205AA0E703D}" type="pres">
      <dgm:prSet presAssocID="{2057E3CE-087D-4392-BDF6-0424203BE84F}" presName="aSpace2" presStyleCnt="0"/>
      <dgm:spPr/>
    </dgm:pt>
    <dgm:pt modelId="{D2BF8371-FE3B-44A6-97A1-0C86D644D41A}" type="pres">
      <dgm:prSet presAssocID="{0DF8321F-86B8-4804-B377-0A3B153FDA70}" presName="childNode" presStyleLbl="node1" presStyleIdx="5" presStyleCnt="7" custLinFactY="-48869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2E12-A8FF-4D8A-B876-6899B38E4832}" type="pres">
      <dgm:prSet presAssocID="{0DF8321F-86B8-4804-B377-0A3B153FDA70}" presName="aSpace2" presStyleCnt="0"/>
      <dgm:spPr/>
    </dgm:pt>
    <dgm:pt modelId="{89DBA585-729F-48C0-80DD-F7B795D0C009}" type="pres">
      <dgm:prSet presAssocID="{66568914-BEC3-47A0-8A45-8C11FF098E7A}" presName="childNode" presStyleLbl="node1" presStyleIdx="6" presStyleCnt="7" custLinFactY="-37458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8A8F0-5F06-4DA6-BBB6-17DA58C867EB}" srcId="{AB625B09-9048-4D9B-851A-829C171936F2}" destId="{013603CC-6096-48AE-8EFB-60D723269FBD}" srcOrd="0" destOrd="0" parTransId="{4A4246DA-AF4E-4536-8562-F2D236E6902C}" sibTransId="{CD0F90A0-B756-4200-93EC-8423CDB390D6}"/>
    <dgm:cxn modelId="{2E5F43E8-E3CA-426A-9297-1E5623AA1B9E}" type="presOf" srcId="{37779299-5EF7-45B5-8408-BB225BF27595}" destId="{0BE526A7-A492-42CC-854B-8B1B3C7B377E}" srcOrd="1" destOrd="0" presId="urn:microsoft.com/office/officeart/2005/8/layout/lProcess2"/>
    <dgm:cxn modelId="{A2691949-AB4D-4B28-8079-16DD76B1BFB2}" type="presOf" srcId="{000538FC-398C-485A-A58E-57F031F5F3FA}" destId="{735190F5-73AB-4AF1-B3C3-6E1C287F327F}" srcOrd="0" destOrd="0" presId="urn:microsoft.com/office/officeart/2005/8/layout/lProcess2"/>
    <dgm:cxn modelId="{3FA1ECD9-4B62-4A5B-B51A-12BFFF772EEB}" type="presOf" srcId="{AB625B09-9048-4D9B-851A-829C171936F2}" destId="{9536B27A-7FE2-40A7-BC65-326AEDFDD617}" srcOrd="1" destOrd="0" presId="urn:microsoft.com/office/officeart/2005/8/layout/lProcess2"/>
    <dgm:cxn modelId="{1D0B814A-4BEA-4359-BBD0-42152E0B5379}" srcId="{AB625B09-9048-4D9B-851A-829C171936F2}" destId="{2057E3CE-087D-4392-BDF6-0424203BE84F}" srcOrd="1" destOrd="0" parTransId="{20064305-A0CE-4CC3-9DB8-6871DB819681}" sibTransId="{1BE2AE52-5340-441C-A1FE-CC3B121ED98D}"/>
    <dgm:cxn modelId="{0CFC481E-DB62-4526-B3FA-E4BFC5BE3F27}" type="presOf" srcId="{7F52AA39-0326-47F1-B419-FCC304F05993}" destId="{52134907-4DAC-4942-8E7E-978DC72A4565}" srcOrd="0" destOrd="0" presId="urn:microsoft.com/office/officeart/2005/8/layout/lProcess2"/>
    <dgm:cxn modelId="{6F161FDF-8590-473A-9FC4-0CA198B903DA}" type="presOf" srcId="{AB625B09-9048-4D9B-851A-829C171936F2}" destId="{5E1E8254-22A3-467F-AB1C-DFF13B304A32}" srcOrd="0" destOrd="0" presId="urn:microsoft.com/office/officeart/2005/8/layout/lProcess2"/>
    <dgm:cxn modelId="{2A1C104B-D77B-45FA-8C27-AA61E3EE1734}" type="presOf" srcId="{2057E3CE-087D-4392-BDF6-0424203BE84F}" destId="{77FF6EEF-50BB-4C29-901B-1C1C254AD838}" srcOrd="0" destOrd="0" presId="urn:microsoft.com/office/officeart/2005/8/layout/lProcess2"/>
    <dgm:cxn modelId="{11540084-E25D-4000-89B9-71E631F5999C}" type="presOf" srcId="{95F85AA7-3574-4EC7-8D0A-4345EC50B1A3}" destId="{A4053F2B-39FD-4C20-A915-5BC77649C8E4}" srcOrd="0" destOrd="0" presId="urn:microsoft.com/office/officeart/2005/8/layout/lProcess2"/>
    <dgm:cxn modelId="{6E8F8D33-325B-459B-B87F-4DDEC5DC8B67}" srcId="{37779299-5EF7-45B5-8408-BB225BF27595}" destId="{7F52AA39-0326-47F1-B419-FCC304F05993}" srcOrd="2" destOrd="0" parTransId="{93AC15C3-F690-483A-9320-0BB959066F4B}" sibTransId="{5388153D-3042-4647-A3FC-2C117F4E176D}"/>
    <dgm:cxn modelId="{BDC6824E-86C0-4B46-A12F-567A25A4B789}" type="presOf" srcId="{37779299-5EF7-45B5-8408-BB225BF27595}" destId="{9BDF1FE9-0A2E-435A-919D-C6E09BF74D01}" srcOrd="0" destOrd="0" presId="urn:microsoft.com/office/officeart/2005/8/layout/lProcess2"/>
    <dgm:cxn modelId="{926AC70F-343D-4CB1-BDB7-854A77D984A5}" type="presOf" srcId="{66568914-BEC3-47A0-8A45-8C11FF098E7A}" destId="{89DBA585-729F-48C0-80DD-F7B795D0C009}" srcOrd="0" destOrd="0" presId="urn:microsoft.com/office/officeart/2005/8/layout/lProcess2"/>
    <dgm:cxn modelId="{3020F00A-A395-4EE2-9C52-E42B4D523C94}" srcId="{37779299-5EF7-45B5-8408-BB225BF27595}" destId="{34C2AB74-930F-456F-A8E3-3EE2E1F54A91}" srcOrd="0" destOrd="0" parTransId="{C77A1DA0-1B84-4BFC-AB39-A2BDF4C6B29E}" sibTransId="{F0CEB2F5-8C46-4DB3-B60F-2411F3179A94}"/>
    <dgm:cxn modelId="{AA4D3E98-3C78-4981-9706-570B1C95C8D6}" srcId="{95F85AA7-3574-4EC7-8D0A-4345EC50B1A3}" destId="{AB625B09-9048-4D9B-851A-829C171936F2}" srcOrd="1" destOrd="0" parTransId="{028C45CE-C667-49F6-A2A6-8E646F68D2B0}" sibTransId="{853B86F8-A18B-4353-A9FC-41627E528AD6}"/>
    <dgm:cxn modelId="{E0420527-37C7-409D-8055-7594802D1DD6}" type="presOf" srcId="{34C2AB74-930F-456F-A8E3-3EE2E1F54A91}" destId="{0E8C9F99-4F87-42C2-B33D-09F92E4B1C67}" srcOrd="0" destOrd="0" presId="urn:microsoft.com/office/officeart/2005/8/layout/lProcess2"/>
    <dgm:cxn modelId="{98C45260-1FA7-447D-A2A8-15C73468041D}" srcId="{95F85AA7-3574-4EC7-8D0A-4345EC50B1A3}" destId="{37779299-5EF7-45B5-8408-BB225BF27595}" srcOrd="0" destOrd="0" parTransId="{6287B96A-9D81-4FE7-BF11-5EA26C2DC433}" sibTransId="{1DC6A4D3-0A8D-4E58-9AFD-F12A91ADA77F}"/>
    <dgm:cxn modelId="{E8CF32E4-80FE-43C1-8649-C7E93B4B1C3D}" srcId="{AB625B09-9048-4D9B-851A-829C171936F2}" destId="{66568914-BEC3-47A0-8A45-8C11FF098E7A}" srcOrd="3" destOrd="0" parTransId="{399BFA53-D276-414D-BA4F-12921D8639AA}" sibTransId="{D9AEC33B-4F41-4C8C-87CE-63EA11B7AF9D}"/>
    <dgm:cxn modelId="{1B49534F-79A4-4DBF-9156-0AE4FA0CFB07}" srcId="{37779299-5EF7-45B5-8408-BB225BF27595}" destId="{000538FC-398C-485A-A58E-57F031F5F3FA}" srcOrd="1" destOrd="0" parTransId="{6599CCDC-0063-42D7-AE81-ADBEAAF3FDC6}" sibTransId="{F7CAFB02-1D88-41D4-A2A2-FBFB3B144EFB}"/>
    <dgm:cxn modelId="{C3D9C9BC-A441-4998-B5D0-7C91C69C571A}" srcId="{AB625B09-9048-4D9B-851A-829C171936F2}" destId="{0DF8321F-86B8-4804-B377-0A3B153FDA70}" srcOrd="2" destOrd="0" parTransId="{25EFE786-090B-498C-BD4E-C17C122D040F}" sibTransId="{46463717-7745-4DB4-91D4-8605244E349C}"/>
    <dgm:cxn modelId="{4BE51F5E-CC64-4CDF-BA3F-2003C99B42CD}" type="presOf" srcId="{0DF8321F-86B8-4804-B377-0A3B153FDA70}" destId="{D2BF8371-FE3B-44A6-97A1-0C86D644D41A}" srcOrd="0" destOrd="0" presId="urn:microsoft.com/office/officeart/2005/8/layout/lProcess2"/>
    <dgm:cxn modelId="{6BC84F4B-1EBA-4422-925D-0E8E793EF960}" type="presOf" srcId="{013603CC-6096-48AE-8EFB-60D723269FBD}" destId="{C2752653-7888-4E9A-B8DF-BA3EEF167956}" srcOrd="0" destOrd="0" presId="urn:microsoft.com/office/officeart/2005/8/layout/lProcess2"/>
    <dgm:cxn modelId="{AC0A5982-6C1B-42AB-AF7D-98FA8066198C}" type="presParOf" srcId="{A4053F2B-39FD-4C20-A915-5BC77649C8E4}" destId="{61DF2A15-F15D-468A-8FE0-4EDB18CBA2FB}" srcOrd="0" destOrd="0" presId="urn:microsoft.com/office/officeart/2005/8/layout/lProcess2"/>
    <dgm:cxn modelId="{857CAF96-48CA-4DBB-A1FF-3BD9F9A348B1}" type="presParOf" srcId="{61DF2A15-F15D-468A-8FE0-4EDB18CBA2FB}" destId="{9BDF1FE9-0A2E-435A-919D-C6E09BF74D01}" srcOrd="0" destOrd="0" presId="urn:microsoft.com/office/officeart/2005/8/layout/lProcess2"/>
    <dgm:cxn modelId="{41CFC69F-CC26-4F8A-AEBB-61065F4C4D19}" type="presParOf" srcId="{61DF2A15-F15D-468A-8FE0-4EDB18CBA2FB}" destId="{0BE526A7-A492-42CC-854B-8B1B3C7B377E}" srcOrd="1" destOrd="0" presId="urn:microsoft.com/office/officeart/2005/8/layout/lProcess2"/>
    <dgm:cxn modelId="{447CE5EA-DCB8-40BC-9B00-6C13B8E385F2}" type="presParOf" srcId="{61DF2A15-F15D-468A-8FE0-4EDB18CBA2FB}" destId="{A72EFD2E-C5DB-4634-B5D2-AFA33B8B2C89}" srcOrd="2" destOrd="0" presId="urn:microsoft.com/office/officeart/2005/8/layout/lProcess2"/>
    <dgm:cxn modelId="{5056D9D3-0CBE-4A88-8AD3-993BB9832767}" type="presParOf" srcId="{A72EFD2E-C5DB-4634-B5D2-AFA33B8B2C89}" destId="{5FFD4B43-0CBF-4DA9-9D4B-3E458908E26B}" srcOrd="0" destOrd="0" presId="urn:microsoft.com/office/officeart/2005/8/layout/lProcess2"/>
    <dgm:cxn modelId="{6FDB066F-29D4-44DB-96C3-E8A65CB08429}" type="presParOf" srcId="{5FFD4B43-0CBF-4DA9-9D4B-3E458908E26B}" destId="{0E8C9F99-4F87-42C2-B33D-09F92E4B1C67}" srcOrd="0" destOrd="0" presId="urn:microsoft.com/office/officeart/2005/8/layout/lProcess2"/>
    <dgm:cxn modelId="{69B1ADE9-1E5A-4860-AC65-FFF62112BB02}" type="presParOf" srcId="{5FFD4B43-0CBF-4DA9-9D4B-3E458908E26B}" destId="{15B4B8AB-BE4B-4616-A664-86E7607CE917}" srcOrd="1" destOrd="0" presId="urn:microsoft.com/office/officeart/2005/8/layout/lProcess2"/>
    <dgm:cxn modelId="{3D8FAA05-6392-438F-9041-DDC536662F14}" type="presParOf" srcId="{5FFD4B43-0CBF-4DA9-9D4B-3E458908E26B}" destId="{735190F5-73AB-4AF1-B3C3-6E1C287F327F}" srcOrd="2" destOrd="0" presId="urn:microsoft.com/office/officeart/2005/8/layout/lProcess2"/>
    <dgm:cxn modelId="{1424F1F1-F09E-4076-80B2-359CF43EA6C7}" type="presParOf" srcId="{5FFD4B43-0CBF-4DA9-9D4B-3E458908E26B}" destId="{19B9926A-1319-4DD3-A56F-59B3497BC240}" srcOrd="3" destOrd="0" presId="urn:microsoft.com/office/officeart/2005/8/layout/lProcess2"/>
    <dgm:cxn modelId="{A776BA95-8515-4AD6-998B-8BFED25308B8}" type="presParOf" srcId="{5FFD4B43-0CBF-4DA9-9D4B-3E458908E26B}" destId="{52134907-4DAC-4942-8E7E-978DC72A4565}" srcOrd="4" destOrd="0" presId="urn:microsoft.com/office/officeart/2005/8/layout/lProcess2"/>
    <dgm:cxn modelId="{3BBB82A2-2373-4F93-9B9E-2D25BD8E078C}" type="presParOf" srcId="{A4053F2B-39FD-4C20-A915-5BC77649C8E4}" destId="{96521186-B219-428D-8663-1814E3A9B1E1}" srcOrd="1" destOrd="0" presId="urn:microsoft.com/office/officeart/2005/8/layout/lProcess2"/>
    <dgm:cxn modelId="{0D3DABEE-9692-4513-9853-2F8460EE09DC}" type="presParOf" srcId="{A4053F2B-39FD-4C20-A915-5BC77649C8E4}" destId="{4E97B646-5896-44FF-B849-F74FB672408A}" srcOrd="2" destOrd="0" presId="urn:microsoft.com/office/officeart/2005/8/layout/lProcess2"/>
    <dgm:cxn modelId="{B81EF6E3-AD6F-40F1-ACED-75B8777F2333}" type="presParOf" srcId="{4E97B646-5896-44FF-B849-F74FB672408A}" destId="{5E1E8254-22A3-467F-AB1C-DFF13B304A32}" srcOrd="0" destOrd="0" presId="urn:microsoft.com/office/officeart/2005/8/layout/lProcess2"/>
    <dgm:cxn modelId="{A06D252B-320B-49D6-A435-1AE4829DA050}" type="presParOf" srcId="{4E97B646-5896-44FF-B849-F74FB672408A}" destId="{9536B27A-7FE2-40A7-BC65-326AEDFDD617}" srcOrd="1" destOrd="0" presId="urn:microsoft.com/office/officeart/2005/8/layout/lProcess2"/>
    <dgm:cxn modelId="{F00940F0-041D-4862-A33E-6EEB6BE38D97}" type="presParOf" srcId="{4E97B646-5896-44FF-B849-F74FB672408A}" destId="{C8F0A6B8-35B3-4D14-B104-AFD51A8E2A54}" srcOrd="2" destOrd="0" presId="urn:microsoft.com/office/officeart/2005/8/layout/lProcess2"/>
    <dgm:cxn modelId="{FD03679F-ADBD-4B93-B158-D56CF46AD07B}" type="presParOf" srcId="{C8F0A6B8-35B3-4D14-B104-AFD51A8E2A54}" destId="{82F5A824-14F5-48D3-BF48-59922AD2D290}" srcOrd="0" destOrd="0" presId="urn:microsoft.com/office/officeart/2005/8/layout/lProcess2"/>
    <dgm:cxn modelId="{49FC5334-2B0C-4526-8EE3-F8A694079CF0}" type="presParOf" srcId="{82F5A824-14F5-48D3-BF48-59922AD2D290}" destId="{C2752653-7888-4E9A-B8DF-BA3EEF167956}" srcOrd="0" destOrd="0" presId="urn:microsoft.com/office/officeart/2005/8/layout/lProcess2"/>
    <dgm:cxn modelId="{2B1480F3-3158-48E3-9278-2170D42A7520}" type="presParOf" srcId="{82F5A824-14F5-48D3-BF48-59922AD2D290}" destId="{2CFFF259-CB7D-4C4A-9912-BA914F64B268}" srcOrd="1" destOrd="0" presId="urn:microsoft.com/office/officeart/2005/8/layout/lProcess2"/>
    <dgm:cxn modelId="{9DA76046-931F-465C-B498-A9EC508998D1}" type="presParOf" srcId="{82F5A824-14F5-48D3-BF48-59922AD2D290}" destId="{77FF6EEF-50BB-4C29-901B-1C1C254AD838}" srcOrd="2" destOrd="0" presId="urn:microsoft.com/office/officeart/2005/8/layout/lProcess2"/>
    <dgm:cxn modelId="{6D48A765-6F74-4E61-8784-F5EE7C752D5D}" type="presParOf" srcId="{82F5A824-14F5-48D3-BF48-59922AD2D290}" destId="{B999A1CB-4CB4-4D04-AF3A-7205AA0E703D}" srcOrd="3" destOrd="0" presId="urn:microsoft.com/office/officeart/2005/8/layout/lProcess2"/>
    <dgm:cxn modelId="{E2D595B7-C53C-4948-8453-4812C827B8AF}" type="presParOf" srcId="{82F5A824-14F5-48D3-BF48-59922AD2D290}" destId="{D2BF8371-FE3B-44A6-97A1-0C86D644D41A}" srcOrd="4" destOrd="0" presId="urn:microsoft.com/office/officeart/2005/8/layout/lProcess2"/>
    <dgm:cxn modelId="{E86325EC-6707-423A-B980-F4BAF66BF683}" type="presParOf" srcId="{82F5A824-14F5-48D3-BF48-59922AD2D290}" destId="{F5D02E12-A8FF-4D8A-B876-6899B38E4832}" srcOrd="5" destOrd="0" presId="urn:microsoft.com/office/officeart/2005/8/layout/lProcess2"/>
    <dgm:cxn modelId="{C9852836-F6C0-4E71-8EE8-DCA44138ECA8}" type="presParOf" srcId="{82F5A824-14F5-48D3-BF48-59922AD2D290}" destId="{89DBA585-729F-48C0-80DD-F7B795D0C0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/>
            <a:t>Целевые безвозмездные поступления</a:t>
          </a:r>
          <a:endParaRPr lang="ru-RU" sz="2800" b="1" dirty="0"/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Субсидии</a:t>
          </a:r>
        </a:p>
        <a:p>
          <a:r>
            <a:rPr lang="ru-RU" sz="2000" b="1" dirty="0" smtClean="0">
              <a:solidFill>
                <a:srgbClr val="002060"/>
              </a:solidFill>
            </a:rPr>
            <a:t>16 456</a:t>
          </a:r>
        </a:p>
        <a:p>
          <a:r>
            <a:rPr lang="ru-RU" sz="2000" b="1" dirty="0" err="1" smtClean="0">
              <a:solidFill>
                <a:srgbClr val="002060"/>
              </a:solidFill>
            </a:rPr>
            <a:t>т.руб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2000" b="1" dirty="0">
            <a:solidFill>
              <a:srgbClr val="002060"/>
            </a:solidFill>
          </a:endParaRPr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r>
            <a:rPr lang="ru-RU" sz="2000" b="1" dirty="0" smtClean="0">
              <a:solidFill>
                <a:srgbClr val="002060"/>
              </a:solidFill>
            </a:rPr>
            <a:t>18 830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r>
            <a:rPr lang="ru-RU" sz="1800" b="1" dirty="0" smtClean="0">
              <a:solidFill>
                <a:srgbClr val="002060"/>
              </a:solidFill>
            </a:rPr>
            <a:t>144 145</a:t>
          </a:r>
        </a:p>
        <a:p>
          <a:r>
            <a:rPr lang="ru-RU" sz="1800" b="1" dirty="0" smtClean="0">
              <a:solidFill>
                <a:srgbClr val="002060"/>
              </a:solidFill>
            </a:rPr>
            <a:t> т. 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100000" custScaleY="77115" custLinFactNeighborY="5781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5413" custScaleY="106910" custLinFactNeighborX="-1062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99993" custLinFactNeighborX="-1640" custLinFactNeighborY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45836" custScaleY="99529" custLinFactNeighborX="-2109" custLinFactNeighborY="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dirty="0">
            <a:solidFill>
              <a:srgbClr val="7030A0"/>
            </a:solidFill>
            <a:cs typeface="Aharoni" panose="02010803020104030203" pitchFamily="2" charset="-79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r>
            <a:rPr lang="ru-RU" sz="2000" b="1" dirty="0" smtClean="0">
              <a:solidFill>
                <a:srgbClr val="002060"/>
              </a:solidFill>
            </a:rPr>
            <a:t>88 726</a:t>
          </a:r>
        </a:p>
        <a:p>
          <a:r>
            <a:rPr lang="ru-RU" sz="2000" b="1" dirty="0" smtClean="0">
              <a:solidFill>
                <a:srgbClr val="002060"/>
              </a:solidFill>
            </a:rPr>
            <a:t>т. руб.</a:t>
          </a:r>
          <a:endParaRPr lang="ru-RU" sz="2000" b="1" dirty="0">
            <a:solidFill>
              <a:srgbClr val="002060"/>
            </a:solidFill>
          </a:endParaRPr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1" custScaleX="132817" custScaleY="415332" custLinFactNeighborX="364" custLinFactNeighborY="1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</dgm:ptLst>
  <dgm:cxnLst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2324-2BDB-4528-AE54-F45A02492D2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dirty="0" smtClean="0"/>
            <a:t>1 489,5 тыс. руб.</a:t>
          </a:r>
          <a:endParaRPr lang="ru-RU" sz="2000" dirty="0"/>
        </a:p>
      </dgm:t>
    </dgm:pt>
    <dgm:pt modelId="{B883D4E0-A383-47B5-A055-5106D8307072}" type="parTrans" cxnId="{CA74ADB6-C793-45B5-A70C-57F831690688}">
      <dgm:prSet/>
      <dgm:spPr/>
      <dgm:t>
        <a:bodyPr/>
        <a:lstStyle/>
        <a:p>
          <a:endParaRPr lang="ru-RU"/>
        </a:p>
      </dgm:t>
    </dgm:pt>
    <dgm:pt modelId="{E8C9EBE0-F321-4DF1-93EE-6B32EC1459D5}" type="sibTrans" cxnId="{CA74ADB6-C793-45B5-A70C-57F831690688}">
      <dgm:prSet/>
      <dgm:spPr/>
      <dgm:t>
        <a:bodyPr/>
        <a:lstStyle/>
        <a:p>
          <a:endParaRPr lang="ru-RU"/>
        </a:p>
      </dgm:t>
    </dgm:pt>
    <dgm:pt modelId="{3FF5F5D7-3417-4588-AA03-3F74973AA1A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i="1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dirty="0" smtClean="0">
              <a:latin typeface="Cambria" panose="02040503050406030204" pitchFamily="18" charset="0"/>
            </a:rPr>
            <a:t>ий </a:t>
          </a:r>
          <a:r>
            <a:rPr lang="ru-RU" sz="2000" dirty="0" smtClean="0"/>
            <a:t>590,438 тыс. руб.</a:t>
          </a:r>
          <a:endParaRPr lang="ru-RU" sz="2000" dirty="0"/>
        </a:p>
      </dgm:t>
    </dgm:pt>
    <dgm:pt modelId="{3F8F5FB8-9530-460A-B0B8-91EBAF42B186}" type="parTrans" cxnId="{702961AF-F8FE-44B1-A387-32B666B6A7A6}">
      <dgm:prSet/>
      <dgm:spPr/>
      <dgm:t>
        <a:bodyPr/>
        <a:lstStyle/>
        <a:p>
          <a:endParaRPr lang="ru-RU"/>
        </a:p>
      </dgm:t>
    </dgm:pt>
    <dgm:pt modelId="{1C60429C-04B6-40A9-9072-FECF1E5FE5BD}" type="sibTrans" cxnId="{702961AF-F8FE-44B1-A387-32B666B6A7A6}">
      <dgm:prSet/>
      <dgm:spPr/>
      <dgm:t>
        <a:bodyPr/>
        <a:lstStyle/>
        <a:p>
          <a:endParaRPr lang="ru-RU"/>
        </a:p>
      </dgm:t>
    </dgm:pt>
    <dgm:pt modelId="{7EC5567E-D356-491B-BF9A-8F9CADBD01C6}">
      <dgm:prSet custT="1"/>
      <dgm:spPr>
        <a:solidFill>
          <a:srgbClr val="7030A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подраздел 0104 Функционирование местных администраций                          </a:t>
          </a:r>
          <a:r>
            <a:rPr lang="ru-RU" sz="2000" dirty="0" smtClean="0"/>
            <a:t>28 589, 274 тыс. руб.</a:t>
          </a:r>
          <a:endParaRPr lang="ru-RU" sz="2000" dirty="0">
            <a:latin typeface="Cambria" panose="02040503050406030204" pitchFamily="18" charset="0"/>
          </a:endParaRPr>
        </a:p>
      </dgm:t>
    </dgm:pt>
    <dgm:pt modelId="{BAFF2672-1720-4978-904B-1268FFF74664}" type="parTrans" cxnId="{946237F3-1A34-4084-AAE1-EA2900FBE390}">
      <dgm:prSet/>
      <dgm:spPr/>
      <dgm:t>
        <a:bodyPr/>
        <a:lstStyle/>
        <a:p>
          <a:endParaRPr lang="ru-RU"/>
        </a:p>
      </dgm:t>
    </dgm:pt>
    <dgm:pt modelId="{D32E81C3-95B2-4C20-8A6E-1315D53F9DD2}" type="sibTrans" cxnId="{946237F3-1A34-4084-AAE1-EA2900FBE390}">
      <dgm:prSet/>
      <dgm:spPr/>
      <dgm:t>
        <a:bodyPr/>
        <a:lstStyle/>
        <a:p>
          <a:endParaRPr lang="ru-RU"/>
        </a:p>
      </dgm:t>
    </dgm:pt>
    <dgm:pt modelId="{D9FC4B0C-07E3-42F3-BADB-6021BBAE4A21}">
      <dgm:prSet phldrT="[Текст]"/>
      <dgm:spPr/>
      <dgm:t>
        <a:bodyPr/>
        <a:lstStyle/>
        <a:p>
          <a:r>
            <a:rPr lang="ru-RU" dirty="0" smtClean="0"/>
            <a:t>Оплата труда</a:t>
          </a:r>
          <a:endParaRPr lang="ru-RU" dirty="0"/>
        </a:p>
      </dgm:t>
    </dgm:pt>
    <dgm:pt modelId="{496AA92E-F375-48B8-BD79-0747C4471F7A}" type="sibTrans" cxnId="{CDBB872A-DACB-46B1-9FFC-2CF4F3D36E07}">
      <dgm:prSet/>
      <dgm:spPr/>
      <dgm:t>
        <a:bodyPr/>
        <a:lstStyle/>
        <a:p>
          <a:endParaRPr lang="ru-RU"/>
        </a:p>
      </dgm:t>
    </dgm:pt>
    <dgm:pt modelId="{E9926B4D-5A5F-4CF3-8DB1-0CFF545249ED}" type="parTrans" cxnId="{CDBB872A-DACB-46B1-9FFC-2CF4F3D36E07}">
      <dgm:prSet/>
      <dgm:spPr/>
      <dgm:t>
        <a:bodyPr/>
        <a:lstStyle/>
        <a:p>
          <a:endParaRPr lang="ru-RU"/>
        </a:p>
      </dgm:t>
    </dgm:pt>
    <dgm:pt modelId="{08914A2B-D57F-4F60-B90B-3B5CB675F0B7}">
      <dgm:prSet phldrT="[Текст]"/>
      <dgm:spPr/>
      <dgm:t>
        <a:bodyPr/>
        <a:lstStyle/>
        <a:p>
          <a:r>
            <a:rPr lang="ru-RU" dirty="0" smtClean="0"/>
            <a:t>Оплата труда 399, 257 тыс. руб.</a:t>
          </a:r>
          <a:endParaRPr lang="ru-RU" dirty="0"/>
        </a:p>
      </dgm:t>
    </dgm:pt>
    <dgm:pt modelId="{BC892BC7-B3E1-4F86-8525-A045C8525838}" type="parTrans" cxnId="{A4730BEE-4B8D-4835-9483-DBD0C93D8CA7}">
      <dgm:prSet/>
      <dgm:spPr/>
      <dgm:t>
        <a:bodyPr/>
        <a:lstStyle/>
        <a:p>
          <a:endParaRPr lang="ru-RU"/>
        </a:p>
      </dgm:t>
    </dgm:pt>
    <dgm:pt modelId="{80C7E9B5-089D-48A0-A152-6A258A1821F7}" type="sibTrans" cxnId="{A4730BEE-4B8D-4835-9483-DBD0C93D8CA7}">
      <dgm:prSet/>
      <dgm:spPr/>
      <dgm:t>
        <a:bodyPr/>
        <a:lstStyle/>
        <a:p>
          <a:endParaRPr lang="ru-RU"/>
        </a:p>
      </dgm:t>
    </dgm:pt>
    <dgm:pt modelId="{3D77AC06-E61B-4954-AAB3-17E245773D7A}">
      <dgm:prSet phldrT="[Текст]"/>
      <dgm:spPr/>
      <dgm:t>
        <a:bodyPr/>
        <a:lstStyle/>
        <a:p>
          <a:r>
            <a:rPr lang="ru-RU" dirty="0" smtClean="0"/>
            <a:t>Канцелярские товары, почетные грамоты</a:t>
          </a:r>
          <a:endParaRPr lang="ru-RU" dirty="0"/>
        </a:p>
      </dgm:t>
    </dgm:pt>
    <dgm:pt modelId="{314EFCE5-7DB0-43B3-A447-E87F4B729283}" type="parTrans" cxnId="{1D163790-14E1-485E-96E0-EC62CFD5C24E}">
      <dgm:prSet/>
      <dgm:spPr/>
      <dgm:t>
        <a:bodyPr/>
        <a:lstStyle/>
        <a:p>
          <a:endParaRPr lang="ru-RU"/>
        </a:p>
      </dgm:t>
    </dgm:pt>
    <dgm:pt modelId="{30424A87-D7B8-447B-8E3D-3BB783528377}" type="sibTrans" cxnId="{1D163790-14E1-485E-96E0-EC62CFD5C24E}">
      <dgm:prSet/>
      <dgm:spPr/>
      <dgm:t>
        <a:bodyPr/>
        <a:lstStyle/>
        <a:p>
          <a:endParaRPr lang="ru-RU"/>
        </a:p>
      </dgm:t>
    </dgm:pt>
    <dgm:pt modelId="{39473FF6-2335-4503-991A-C2DC6A54EB83}">
      <dgm:prSet/>
      <dgm:spPr/>
      <dgm:t>
        <a:bodyPr/>
        <a:lstStyle/>
        <a:p>
          <a:endParaRPr lang="ru-RU" dirty="0">
            <a:latin typeface="Cambria" panose="02040503050406030204" pitchFamily="18" charset="0"/>
          </a:endParaRPr>
        </a:p>
      </dgm:t>
    </dgm:pt>
    <dgm:pt modelId="{C117A4E9-4B09-4801-A6A6-E51C10335DF0}" type="parTrans" cxnId="{5EA9FCEE-AF34-4517-ACB9-A3F28D6D7839}">
      <dgm:prSet/>
      <dgm:spPr/>
      <dgm:t>
        <a:bodyPr/>
        <a:lstStyle/>
        <a:p>
          <a:endParaRPr lang="ru-RU"/>
        </a:p>
      </dgm:t>
    </dgm:pt>
    <dgm:pt modelId="{12A24B32-5226-4586-ADB0-465C8B30099A}" type="sibTrans" cxnId="{5EA9FCEE-AF34-4517-ACB9-A3F28D6D7839}">
      <dgm:prSet/>
      <dgm:spPr/>
      <dgm:t>
        <a:bodyPr/>
        <a:lstStyle/>
        <a:p>
          <a:endParaRPr lang="ru-RU"/>
        </a:p>
      </dgm:t>
    </dgm:pt>
    <dgm:pt modelId="{272CC629-178C-4EC3-83AF-E02C331AEB84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Оплата труда местный бюджет 19 060,415 тыс. руб.</a:t>
          </a:r>
          <a:endParaRPr lang="ru-RU" dirty="0">
            <a:latin typeface="Cambria" panose="02040503050406030204" pitchFamily="18" charset="0"/>
          </a:endParaRPr>
        </a:p>
      </dgm:t>
    </dgm:pt>
    <dgm:pt modelId="{1EA0FFC9-C106-414F-A6F7-68DB860CD91A}" type="parTrans" cxnId="{13D6AD97-3966-4E77-88C9-475595E90388}">
      <dgm:prSet/>
      <dgm:spPr/>
      <dgm:t>
        <a:bodyPr/>
        <a:lstStyle/>
        <a:p>
          <a:endParaRPr lang="ru-RU"/>
        </a:p>
      </dgm:t>
    </dgm:pt>
    <dgm:pt modelId="{E87A90DB-9EA4-4B8A-A47B-C9D41FF9D181}" type="sibTrans" cxnId="{13D6AD97-3966-4E77-88C9-475595E90388}">
      <dgm:prSet/>
      <dgm:spPr/>
      <dgm:t>
        <a:bodyPr/>
        <a:lstStyle/>
        <a:p>
          <a:endParaRPr lang="ru-RU"/>
        </a:p>
      </dgm:t>
    </dgm:pt>
    <dgm:pt modelId="{D9BC82D2-EB14-449F-A770-B7F20CD681C3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Коммунальные услуги, ГСМ, запасные части, услуги связи, оплата налогов и прочее.</a:t>
          </a:r>
          <a:endParaRPr lang="ru-RU" dirty="0">
            <a:latin typeface="Cambria" panose="02040503050406030204" pitchFamily="18" charset="0"/>
          </a:endParaRPr>
        </a:p>
      </dgm:t>
    </dgm:pt>
    <dgm:pt modelId="{0AF53417-4B52-44D9-96DB-D73C1A49EE90}" type="parTrans" cxnId="{B0279B3F-121C-440D-AF53-EE7F51FB9A9A}">
      <dgm:prSet/>
      <dgm:spPr/>
    </dgm:pt>
    <dgm:pt modelId="{C639FAC3-6B8D-44D8-8AE3-33F6E73DD0E9}" type="sibTrans" cxnId="{B0279B3F-121C-440D-AF53-EE7F51FB9A9A}">
      <dgm:prSet/>
      <dgm:spPr/>
    </dgm:pt>
    <dgm:pt modelId="{39C2C976-7540-41F3-BE88-BCED62CC6BF7}">
      <dgm:prSet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65,5 тыс. р., регулирование тарифов 17,0 тыс. руб., обеспечение деятельности комиссии по делам несовершеннолетних 502,5 тыс. руб.,  организация деятельности по опеке и попечительству 3 749,3 тыс. руб. </a:t>
          </a:r>
          <a:endParaRPr lang="ru-RU" dirty="0">
            <a:latin typeface="Cambria" panose="02040503050406030204" pitchFamily="18" charset="0"/>
          </a:endParaRPr>
        </a:p>
      </dgm:t>
    </dgm:pt>
    <dgm:pt modelId="{0DC5398F-3CC9-48CC-828F-9F2A6F04BB32}" type="parTrans" cxnId="{DACCFF9D-B420-4981-8F91-311D96E08233}">
      <dgm:prSet/>
      <dgm:spPr/>
    </dgm:pt>
    <dgm:pt modelId="{9AF101E8-2520-4950-B646-7213CA148136}" type="sibTrans" cxnId="{DACCFF9D-B420-4981-8F91-311D96E08233}">
      <dgm:prSet/>
      <dgm:spPr/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1FC4E-EE81-4D3D-883D-E8D780A0C866}" type="pres">
      <dgm:prSet presAssocID="{4CA42324-2BDB-4528-AE54-F45A02492D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9C37E-DC16-4ECE-B3B4-13D2601416AC}" type="pres">
      <dgm:prSet presAssocID="{4CA42324-2BDB-4528-AE54-F45A02492D2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F10D-AF2D-4151-92F7-BD4832AAEDC8}" type="pres">
      <dgm:prSet presAssocID="{3FF5F5D7-3417-4588-AA03-3F74973AA1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9A48-3B64-430F-8513-8A45C57E06FE}" type="pres">
      <dgm:prSet presAssocID="{3FF5F5D7-3417-4588-AA03-3F74973AA1A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0D09-B606-464B-BABB-4859B664EF92}" type="pres">
      <dgm:prSet presAssocID="{7EC5567E-D356-491B-BF9A-8F9CADBD01C6}" presName="parentText" presStyleLbl="node1" presStyleIdx="2" presStyleCnt="3" custLinFactNeighborY="-7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3BF-FD3D-4AAE-98FB-5F6B2987022F}" type="pres">
      <dgm:prSet presAssocID="{7EC5567E-D356-491B-BF9A-8F9CADBD01C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A94F1-DEEE-4497-8318-F7DFB7405038}" type="presOf" srcId="{39473FF6-2335-4503-991A-C2DC6A54EB83}" destId="{16B39A48-3B64-430F-8513-8A45C57E06FE}" srcOrd="0" destOrd="2" presId="urn:microsoft.com/office/officeart/2005/8/layout/vList2"/>
    <dgm:cxn modelId="{5EA9FCEE-AF34-4517-ACB9-A3F28D6D7839}" srcId="{3D77AC06-E61B-4954-AAB3-17E245773D7A}" destId="{39473FF6-2335-4503-991A-C2DC6A54EB83}" srcOrd="0" destOrd="0" parTransId="{C117A4E9-4B09-4801-A6A6-E51C10335DF0}" sibTransId="{12A24B32-5226-4586-ADB0-465C8B30099A}"/>
    <dgm:cxn modelId="{53354827-67C8-4FB3-A097-2408C831FF50}" type="presOf" srcId="{7EC5567E-D356-491B-BF9A-8F9CADBD01C6}" destId="{A86B0D09-B606-464B-BABB-4859B664EF92}" srcOrd="0" destOrd="0" presId="urn:microsoft.com/office/officeart/2005/8/layout/vList2"/>
    <dgm:cxn modelId="{B0279B3F-121C-440D-AF53-EE7F51FB9A9A}" srcId="{7EC5567E-D356-491B-BF9A-8F9CADBD01C6}" destId="{D9BC82D2-EB14-449F-A770-B7F20CD681C3}" srcOrd="1" destOrd="0" parTransId="{0AF53417-4B52-44D9-96DB-D73C1A49EE90}" sibTransId="{C639FAC3-6B8D-44D8-8AE3-33F6E73DD0E9}"/>
    <dgm:cxn modelId="{DACCFF9D-B420-4981-8F91-311D96E08233}" srcId="{7EC5567E-D356-491B-BF9A-8F9CADBD01C6}" destId="{39C2C976-7540-41F3-BE88-BCED62CC6BF7}" srcOrd="2" destOrd="0" parTransId="{0DC5398F-3CC9-48CC-828F-9F2A6F04BB32}" sibTransId="{9AF101E8-2520-4950-B646-7213CA148136}"/>
    <dgm:cxn modelId="{A4730BEE-4B8D-4835-9483-DBD0C93D8CA7}" srcId="{3FF5F5D7-3417-4588-AA03-3F74973AA1AB}" destId="{08914A2B-D57F-4F60-B90B-3B5CB675F0B7}" srcOrd="0" destOrd="0" parTransId="{BC892BC7-B3E1-4F86-8525-A045C8525838}" sibTransId="{80C7E9B5-089D-48A0-A152-6A258A1821F7}"/>
    <dgm:cxn modelId="{4000DDBE-5D15-4FBD-82DD-1A7456FDC727}" type="presOf" srcId="{272CC629-178C-4EC3-83AF-E02C331AEB84}" destId="{1E2EA3BF-FD3D-4AAE-98FB-5F6B2987022F}" srcOrd="0" destOrd="0" presId="urn:microsoft.com/office/officeart/2005/8/layout/vList2"/>
    <dgm:cxn modelId="{E349E6E9-6402-417C-B186-77C9E7F6769B}" type="presOf" srcId="{D9FC4B0C-07E3-42F3-BADB-6021BBAE4A21}" destId="{5289C37E-DC16-4ECE-B3B4-13D2601416AC}" srcOrd="0" destOrd="0" presId="urn:microsoft.com/office/officeart/2005/8/layout/vList2"/>
    <dgm:cxn modelId="{65E1BA7A-9DC8-4162-981A-954714B99EAE}" type="presOf" srcId="{3FF5F5D7-3417-4588-AA03-3F74973AA1AB}" destId="{7B12F10D-AF2D-4151-92F7-BD4832AAEDC8}" srcOrd="0" destOrd="0" presId="urn:microsoft.com/office/officeart/2005/8/layout/vList2"/>
    <dgm:cxn modelId="{CA74ADB6-C793-45B5-A70C-57F831690688}" srcId="{5DE4AAC7-3532-44B1-96A3-957D40B0D81C}" destId="{4CA42324-2BDB-4528-AE54-F45A02492D2D}" srcOrd="0" destOrd="0" parTransId="{B883D4E0-A383-47B5-A055-5106D8307072}" sibTransId="{E8C9EBE0-F321-4DF1-93EE-6B32EC1459D5}"/>
    <dgm:cxn modelId="{208D3575-8073-4FC2-9774-2C5A3AE17C1F}" type="presOf" srcId="{39C2C976-7540-41F3-BE88-BCED62CC6BF7}" destId="{1E2EA3BF-FD3D-4AAE-98FB-5F6B2987022F}" srcOrd="0" destOrd="2" presId="urn:microsoft.com/office/officeart/2005/8/layout/vList2"/>
    <dgm:cxn modelId="{1D163790-14E1-485E-96E0-EC62CFD5C24E}" srcId="{3FF5F5D7-3417-4588-AA03-3F74973AA1AB}" destId="{3D77AC06-E61B-4954-AAB3-17E245773D7A}" srcOrd="1" destOrd="0" parTransId="{314EFCE5-7DB0-43B3-A447-E87F4B729283}" sibTransId="{30424A87-D7B8-447B-8E3D-3BB783528377}"/>
    <dgm:cxn modelId="{702961AF-F8FE-44B1-A387-32B666B6A7A6}" srcId="{5DE4AAC7-3532-44B1-96A3-957D40B0D81C}" destId="{3FF5F5D7-3417-4588-AA03-3F74973AA1AB}" srcOrd="1" destOrd="0" parTransId="{3F8F5FB8-9530-460A-B0B8-91EBAF42B186}" sibTransId="{1C60429C-04B6-40A9-9072-FECF1E5FE5BD}"/>
    <dgm:cxn modelId="{946237F3-1A34-4084-AAE1-EA2900FBE390}" srcId="{5DE4AAC7-3532-44B1-96A3-957D40B0D81C}" destId="{7EC5567E-D356-491B-BF9A-8F9CADBD01C6}" srcOrd="2" destOrd="0" parTransId="{BAFF2672-1720-4978-904B-1268FFF74664}" sibTransId="{D32E81C3-95B2-4C20-8A6E-1315D53F9DD2}"/>
    <dgm:cxn modelId="{DC64902C-7C0D-46BA-BEDF-9975F18E3463}" type="presOf" srcId="{D9BC82D2-EB14-449F-A770-B7F20CD681C3}" destId="{1E2EA3BF-FD3D-4AAE-98FB-5F6B2987022F}" srcOrd="0" destOrd="1" presId="urn:microsoft.com/office/officeart/2005/8/layout/vList2"/>
    <dgm:cxn modelId="{13D6AD97-3966-4E77-88C9-475595E90388}" srcId="{7EC5567E-D356-491B-BF9A-8F9CADBD01C6}" destId="{272CC629-178C-4EC3-83AF-E02C331AEB84}" srcOrd="0" destOrd="0" parTransId="{1EA0FFC9-C106-414F-A6F7-68DB860CD91A}" sibTransId="{E87A90DB-9EA4-4B8A-A47B-C9D41FF9D181}"/>
    <dgm:cxn modelId="{5FCDF5D0-DD38-4DE9-85D4-EA9AC25F11B9}" type="presOf" srcId="{3D77AC06-E61B-4954-AAB3-17E245773D7A}" destId="{16B39A48-3B64-430F-8513-8A45C57E06FE}" srcOrd="0" destOrd="1" presId="urn:microsoft.com/office/officeart/2005/8/layout/vList2"/>
    <dgm:cxn modelId="{72FD673A-94C5-46E7-8613-B47E443963F9}" type="presOf" srcId="{5DE4AAC7-3532-44B1-96A3-957D40B0D81C}" destId="{3F0E8DCF-3825-4332-A80E-0D2A6285E5E6}" srcOrd="0" destOrd="0" presId="urn:microsoft.com/office/officeart/2005/8/layout/vList2"/>
    <dgm:cxn modelId="{1AB58962-F44D-4D38-B3C3-2E9D69A3E45C}" type="presOf" srcId="{4CA42324-2BDB-4528-AE54-F45A02492D2D}" destId="{FB91FC4E-EE81-4D3D-883D-E8D780A0C866}" srcOrd="0" destOrd="0" presId="urn:microsoft.com/office/officeart/2005/8/layout/vList2"/>
    <dgm:cxn modelId="{CDBB872A-DACB-46B1-9FFC-2CF4F3D36E07}" srcId="{4CA42324-2BDB-4528-AE54-F45A02492D2D}" destId="{D9FC4B0C-07E3-42F3-BADB-6021BBAE4A21}" srcOrd="0" destOrd="0" parTransId="{E9926B4D-5A5F-4CF3-8DB1-0CFF545249ED}" sibTransId="{496AA92E-F375-48B8-BD79-0747C4471F7A}"/>
    <dgm:cxn modelId="{25C3AD21-82D4-44E9-83C5-CDD3D05344AC}" type="presOf" srcId="{08914A2B-D57F-4F60-B90B-3B5CB675F0B7}" destId="{16B39A48-3B64-430F-8513-8A45C57E06FE}" srcOrd="0" destOrd="0" presId="urn:microsoft.com/office/officeart/2005/8/layout/vList2"/>
    <dgm:cxn modelId="{EAB0550E-4CF8-4C98-83E7-8A1A297D6A28}" type="presParOf" srcId="{3F0E8DCF-3825-4332-A80E-0D2A6285E5E6}" destId="{FB91FC4E-EE81-4D3D-883D-E8D780A0C866}" srcOrd="0" destOrd="0" presId="urn:microsoft.com/office/officeart/2005/8/layout/vList2"/>
    <dgm:cxn modelId="{80D6422A-FBDD-4105-918B-983EC95F0DAD}" type="presParOf" srcId="{3F0E8DCF-3825-4332-A80E-0D2A6285E5E6}" destId="{5289C37E-DC16-4ECE-B3B4-13D2601416AC}" srcOrd="1" destOrd="0" presId="urn:microsoft.com/office/officeart/2005/8/layout/vList2"/>
    <dgm:cxn modelId="{AD0A0210-919A-4B56-8077-B958BC3F1B89}" type="presParOf" srcId="{3F0E8DCF-3825-4332-A80E-0D2A6285E5E6}" destId="{7B12F10D-AF2D-4151-92F7-BD4832AAEDC8}" srcOrd="2" destOrd="0" presId="urn:microsoft.com/office/officeart/2005/8/layout/vList2"/>
    <dgm:cxn modelId="{E4AA5BF3-477E-434A-858F-98CD4763E78D}" type="presParOf" srcId="{3F0E8DCF-3825-4332-A80E-0D2A6285E5E6}" destId="{16B39A48-3B64-430F-8513-8A45C57E06FE}" srcOrd="3" destOrd="0" presId="urn:microsoft.com/office/officeart/2005/8/layout/vList2"/>
    <dgm:cxn modelId="{FFEDFFAF-34E1-4F5F-AC77-9F88BF377B9C}" type="presParOf" srcId="{3F0E8DCF-3825-4332-A80E-0D2A6285E5E6}" destId="{A86B0D09-B606-464B-BABB-4859B664EF92}" srcOrd="4" destOrd="0" presId="urn:microsoft.com/office/officeart/2005/8/layout/vList2"/>
    <dgm:cxn modelId="{A8F55218-E49E-4201-9AE5-6A49886F689B}" type="presParOf" srcId="{3F0E8DCF-3825-4332-A80E-0D2A6285E5E6}" destId="{1E2EA3BF-FD3D-4AAE-98FB-5F6B298702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34CA8-FCC6-4C0F-A691-0F827CFE2D7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Подраздел 0106 Обеспечение финансовых органов и органов финансово-бюджетного надзора             7 352, 038 тыс. руб.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A885-C829-4156-B043-5E6D6B36B12D}" type="parTrans" cxnId="{31DCB712-C1BE-4BDF-95C3-881E195B9C07}">
      <dgm:prSet/>
      <dgm:spPr/>
      <dgm:t>
        <a:bodyPr/>
        <a:lstStyle/>
        <a:p>
          <a:endParaRPr lang="ru-RU" sz="7200"/>
        </a:p>
      </dgm:t>
    </dgm:pt>
    <dgm:pt modelId="{EC506F47-0380-48B2-AA1B-03176F78ECC1}" type="sibTrans" cxnId="{31DCB712-C1BE-4BDF-95C3-881E195B9C07}">
      <dgm:prSet/>
      <dgm:spPr/>
      <dgm:t>
        <a:bodyPr/>
        <a:lstStyle/>
        <a:p>
          <a:endParaRPr lang="ru-RU" sz="7200"/>
        </a:p>
      </dgm:t>
    </dgm:pt>
    <dgm:pt modelId="{1F820904-6470-4CB9-8014-D985725E4015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Расходы на оплату труда 7 248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5731433A-1A1A-4B64-8EA3-6E1477BD015D}" type="parTrans" cxnId="{9A30711F-540A-48CE-8D15-D6CCB8B3F557}">
      <dgm:prSet/>
      <dgm:spPr/>
      <dgm:t>
        <a:bodyPr/>
        <a:lstStyle/>
        <a:p>
          <a:endParaRPr lang="ru-RU" sz="7200"/>
        </a:p>
      </dgm:t>
    </dgm:pt>
    <dgm:pt modelId="{08608ACD-6A55-42D9-A9D1-E644F527F31D}" type="sibTrans" cxnId="{9A30711F-540A-48CE-8D15-D6CCB8B3F557}">
      <dgm:prSet/>
      <dgm:spPr/>
      <dgm:t>
        <a:bodyPr/>
        <a:lstStyle/>
        <a:p>
          <a:endParaRPr lang="ru-RU" sz="7200"/>
        </a:p>
      </dgm:t>
    </dgm:pt>
    <dgm:pt modelId="{D2AED75B-065D-44B0-AB4D-AA93987523F3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Расходы на сопровождение «Консультант Плюс»  96,588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A52E9563-0660-4A33-8450-8917F96D2FFF}" type="parTrans" cxnId="{9482BBA9-6834-43EE-A0DF-36ED8B123755}">
      <dgm:prSet/>
      <dgm:spPr/>
      <dgm:t>
        <a:bodyPr/>
        <a:lstStyle/>
        <a:p>
          <a:endParaRPr lang="ru-RU" sz="7200"/>
        </a:p>
      </dgm:t>
    </dgm:pt>
    <dgm:pt modelId="{B20046EF-9D99-4F43-BFD2-32949B715577}" type="sibTrans" cxnId="{9482BBA9-6834-43EE-A0DF-36ED8B123755}">
      <dgm:prSet/>
      <dgm:spPr/>
      <dgm:t>
        <a:bodyPr/>
        <a:lstStyle/>
        <a:p>
          <a:endParaRPr lang="ru-RU" sz="7200"/>
        </a:p>
      </dgm:t>
    </dgm:pt>
    <dgm:pt modelId="{A664147A-8DA0-4FA5-B11E-23EEAF15329E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Подраздел 0111 «Резервные фонды» 1 300 тыс. руб.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C6C03682-F9D6-4750-B8F0-07AE3FFF5D41}" type="parTrans" cxnId="{E56C2408-D2EE-4C34-B387-C421F0BD5768}">
      <dgm:prSet/>
      <dgm:spPr/>
      <dgm:t>
        <a:bodyPr/>
        <a:lstStyle/>
        <a:p>
          <a:endParaRPr lang="ru-RU" sz="7200"/>
        </a:p>
      </dgm:t>
    </dgm:pt>
    <dgm:pt modelId="{1C76F27B-D3DC-4EAA-AAA8-D4BFA7391DA7}" type="sibTrans" cxnId="{E56C2408-D2EE-4C34-B387-C421F0BD5768}">
      <dgm:prSet/>
      <dgm:spPr/>
      <dgm:t>
        <a:bodyPr/>
        <a:lstStyle/>
        <a:p>
          <a:endParaRPr lang="ru-RU" sz="7200"/>
        </a:p>
      </dgm:t>
    </dgm:pt>
    <dgm:pt modelId="{A6BBC45C-45F6-46B2-B85B-E773B2845EC4}">
      <dgm:prSet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Фонд Го и ЧС 1000, 0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979C9FC6-D5A9-4E0C-BBF9-F3305A8025EF}" type="parTrans" cxnId="{FDFEDA5F-82CF-40CA-ACF0-6FC2B83285F1}">
      <dgm:prSet/>
      <dgm:spPr/>
      <dgm:t>
        <a:bodyPr/>
        <a:lstStyle/>
        <a:p>
          <a:endParaRPr lang="ru-RU" sz="7200"/>
        </a:p>
      </dgm:t>
    </dgm:pt>
    <dgm:pt modelId="{AACA1A00-E59E-4C59-A1BA-1577EA6D8FED}" type="sibTrans" cxnId="{FDFEDA5F-82CF-40CA-ACF0-6FC2B83285F1}">
      <dgm:prSet/>
      <dgm:spPr/>
      <dgm:t>
        <a:bodyPr/>
        <a:lstStyle/>
        <a:p>
          <a:endParaRPr lang="ru-RU" sz="7200"/>
        </a:p>
      </dgm:t>
    </dgm:pt>
    <dgm:pt modelId="{6B1B0566-2E9B-4401-96C4-CAD9A364F1FE}">
      <dgm:prSet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64DEBA40-4470-4C02-B400-F20388D4458B}" type="parTrans" cxnId="{15D0319B-7799-4249-AA39-453F6C82BC76}">
      <dgm:prSet/>
      <dgm:spPr/>
      <dgm:t>
        <a:bodyPr/>
        <a:lstStyle/>
        <a:p>
          <a:endParaRPr lang="ru-RU" sz="7200"/>
        </a:p>
      </dgm:t>
    </dgm:pt>
    <dgm:pt modelId="{DC199BEC-082A-4D05-935F-50B367711E14}" type="sibTrans" cxnId="{15D0319B-7799-4249-AA39-453F6C82BC76}">
      <dgm:prSet/>
      <dgm:spPr/>
      <dgm:t>
        <a:bodyPr/>
        <a:lstStyle/>
        <a:p>
          <a:endParaRPr lang="ru-RU" sz="7200"/>
        </a:p>
      </dgm:t>
    </dgm:pt>
    <dgm:pt modelId="{A30DB3AA-C3F7-4B8F-9719-C230B8B2FE4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подраздел 0113 Другие общегосударственные вопросы 8 184,493 тыс. руб.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77001-2096-4446-B1A4-28C69AC98D86}" type="parTrans" cxnId="{D7F29ED0-05E2-4A74-BE18-EBBFAF341804}">
      <dgm:prSet/>
      <dgm:spPr/>
      <dgm:t>
        <a:bodyPr/>
        <a:lstStyle/>
        <a:p>
          <a:endParaRPr lang="ru-RU" sz="7200"/>
        </a:p>
      </dgm:t>
    </dgm:pt>
    <dgm:pt modelId="{070C088D-97BF-452A-8ABB-387AACCF3F00}" type="sibTrans" cxnId="{D7F29ED0-05E2-4A74-BE18-EBBFAF341804}">
      <dgm:prSet/>
      <dgm:spPr/>
      <dgm:t>
        <a:bodyPr/>
        <a:lstStyle/>
        <a:p>
          <a:endParaRPr lang="ru-RU" sz="7200"/>
        </a:p>
      </dgm:t>
    </dgm:pt>
    <dgm:pt modelId="{48FEFC2E-3589-474A-ADB6-33FC96E58B8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На реализацию ведомственных целевых программ 1 067,409 тыс. руб., муниципальных программ  5 433,146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5A60ECD3-BD97-4BB0-B763-2FA0E6045636}" type="parTrans" cxnId="{4AD9E30D-2E64-4A38-A8CE-43A2A0D544D2}">
      <dgm:prSet/>
      <dgm:spPr/>
      <dgm:t>
        <a:bodyPr/>
        <a:lstStyle/>
        <a:p>
          <a:endParaRPr lang="ru-RU" sz="1600"/>
        </a:p>
      </dgm:t>
    </dgm:pt>
    <dgm:pt modelId="{8C4612EC-41A9-499E-907F-3D2F15010829}" type="sibTrans" cxnId="{4AD9E30D-2E64-4A38-A8CE-43A2A0D544D2}">
      <dgm:prSet/>
      <dgm:spPr/>
      <dgm:t>
        <a:bodyPr/>
        <a:lstStyle/>
        <a:p>
          <a:endParaRPr lang="ru-RU" sz="1600"/>
        </a:p>
      </dgm:t>
    </dgm:pt>
    <dgm:pt modelId="{8CB9F110-B79A-4B04-BCB5-AF6DFAF0F89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1 519,030 тыс. руб.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487A2262-D0A8-4A14-B133-F797D2626C8D}" type="parTrans" cxnId="{98640806-958C-4894-BD2A-9B94BD4EA4D0}">
      <dgm:prSet/>
      <dgm:spPr/>
      <dgm:t>
        <a:bodyPr/>
        <a:lstStyle/>
        <a:p>
          <a:endParaRPr lang="ru-RU" sz="1600"/>
        </a:p>
      </dgm:t>
    </dgm:pt>
    <dgm:pt modelId="{387C856A-C5AE-465D-BCD8-E6210C3860D3}" type="sibTrans" cxnId="{98640806-958C-4894-BD2A-9B94BD4EA4D0}">
      <dgm:prSet/>
      <dgm:spPr/>
      <dgm:t>
        <a:bodyPr/>
        <a:lstStyle/>
        <a:p>
          <a:endParaRPr lang="ru-RU" sz="1600"/>
        </a:p>
      </dgm:t>
    </dgm:pt>
    <dgm:pt modelId="{BA7EAF9E-DAA1-4CB0-B389-A85D7BA307F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Взнос в ассоциацию муниципальных образований 164,908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3A663B53-F9D0-4502-8B35-C91CD296A7CB}" type="parTrans" cxnId="{E9CF3E49-E636-4988-80BE-5A2DA005E701}">
      <dgm:prSet/>
      <dgm:spPr/>
      <dgm:t>
        <a:bodyPr/>
        <a:lstStyle/>
        <a:p>
          <a:endParaRPr lang="ru-RU" sz="1600"/>
        </a:p>
      </dgm:t>
    </dgm:pt>
    <dgm:pt modelId="{F957CF3A-E9F2-4173-9765-4E6CF9E4D329}" type="sibTrans" cxnId="{E9CF3E49-E636-4988-80BE-5A2DA005E701}">
      <dgm:prSet/>
      <dgm:spPr/>
      <dgm:t>
        <a:bodyPr/>
        <a:lstStyle/>
        <a:p>
          <a:endParaRPr lang="ru-RU" sz="1600"/>
        </a:p>
      </dgm:t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3513-6798-4E57-9BEC-166DD24E799E}" type="pres">
      <dgm:prSet presAssocID="{38834CA8-FCC6-4C0F-A691-0F827CFE2D77}" presName="parentText" presStyleLbl="node1" presStyleIdx="0" presStyleCnt="3" custLinFactNeighborX="0" custLinFactNeighborY="-71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DF38-9B8E-4CA4-AE8A-F4E3B35DD6D0}" type="pres">
      <dgm:prSet presAssocID="{38834CA8-FCC6-4C0F-A691-0F827CFE2D77}" presName="childText" presStyleLbl="revTx" presStyleIdx="0" presStyleCnt="3" custLinFactNeighborX="830" custLinFactNeighborY="-5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11B5-C57C-4FDD-B9F9-F825456D9CCA}" type="pres">
      <dgm:prSet presAssocID="{A664147A-8DA0-4FA5-B11E-23EEAF15329E}" presName="parentText" presStyleLbl="node1" presStyleIdx="1" presStyleCnt="3" custLinFactNeighborX="0" custLinFactNeighborY="-73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A52CB-3129-4DB5-80DF-69344F222601}" type="pres">
      <dgm:prSet presAssocID="{A664147A-8DA0-4FA5-B11E-23EEAF15329E}" presName="childText" presStyleLbl="revTx" presStyleIdx="1" presStyleCnt="3" custLinFactNeighborX="0" custLinFactNeighborY="-27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E38E8-9588-4AD3-9523-916AD36D3C3C}" type="pres">
      <dgm:prSet presAssocID="{A30DB3AA-C3F7-4B8F-9719-C230B8B2FE47}" presName="parentText" presStyleLbl="node1" presStyleIdx="2" presStyleCnt="3" custScaleX="171410" custLinFactNeighborX="996" custLinFactNeighborY="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18E30-BB86-4F47-8252-BECC65888B1F}" type="pres">
      <dgm:prSet presAssocID="{A30DB3AA-C3F7-4B8F-9719-C230B8B2FE4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B90F4-22E9-45AF-A9EA-C1831AA8F9E0}" type="presOf" srcId="{5DE4AAC7-3532-44B1-96A3-957D40B0D81C}" destId="{3F0E8DCF-3825-4332-A80E-0D2A6285E5E6}" srcOrd="0" destOrd="0" presId="urn:microsoft.com/office/officeart/2005/8/layout/vList2"/>
    <dgm:cxn modelId="{D7F29ED0-05E2-4A74-BE18-EBBFAF341804}" srcId="{5DE4AAC7-3532-44B1-96A3-957D40B0D81C}" destId="{A30DB3AA-C3F7-4B8F-9719-C230B8B2FE47}" srcOrd="2" destOrd="0" parTransId="{63877001-2096-4446-B1A4-28C69AC98D86}" sibTransId="{070C088D-97BF-452A-8ABB-387AACCF3F00}"/>
    <dgm:cxn modelId="{4AD9E30D-2E64-4A38-A8CE-43A2A0D544D2}" srcId="{A30DB3AA-C3F7-4B8F-9719-C230B8B2FE47}" destId="{48FEFC2E-3589-474A-ADB6-33FC96E58B81}" srcOrd="0" destOrd="0" parTransId="{5A60ECD3-BD97-4BB0-B763-2FA0E6045636}" sibTransId="{8C4612EC-41A9-499E-907F-3D2F15010829}"/>
    <dgm:cxn modelId="{59AD146E-47AD-4B11-A5BE-2F674F3D79CE}" type="presOf" srcId="{48FEFC2E-3589-474A-ADB6-33FC96E58B81}" destId="{32218E30-BB86-4F47-8252-BECC65888B1F}" srcOrd="0" destOrd="0" presId="urn:microsoft.com/office/officeart/2005/8/layout/vList2"/>
    <dgm:cxn modelId="{DD553C5E-9C16-4AB6-8DEA-5429E0E7A907}" type="presOf" srcId="{8CB9F110-B79A-4B04-BCB5-AF6DFAF0F899}" destId="{32218E30-BB86-4F47-8252-BECC65888B1F}" srcOrd="0" destOrd="1" presId="urn:microsoft.com/office/officeart/2005/8/layout/vList2"/>
    <dgm:cxn modelId="{1115EF6F-39DD-479A-8A12-B56444DCD2C1}" type="presOf" srcId="{D2AED75B-065D-44B0-AB4D-AA93987523F3}" destId="{DC76DF38-9B8E-4CA4-AE8A-F4E3B35DD6D0}" srcOrd="0" destOrd="1" presId="urn:microsoft.com/office/officeart/2005/8/layout/vList2"/>
    <dgm:cxn modelId="{31DCB712-C1BE-4BDF-95C3-881E195B9C07}" srcId="{5DE4AAC7-3532-44B1-96A3-957D40B0D81C}" destId="{38834CA8-FCC6-4C0F-A691-0F827CFE2D77}" srcOrd="0" destOrd="0" parTransId="{B595A885-C829-4156-B043-5E6D6B36B12D}" sibTransId="{EC506F47-0380-48B2-AA1B-03176F78ECC1}"/>
    <dgm:cxn modelId="{9A30711F-540A-48CE-8D15-D6CCB8B3F557}" srcId="{38834CA8-FCC6-4C0F-A691-0F827CFE2D77}" destId="{1F820904-6470-4CB9-8014-D985725E4015}" srcOrd="0" destOrd="0" parTransId="{5731433A-1A1A-4B64-8EA3-6E1477BD015D}" sibTransId="{08608ACD-6A55-42D9-A9D1-E644F527F31D}"/>
    <dgm:cxn modelId="{8A55E41E-C32B-47A6-A366-7CFA940D9C38}" type="presOf" srcId="{6B1B0566-2E9B-4401-96C4-CAD9A364F1FE}" destId="{077A52CB-3129-4DB5-80DF-69344F222601}" srcOrd="0" destOrd="1" presId="urn:microsoft.com/office/officeart/2005/8/layout/vList2"/>
    <dgm:cxn modelId="{5122D0A9-3D86-45E3-AE90-830361E6D76D}" type="presOf" srcId="{A664147A-8DA0-4FA5-B11E-23EEAF15329E}" destId="{859711B5-C57C-4FDD-B9F9-F825456D9CCA}" srcOrd="0" destOrd="0" presId="urn:microsoft.com/office/officeart/2005/8/layout/vList2"/>
    <dgm:cxn modelId="{A43EC539-D805-4AFB-9894-C88B5E50A782}" type="presOf" srcId="{A6BBC45C-45F6-46B2-B85B-E773B2845EC4}" destId="{077A52CB-3129-4DB5-80DF-69344F222601}" srcOrd="0" destOrd="0" presId="urn:microsoft.com/office/officeart/2005/8/layout/vList2"/>
    <dgm:cxn modelId="{43E82F41-1F29-44D3-BE33-4398A5F10B14}" type="presOf" srcId="{38834CA8-FCC6-4C0F-A691-0F827CFE2D77}" destId="{18D23513-6798-4E57-9BEC-166DD24E799E}" srcOrd="0" destOrd="0" presId="urn:microsoft.com/office/officeart/2005/8/layout/vList2"/>
    <dgm:cxn modelId="{5C33BF79-69E1-4F90-B1E1-5353B859B7B3}" type="presOf" srcId="{1F820904-6470-4CB9-8014-D985725E4015}" destId="{DC76DF38-9B8E-4CA4-AE8A-F4E3B35DD6D0}" srcOrd="0" destOrd="0" presId="urn:microsoft.com/office/officeart/2005/8/layout/vList2"/>
    <dgm:cxn modelId="{D78590A8-5035-4375-8570-7BCE1941B1A6}" type="presOf" srcId="{A30DB3AA-C3F7-4B8F-9719-C230B8B2FE47}" destId="{9E5E38E8-9588-4AD3-9523-916AD36D3C3C}" srcOrd="0" destOrd="0" presId="urn:microsoft.com/office/officeart/2005/8/layout/vList2"/>
    <dgm:cxn modelId="{FDFEDA5F-82CF-40CA-ACF0-6FC2B83285F1}" srcId="{A664147A-8DA0-4FA5-B11E-23EEAF15329E}" destId="{A6BBC45C-45F6-46B2-B85B-E773B2845EC4}" srcOrd="0" destOrd="0" parTransId="{979C9FC6-D5A9-4E0C-BBF9-F3305A8025EF}" sibTransId="{AACA1A00-E59E-4C59-A1BA-1577EA6D8FED}"/>
    <dgm:cxn modelId="{E9CF3E49-E636-4988-80BE-5A2DA005E701}" srcId="{A30DB3AA-C3F7-4B8F-9719-C230B8B2FE47}" destId="{BA7EAF9E-DAA1-4CB0-B389-A85D7BA307FF}" srcOrd="2" destOrd="0" parTransId="{3A663B53-F9D0-4502-8B35-C91CD296A7CB}" sibTransId="{F957CF3A-E9F2-4173-9765-4E6CF9E4D329}"/>
    <dgm:cxn modelId="{15D0319B-7799-4249-AA39-453F6C82BC76}" srcId="{A664147A-8DA0-4FA5-B11E-23EEAF15329E}" destId="{6B1B0566-2E9B-4401-96C4-CAD9A364F1FE}" srcOrd="1" destOrd="0" parTransId="{64DEBA40-4470-4C02-B400-F20388D4458B}" sibTransId="{DC199BEC-082A-4D05-935F-50B367711E14}"/>
    <dgm:cxn modelId="{9482BBA9-6834-43EE-A0DF-36ED8B123755}" srcId="{38834CA8-FCC6-4C0F-A691-0F827CFE2D77}" destId="{D2AED75B-065D-44B0-AB4D-AA93987523F3}" srcOrd="1" destOrd="0" parTransId="{A52E9563-0660-4A33-8450-8917F96D2FFF}" sibTransId="{B20046EF-9D99-4F43-BFD2-32949B715577}"/>
    <dgm:cxn modelId="{98640806-958C-4894-BD2A-9B94BD4EA4D0}" srcId="{A30DB3AA-C3F7-4B8F-9719-C230B8B2FE47}" destId="{8CB9F110-B79A-4B04-BCB5-AF6DFAF0F899}" srcOrd="1" destOrd="0" parTransId="{487A2262-D0A8-4A14-B133-F797D2626C8D}" sibTransId="{387C856A-C5AE-465D-BCD8-E6210C3860D3}"/>
    <dgm:cxn modelId="{6DAD8409-69D3-4864-821A-EEBF9C4FC2C0}" type="presOf" srcId="{BA7EAF9E-DAA1-4CB0-B389-A85D7BA307FF}" destId="{32218E30-BB86-4F47-8252-BECC65888B1F}" srcOrd="0" destOrd="2" presId="urn:microsoft.com/office/officeart/2005/8/layout/vList2"/>
    <dgm:cxn modelId="{E56C2408-D2EE-4C34-B387-C421F0BD5768}" srcId="{5DE4AAC7-3532-44B1-96A3-957D40B0D81C}" destId="{A664147A-8DA0-4FA5-B11E-23EEAF15329E}" srcOrd="1" destOrd="0" parTransId="{C6C03682-F9D6-4750-B8F0-07AE3FFF5D41}" sibTransId="{1C76F27B-D3DC-4EAA-AAA8-D4BFA7391DA7}"/>
    <dgm:cxn modelId="{0B772B5E-DB52-4724-A4FD-6817EB3CA7DD}" type="presParOf" srcId="{3F0E8DCF-3825-4332-A80E-0D2A6285E5E6}" destId="{18D23513-6798-4E57-9BEC-166DD24E799E}" srcOrd="0" destOrd="0" presId="urn:microsoft.com/office/officeart/2005/8/layout/vList2"/>
    <dgm:cxn modelId="{6C902999-948D-4435-8B79-D1B47280D111}" type="presParOf" srcId="{3F0E8DCF-3825-4332-A80E-0D2A6285E5E6}" destId="{DC76DF38-9B8E-4CA4-AE8A-F4E3B35DD6D0}" srcOrd="1" destOrd="0" presId="urn:microsoft.com/office/officeart/2005/8/layout/vList2"/>
    <dgm:cxn modelId="{5FFC914E-6B44-4154-99BA-6D6DB96408FC}" type="presParOf" srcId="{3F0E8DCF-3825-4332-A80E-0D2A6285E5E6}" destId="{859711B5-C57C-4FDD-B9F9-F825456D9CCA}" srcOrd="2" destOrd="0" presId="urn:microsoft.com/office/officeart/2005/8/layout/vList2"/>
    <dgm:cxn modelId="{3CAA0944-A864-4DCB-AA1B-4A893A6C1A8F}" type="presParOf" srcId="{3F0E8DCF-3825-4332-A80E-0D2A6285E5E6}" destId="{077A52CB-3129-4DB5-80DF-69344F222601}" srcOrd="3" destOrd="0" presId="urn:microsoft.com/office/officeart/2005/8/layout/vList2"/>
    <dgm:cxn modelId="{CB2BD640-BFD8-42A3-9D10-4C6195647132}" type="presParOf" srcId="{3F0E8DCF-3825-4332-A80E-0D2A6285E5E6}" destId="{9E5E38E8-9588-4AD3-9523-916AD36D3C3C}" srcOrd="4" destOrd="0" presId="urn:microsoft.com/office/officeart/2005/8/layout/vList2"/>
    <dgm:cxn modelId="{117C2E01-32DC-4876-9A05-933D2BC2B692}" type="presParOf" srcId="{3F0E8DCF-3825-4332-A80E-0D2A6285E5E6}" destId="{32218E30-BB86-4F47-8252-BECC65888B1F}" srcOrd="5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555872-EFA7-4516-B15B-B7ADDAD8C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AF5DD-12C6-4B47-AE1D-5EBE037826AE}">
      <dgm:prSet phldrT="[Текст]" custT="1"/>
      <dgm:spPr>
        <a:solidFill>
          <a:srgbClr val="FF6600">
            <a:alpha val="89804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         50 047 т.руб.</a:t>
          </a:r>
          <a:endParaRPr lang="ru-RU" sz="2400" dirty="0"/>
        </a:p>
      </dgm:t>
    </dgm:pt>
    <dgm:pt modelId="{C11949A8-ECA1-42B3-876F-39113C85B091}" type="parTrans" cxnId="{FB401BCD-17A1-41A1-A6E7-51D732E91358}">
      <dgm:prSet/>
      <dgm:spPr/>
      <dgm:t>
        <a:bodyPr/>
        <a:lstStyle/>
        <a:p>
          <a:endParaRPr lang="ru-RU"/>
        </a:p>
      </dgm:t>
    </dgm:pt>
    <dgm:pt modelId="{B2E49A8F-74BA-4130-BD13-EFDDE7E78483}" type="sibTrans" cxnId="{FB401BCD-17A1-41A1-A6E7-51D732E91358}">
      <dgm:prSet/>
      <dgm:spPr/>
      <dgm:t>
        <a:bodyPr/>
        <a:lstStyle/>
        <a:p>
          <a:endParaRPr lang="ru-RU"/>
        </a:p>
      </dgm:t>
    </dgm:pt>
    <dgm:pt modelId="{3364D48A-9B92-4D50-B4A8-97F1E0BF2C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 7 537,950 т.руб. :</a:t>
          </a:r>
          <a:endParaRPr lang="ru-RU" sz="2000" dirty="0"/>
        </a:p>
      </dgm:t>
    </dgm:pt>
    <dgm:pt modelId="{4BDBCA6C-FF2A-4627-A8F8-77ED3C603097}" type="parTrans" cxnId="{F84F12CB-840C-4DCB-A8D8-AE4FA7B197BC}">
      <dgm:prSet/>
      <dgm:spPr/>
      <dgm:t>
        <a:bodyPr/>
        <a:lstStyle/>
        <a:p>
          <a:endParaRPr lang="ru-RU"/>
        </a:p>
      </dgm:t>
    </dgm:pt>
    <dgm:pt modelId="{B4F49583-6344-4623-81FD-70A825A8D0B3}" type="sibTrans" cxnId="{F84F12CB-840C-4DCB-A8D8-AE4FA7B197BC}">
      <dgm:prSet/>
      <dgm:spPr/>
      <dgm:t>
        <a:bodyPr/>
        <a:lstStyle/>
        <a:p>
          <a:endParaRPr lang="ru-RU"/>
        </a:p>
      </dgm:t>
    </dgm:pt>
    <dgm:pt modelId="{5B9C1DA5-616E-497E-97E3-B1F852AF1BC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дорожную деятельность  7 538 т. 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2C2F1-32FC-4CF1-ADB5-8A99C3D8BFC1}" type="parTrans" cxnId="{DAE0D2EE-8810-4860-9C70-7ED38C32D414}">
      <dgm:prSet/>
      <dgm:spPr/>
      <dgm:t>
        <a:bodyPr/>
        <a:lstStyle/>
        <a:p>
          <a:endParaRPr lang="ru-RU"/>
        </a:p>
      </dgm:t>
    </dgm:pt>
    <dgm:pt modelId="{6FF2F434-BAA4-4637-A1E0-1087DCF6098F}" type="sibTrans" cxnId="{DAE0D2EE-8810-4860-9C70-7ED38C32D414}">
      <dgm:prSet/>
      <dgm:spPr/>
      <dgm:t>
        <a:bodyPr/>
        <a:lstStyle/>
        <a:p>
          <a:endParaRPr lang="ru-RU"/>
        </a:p>
      </dgm:t>
    </dgm:pt>
    <dgm:pt modelId="{1943CC6D-DA62-41BC-A9D6-77F9244966E1}">
      <dgm:prSet phldrT="[Текст]"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  <a:endParaRPr lang="ru-RU" sz="2000" dirty="0"/>
        </a:p>
      </dgm:t>
    </dgm:pt>
    <dgm:pt modelId="{D6ED2AB0-4932-47E0-BBD0-45C2B7BA02CB}" type="parTrans" cxnId="{9A5973C1-F0BA-473F-81E9-8CCA850551B7}">
      <dgm:prSet/>
      <dgm:spPr/>
      <dgm:t>
        <a:bodyPr/>
        <a:lstStyle/>
        <a:p>
          <a:endParaRPr lang="ru-RU"/>
        </a:p>
      </dgm:t>
    </dgm:pt>
    <dgm:pt modelId="{8BD6A3C9-5247-4F43-A433-36547E8D24A9}" type="sibTrans" cxnId="{9A5973C1-F0BA-473F-81E9-8CCA850551B7}">
      <dgm:prSet/>
      <dgm:spPr/>
      <dgm:t>
        <a:bodyPr/>
        <a:lstStyle/>
        <a:p>
          <a:endParaRPr lang="ru-RU"/>
        </a:p>
      </dgm:t>
    </dgm:pt>
    <dgm:pt modelId="{42AE07AC-112F-4ADE-9870-4D03AB0BF63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малого и среднего предпринимательства 831,592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ACBDB-941E-4E38-95D4-72D34ED73AB5}" type="parTrans" cxnId="{55EA8E1F-C96C-4785-93CE-2D73E7D875E1}">
      <dgm:prSet/>
      <dgm:spPr/>
      <dgm:t>
        <a:bodyPr/>
        <a:lstStyle/>
        <a:p>
          <a:endParaRPr lang="ru-RU"/>
        </a:p>
      </dgm:t>
    </dgm:pt>
    <dgm:pt modelId="{74E4FA6F-172E-436E-8DAB-E01856359805}" type="sibTrans" cxnId="{55EA8E1F-C96C-4785-93CE-2D73E7D875E1}">
      <dgm:prSet/>
      <dgm:spPr/>
      <dgm:t>
        <a:bodyPr/>
        <a:lstStyle/>
        <a:p>
          <a:endParaRPr lang="ru-RU"/>
        </a:p>
      </dgm:t>
    </dgm:pt>
    <dgm:pt modelId="{8B9DE3D7-F7DE-4F3D-BFD3-FD56C4324E1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«Патриотическое воспитание граждан» на территории </a:t>
          </a:r>
          <a:r>
            <a:rPr lang="ru-RU" sz="17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2016-2020 г.г. 20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1DF60-89EF-4C30-BF06-C6BAF4342D6A}" type="parTrans" cxnId="{33E28926-015A-4A35-93DB-5D7A9A0BB7CD}">
      <dgm:prSet/>
      <dgm:spPr/>
      <dgm:t>
        <a:bodyPr/>
        <a:lstStyle/>
        <a:p>
          <a:endParaRPr lang="ru-RU"/>
        </a:p>
      </dgm:t>
    </dgm:pt>
    <dgm:pt modelId="{9EB0D333-CD55-41CA-AD72-2B13E8796F42}" type="sibTrans" cxnId="{33E28926-015A-4A35-93DB-5D7A9A0BB7CD}">
      <dgm:prSet/>
      <dgm:spPr/>
      <dgm:t>
        <a:bodyPr/>
        <a:lstStyle/>
        <a:p>
          <a:endParaRPr lang="ru-RU"/>
        </a:p>
      </dgm:t>
    </dgm:pt>
    <dgm:pt modelId="{1C06B63C-467F-4F00-A607-62194D64D14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внутреннего и въездного туризма на территории </a:t>
          </a:r>
          <a:r>
            <a:rPr lang="ru-RU" sz="17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 г.г. 10 т.руб.</a:t>
          </a:r>
          <a:endParaRPr lang="ru-RU" sz="17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E46A7-7471-4C1D-8BAE-86C9D547FF80}" type="parTrans" cxnId="{4C275648-1DD7-4BD1-9EB8-7C4048356571}">
      <dgm:prSet/>
      <dgm:spPr/>
      <dgm:t>
        <a:bodyPr/>
        <a:lstStyle/>
        <a:p>
          <a:endParaRPr lang="ru-RU"/>
        </a:p>
      </dgm:t>
    </dgm:pt>
    <dgm:pt modelId="{8BB2597C-3C05-4E2C-9EBF-2631E0619BEF}" type="sibTrans" cxnId="{4C275648-1DD7-4BD1-9EB8-7C4048356571}">
      <dgm:prSet/>
      <dgm:spPr/>
      <dgm:t>
        <a:bodyPr/>
        <a:lstStyle/>
        <a:p>
          <a:endParaRPr lang="ru-RU"/>
        </a:p>
      </dgm:t>
    </dgm:pt>
    <dgm:pt modelId="{9A3F5336-E53B-49FA-BE8C-FE55177058B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в бюджеты сельских поселений 4 826,686 т.руб.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7706F-92BE-4FEE-A90D-FA6136421136}" type="parTrans" cxnId="{3148ABD6-1E4E-4C4C-B132-3C31C690DACF}">
      <dgm:prSet/>
      <dgm:spPr/>
      <dgm:t>
        <a:bodyPr/>
        <a:lstStyle/>
        <a:p>
          <a:endParaRPr lang="ru-RU"/>
        </a:p>
      </dgm:t>
    </dgm:pt>
    <dgm:pt modelId="{9ED22B61-D437-4C92-B049-49E998E4B35F}" type="sibTrans" cxnId="{3148ABD6-1E4E-4C4C-B132-3C31C690DACF}">
      <dgm:prSet/>
      <dgm:spPr/>
      <dgm:t>
        <a:bodyPr/>
        <a:lstStyle/>
        <a:p>
          <a:endParaRPr lang="ru-RU"/>
        </a:p>
      </dgm:t>
    </dgm:pt>
    <dgm:pt modelId="{D7AECDB9-5BC9-47B7-93C2-004779A8BB60}" type="pres">
      <dgm:prSet presAssocID="{BC555872-EFA7-4516-B15B-B7ADDAD8C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3FE1D-C0C6-4470-AEFF-10D23C5C9CAE}" type="pres">
      <dgm:prSet presAssocID="{7D4AF5DD-12C6-4B47-AE1D-5EBE037826AE}" presName="parentText" presStyleLbl="node1" presStyleIdx="0" presStyleCnt="3" custScaleY="61797" custLinFactY="-210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DAC89-F778-43C2-BBCF-55EF92E69DE2}" type="pres">
      <dgm:prSet presAssocID="{B2E49A8F-74BA-4130-BD13-EFDDE7E78483}" presName="spacer" presStyleCnt="0"/>
      <dgm:spPr/>
    </dgm:pt>
    <dgm:pt modelId="{FB828733-82E5-4C72-9591-D1F8B0EAD13A}" type="pres">
      <dgm:prSet presAssocID="{3364D48A-9B92-4D50-B4A8-97F1E0BF2C03}" presName="parentText" presStyleLbl="node1" presStyleIdx="1" presStyleCnt="3" custScaleY="62217" custLinFactNeighborY="-43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660A2-B2E2-488F-9FEE-312B797CBBDF}" type="pres">
      <dgm:prSet presAssocID="{3364D48A-9B92-4D50-B4A8-97F1E0BF2C03}" presName="childText" presStyleLbl="revTx" presStyleIdx="0" presStyleCnt="2" custLinFactNeighborY="-3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3ABE3-8357-4DF0-870E-6DBC92B9235E}" type="pres">
      <dgm:prSet presAssocID="{1943CC6D-DA62-41BC-A9D6-77F9244966E1}" presName="parentText" presStyleLbl="node1" presStyleIdx="2" presStyleCnt="3" custScaleY="40958" custLinFactNeighborX="117" custLinFactNeighborY="-52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B4E0D-A0FA-488C-BAE1-E245EAAA6C10}" type="pres">
      <dgm:prSet presAssocID="{1943CC6D-DA62-41BC-A9D6-77F9244966E1}" presName="childText" presStyleLbl="revTx" presStyleIdx="1" presStyleCnt="2" custLinFactNeighborX="242" custLinFactNeighborY="-36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0D2EE-8810-4860-9C70-7ED38C32D414}" srcId="{3364D48A-9B92-4D50-B4A8-97F1E0BF2C03}" destId="{5B9C1DA5-616E-497E-97E3-B1F852AF1BC0}" srcOrd="0" destOrd="0" parTransId="{5912C2F1-32FC-4CF1-ADB5-8A99C3D8BFC1}" sibTransId="{6FF2F434-BAA4-4637-A1E0-1087DCF6098F}"/>
    <dgm:cxn modelId="{33E28926-015A-4A35-93DB-5D7A9A0BB7CD}" srcId="{1943CC6D-DA62-41BC-A9D6-77F9244966E1}" destId="{8B9DE3D7-F7DE-4F3D-BFD3-FD56C4324E13}" srcOrd="2" destOrd="0" parTransId="{C4E1DF60-89EF-4C30-BF06-C6BAF4342D6A}" sibTransId="{9EB0D333-CD55-41CA-AD72-2B13E8796F42}"/>
    <dgm:cxn modelId="{44AF70F3-C769-4FE7-9FE4-C01EF65C8F1D}" type="presOf" srcId="{8B9DE3D7-F7DE-4F3D-BFD3-FD56C4324E13}" destId="{1BCB4E0D-A0FA-488C-BAE1-E245EAAA6C10}" srcOrd="0" destOrd="2" presId="urn:microsoft.com/office/officeart/2005/8/layout/vList2"/>
    <dgm:cxn modelId="{55EA8E1F-C96C-4785-93CE-2D73E7D875E1}" srcId="{1943CC6D-DA62-41BC-A9D6-77F9244966E1}" destId="{42AE07AC-112F-4ADE-9870-4D03AB0BF63E}" srcOrd="0" destOrd="0" parTransId="{D85ACBDB-941E-4E38-95D4-72D34ED73AB5}" sibTransId="{74E4FA6F-172E-436E-8DAB-E01856359805}"/>
    <dgm:cxn modelId="{F84F12CB-840C-4DCB-A8D8-AE4FA7B197BC}" srcId="{BC555872-EFA7-4516-B15B-B7ADDAD8C2C7}" destId="{3364D48A-9B92-4D50-B4A8-97F1E0BF2C03}" srcOrd="1" destOrd="0" parTransId="{4BDBCA6C-FF2A-4627-A8F8-77ED3C603097}" sibTransId="{B4F49583-6344-4623-81FD-70A825A8D0B3}"/>
    <dgm:cxn modelId="{9A9F7C77-ABE0-42A9-86C8-08672FFD6B1D}" type="presOf" srcId="{5B9C1DA5-616E-497E-97E3-B1F852AF1BC0}" destId="{EB1660A2-B2E2-488F-9FEE-312B797CBBDF}" srcOrd="0" destOrd="0" presId="urn:microsoft.com/office/officeart/2005/8/layout/vList2"/>
    <dgm:cxn modelId="{4C275648-1DD7-4BD1-9EB8-7C4048356571}" srcId="{1943CC6D-DA62-41BC-A9D6-77F9244966E1}" destId="{1C06B63C-467F-4F00-A607-62194D64D143}" srcOrd="1" destOrd="0" parTransId="{3FEE46A7-7471-4C1D-8BAE-86C9D547FF80}" sibTransId="{8BB2597C-3C05-4E2C-9EBF-2631E0619BEF}"/>
    <dgm:cxn modelId="{343F0C76-4B31-4E0E-B919-9589F9A5285F}" type="presOf" srcId="{42AE07AC-112F-4ADE-9870-4D03AB0BF63E}" destId="{1BCB4E0D-A0FA-488C-BAE1-E245EAAA6C10}" srcOrd="0" destOrd="0" presId="urn:microsoft.com/office/officeart/2005/8/layout/vList2"/>
    <dgm:cxn modelId="{A41B7FB9-653D-4473-9C87-49E5FF650DC5}" type="presOf" srcId="{BC555872-EFA7-4516-B15B-B7ADDAD8C2C7}" destId="{D7AECDB9-5BC9-47B7-93C2-004779A8BB60}" srcOrd="0" destOrd="0" presId="urn:microsoft.com/office/officeart/2005/8/layout/vList2"/>
    <dgm:cxn modelId="{5594E635-224A-40B6-9A67-75EB1868FF3C}" type="presOf" srcId="{1943CC6D-DA62-41BC-A9D6-77F9244966E1}" destId="{43B3ABE3-8357-4DF0-870E-6DBC92B9235E}" srcOrd="0" destOrd="0" presId="urn:microsoft.com/office/officeart/2005/8/layout/vList2"/>
    <dgm:cxn modelId="{BD3CA82A-70E1-4BCB-99F6-7E1F44B8960D}" type="presOf" srcId="{1C06B63C-467F-4F00-A607-62194D64D143}" destId="{1BCB4E0D-A0FA-488C-BAE1-E245EAAA6C10}" srcOrd="0" destOrd="1" presId="urn:microsoft.com/office/officeart/2005/8/layout/vList2"/>
    <dgm:cxn modelId="{3148ABD6-1E4E-4C4C-B132-3C31C690DACF}" srcId="{3364D48A-9B92-4D50-B4A8-97F1E0BF2C03}" destId="{9A3F5336-E53B-49FA-BE8C-FE55177058BE}" srcOrd="1" destOrd="0" parTransId="{0997706F-92BE-4FEE-A90D-FA6136421136}" sibTransId="{9ED22B61-D437-4C92-B049-49E998E4B35F}"/>
    <dgm:cxn modelId="{8F3A09BA-3208-4948-9860-2D269E592335}" type="presOf" srcId="{7D4AF5DD-12C6-4B47-AE1D-5EBE037826AE}" destId="{C273FE1D-C0C6-4470-AEFF-10D23C5C9CAE}" srcOrd="0" destOrd="0" presId="urn:microsoft.com/office/officeart/2005/8/layout/vList2"/>
    <dgm:cxn modelId="{FB401BCD-17A1-41A1-A6E7-51D732E91358}" srcId="{BC555872-EFA7-4516-B15B-B7ADDAD8C2C7}" destId="{7D4AF5DD-12C6-4B47-AE1D-5EBE037826AE}" srcOrd="0" destOrd="0" parTransId="{C11949A8-ECA1-42B3-876F-39113C85B091}" sibTransId="{B2E49A8F-74BA-4130-BD13-EFDDE7E78483}"/>
    <dgm:cxn modelId="{9A5973C1-F0BA-473F-81E9-8CCA850551B7}" srcId="{BC555872-EFA7-4516-B15B-B7ADDAD8C2C7}" destId="{1943CC6D-DA62-41BC-A9D6-77F9244966E1}" srcOrd="2" destOrd="0" parTransId="{D6ED2AB0-4932-47E0-BBD0-45C2B7BA02CB}" sibTransId="{8BD6A3C9-5247-4F43-A433-36547E8D24A9}"/>
    <dgm:cxn modelId="{076EE038-F25C-4680-BFAA-2562ACFE4C59}" type="presOf" srcId="{3364D48A-9B92-4D50-B4A8-97F1E0BF2C03}" destId="{FB828733-82E5-4C72-9591-D1F8B0EAD13A}" srcOrd="0" destOrd="0" presId="urn:microsoft.com/office/officeart/2005/8/layout/vList2"/>
    <dgm:cxn modelId="{9A1AF1BD-B912-40A9-89FF-328ACC2BCA68}" type="presOf" srcId="{9A3F5336-E53B-49FA-BE8C-FE55177058BE}" destId="{EB1660A2-B2E2-488F-9FEE-312B797CBBDF}" srcOrd="0" destOrd="1" presId="urn:microsoft.com/office/officeart/2005/8/layout/vList2"/>
    <dgm:cxn modelId="{34452FD6-FBCD-4033-ABA2-D8A883E48A80}" type="presParOf" srcId="{D7AECDB9-5BC9-47B7-93C2-004779A8BB60}" destId="{C273FE1D-C0C6-4470-AEFF-10D23C5C9CAE}" srcOrd="0" destOrd="0" presId="urn:microsoft.com/office/officeart/2005/8/layout/vList2"/>
    <dgm:cxn modelId="{5F5C9161-6290-4388-9F06-348C60EAE502}" type="presParOf" srcId="{D7AECDB9-5BC9-47B7-93C2-004779A8BB60}" destId="{422DAC89-F778-43C2-BBCF-55EF92E69DE2}" srcOrd="1" destOrd="0" presId="urn:microsoft.com/office/officeart/2005/8/layout/vList2"/>
    <dgm:cxn modelId="{BF926DDC-2653-4197-AC46-C5F09204D8E0}" type="presParOf" srcId="{D7AECDB9-5BC9-47B7-93C2-004779A8BB60}" destId="{FB828733-82E5-4C72-9591-D1F8B0EAD13A}" srcOrd="2" destOrd="0" presId="urn:microsoft.com/office/officeart/2005/8/layout/vList2"/>
    <dgm:cxn modelId="{F27B2F92-40BA-4744-8828-8BBB95A89D59}" type="presParOf" srcId="{D7AECDB9-5BC9-47B7-93C2-004779A8BB60}" destId="{EB1660A2-B2E2-488F-9FEE-312B797CBBDF}" srcOrd="3" destOrd="0" presId="urn:microsoft.com/office/officeart/2005/8/layout/vList2"/>
    <dgm:cxn modelId="{C8A9E5B4-1451-499D-B1DE-BEFA8A591451}" type="presParOf" srcId="{D7AECDB9-5BC9-47B7-93C2-004779A8BB60}" destId="{43B3ABE3-8357-4DF0-870E-6DBC92B9235E}" srcOrd="4" destOrd="0" presId="urn:microsoft.com/office/officeart/2005/8/layout/vList2"/>
    <dgm:cxn modelId="{E32B2584-6975-4645-AEDB-0AB560719845}" type="presParOf" srcId="{D7AECDB9-5BC9-47B7-93C2-004779A8BB60}" destId="{1BCB4E0D-A0FA-488C-BAE1-E245EAAA6C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5/8/layout/vList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565, 0 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pPr algn="ctr"/>
          <a:endParaRPr lang="ru-RU"/>
        </a:p>
      </dgm:t>
    </dgm:pt>
    <dgm:pt modelId="{9403DDED-8414-499E-91AD-829EEB7F5E14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800" b="1" dirty="0" err="1" smtClean="0">
              <a:latin typeface="Cambria" panose="02040503050406030204" pitchFamily="18" charset="0"/>
            </a:rPr>
            <a:t>х</a:t>
          </a:r>
          <a:r>
            <a:rPr lang="ru-RU" sz="1800" b="1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 сырья и продовольствия в </a:t>
          </a:r>
          <a:r>
            <a:rPr lang="ru-RU" sz="1800" b="1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dirty="0" smtClean="0">
              <a:latin typeface="Cambria" panose="02040503050406030204" pitchFamily="18" charset="0"/>
            </a:rPr>
            <a:t> районе Томской области  до 2025 года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pPr algn="ctr"/>
          <a:endParaRPr lang="ru-RU"/>
        </a:p>
      </dgm:t>
    </dgm:pt>
    <dgm:pt modelId="{59EBF9CA-85BA-42CA-A02F-24B8FB3C1FE3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pPr algn="ctr"/>
          <a:endParaRPr lang="ru-RU"/>
        </a:p>
      </dgm:t>
    </dgm:pt>
    <dgm:pt modelId="{6DDD055D-242C-4735-ADD2-DB09FC504FC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39 480,6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3632587-5E4B-4122-B96C-A3814381ABA8}" type="par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A02F5D7A-7766-44AE-8E73-FE77BECC6A6E}" type="sibTrans" cxnId="{621BB195-EEAE-4109-B5F4-D4082B94631B}">
      <dgm:prSet/>
      <dgm:spPr/>
      <dgm:t>
        <a:bodyPr/>
        <a:lstStyle/>
        <a:p>
          <a:pPr algn="ctr"/>
          <a:endParaRPr lang="ru-RU"/>
        </a:p>
      </dgm:t>
    </dgm:pt>
    <dgm:pt modelId="{5B5B6263-3819-4DFD-8C5F-D77F50157E0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11,5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pPr algn="ctr"/>
          <a:endParaRPr lang="ru-RU"/>
        </a:p>
      </dgm:t>
    </dgm:pt>
    <dgm:pt modelId="{1B956834-43C0-4AD1-835E-B411D267115B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бюджет)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E3C45B9-2296-4EB3-BD34-0E9CBEF4454C}" type="par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47102A82-9EA4-4152-BA1A-791DFC8B27F9}" type="sibTrans" cxnId="{604CA230-F90B-42F9-8923-38AE28E5F71A}">
      <dgm:prSet/>
      <dgm:spPr/>
      <dgm:t>
        <a:bodyPr/>
        <a:lstStyle/>
        <a:p>
          <a:pPr algn="ctr"/>
          <a:endParaRPr lang="ru-RU"/>
        </a:p>
      </dgm:t>
    </dgm:pt>
    <dgm:pt modelId="{9CA4F252-A64C-49EE-800B-7CDF6FD34509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3 587,9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0418047-510D-4B76-BD4B-B33DED1F051C}" type="par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CED97F59-692B-4055-B067-17E92FF44ED5}" type="sibTrans" cxnId="{56D2851F-1E4B-4E04-9F06-82D341A1E651}">
      <dgm:prSet/>
      <dgm:spPr/>
      <dgm:t>
        <a:bodyPr/>
        <a:lstStyle/>
        <a:p>
          <a:pPr algn="ctr"/>
          <a:endParaRPr lang="ru-RU"/>
        </a:p>
      </dgm:t>
    </dgm:pt>
    <dgm:pt modelId="{49ADEB10-A689-4F42-B627-D8E3FCD95E28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FAE5ACF-61E1-4958-8927-737E7D123D07}" type="par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6193E031-91C5-4D80-A7E5-FED64C1D4B00}" type="sibTrans" cxnId="{C020D59E-03B9-457C-8064-9434EC42C644}">
      <dgm:prSet/>
      <dgm:spPr/>
      <dgm:t>
        <a:bodyPr/>
        <a:lstStyle/>
        <a:p>
          <a:pPr algn="ctr"/>
          <a:endParaRPr lang="ru-RU"/>
        </a:p>
      </dgm:t>
    </dgm:pt>
    <dgm:pt modelId="{806670F6-378F-469B-A5C8-A29B7EFE12F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6 402 т.р.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37D9484-E5AA-46C4-8241-FE85FCAC6DE3}" type="par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D058AA17-3484-4951-AB83-FF889EA251E7}" type="sibTrans" cxnId="{569C4D6E-0FAB-455F-A5F0-E0DB752F98E9}">
      <dgm:prSet/>
      <dgm:spPr/>
      <dgm:t>
        <a:bodyPr/>
        <a:lstStyle/>
        <a:p>
          <a:pPr algn="ctr"/>
          <a:endParaRPr lang="ru-RU"/>
        </a:p>
      </dgm:t>
    </dgm:pt>
    <dgm:pt modelId="{0A6BAC6B-C323-4B17-9589-1A12C3C1EC8A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CB2C0DBD-EFD2-4E37-8C69-611FFA230D51}" type="par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2B35B967-F47F-49CB-964C-985F0C6DDDFC}" type="sibTrans" cxnId="{7933F237-31ED-4DB0-A2EA-97367482B42B}">
      <dgm:prSet/>
      <dgm:spPr/>
      <dgm:t>
        <a:bodyPr/>
        <a:lstStyle/>
        <a:p>
          <a:pPr algn="ctr"/>
          <a:endParaRPr lang="ru-RU"/>
        </a:p>
      </dgm:t>
    </dgm:pt>
    <dgm:pt modelId="{32AF9759-F5D5-4236-A8CB-412EDC10C6DE}" type="pres">
      <dgm:prSet presAssocID="{02CD214C-0D2F-44CA-A2D9-E6FC5ECEC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543434-8BCA-4B60-8A8C-B8AE5F0B656B}" type="pres">
      <dgm:prSet presAssocID="{B7D48858-7CF2-4D90-B33C-8C4B7C1B8E40}" presName="linNode" presStyleCnt="0"/>
      <dgm:spPr/>
      <dgm:t>
        <a:bodyPr/>
        <a:lstStyle/>
        <a:p>
          <a:endParaRPr lang="ru-RU"/>
        </a:p>
      </dgm:t>
    </dgm:pt>
    <dgm:pt modelId="{F02B89F7-E5D3-44B7-94E9-E63E44FE8491}" type="pres">
      <dgm:prSet presAssocID="{B7D48858-7CF2-4D90-B33C-8C4B7C1B8E40}" presName="parentShp" presStyleLbl="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2B69-0BFE-45AB-976E-FD19B23EC857}" type="pres">
      <dgm:prSet presAssocID="{B7D48858-7CF2-4D90-B33C-8C4B7C1B8E40}" presName="childShp" presStyleLbl="bgAccFollowNode1" presStyleIdx="0" presStyleCnt="5" custScaleX="175055" custScaleY="171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593D-F12D-4875-A434-179FD22388AE}" type="pres">
      <dgm:prSet presAssocID="{3C6A7EB9-C59C-4D1A-9D14-93E5966E7089}" presName="spacing" presStyleCnt="0"/>
      <dgm:spPr/>
      <dgm:t>
        <a:bodyPr/>
        <a:lstStyle/>
        <a:p>
          <a:endParaRPr lang="ru-RU"/>
        </a:p>
      </dgm:t>
    </dgm:pt>
    <dgm:pt modelId="{2B4393CF-6A36-4F24-82D4-4607D4321DBB}" type="pres">
      <dgm:prSet presAssocID="{5B5B6263-3819-4DFD-8C5F-D77F50157E0D}" presName="linNode" presStyleCnt="0"/>
      <dgm:spPr/>
      <dgm:t>
        <a:bodyPr/>
        <a:lstStyle/>
        <a:p>
          <a:endParaRPr lang="ru-RU"/>
        </a:p>
      </dgm:t>
    </dgm:pt>
    <dgm:pt modelId="{CC5051AF-B9F5-4C3B-BCAB-F59D50F33E20}" type="pres">
      <dgm:prSet presAssocID="{5B5B6263-3819-4DFD-8C5F-D77F50157E0D}" presName="parentShp" presStyleLbl="node1" presStyleIdx="1" presStyleCnt="5" custLinFactNeighborX="-4966" custLinFactNeighborY="-1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A96D-129C-47D7-8AB3-8D29BFFF8EC6}" type="pres">
      <dgm:prSet presAssocID="{5B5B6263-3819-4DFD-8C5F-D77F50157E0D}" presName="childShp" presStyleLbl="bgAccFollowNode1" presStyleIdx="1" presStyleCnt="5" custScaleX="173002" custScaleY="98024" custLinFactNeighborX="-1079" custLinFactNeighborY="-8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2F791-0756-4101-8250-63E3BA00E69B}" type="pres">
      <dgm:prSet presAssocID="{BB6F748C-98BA-439E-82B7-BF444D83EC32}" presName="spacing" presStyleCnt="0"/>
      <dgm:spPr/>
      <dgm:t>
        <a:bodyPr/>
        <a:lstStyle/>
        <a:p>
          <a:endParaRPr lang="ru-RU"/>
        </a:p>
      </dgm:t>
    </dgm:pt>
    <dgm:pt modelId="{65747B01-79C1-4F37-961C-D0376EEDED24}" type="pres">
      <dgm:prSet presAssocID="{6DDD055D-242C-4735-ADD2-DB09FC504FCF}" presName="linNode" presStyleCnt="0"/>
      <dgm:spPr/>
      <dgm:t>
        <a:bodyPr/>
        <a:lstStyle/>
        <a:p>
          <a:endParaRPr lang="ru-RU"/>
        </a:p>
      </dgm:t>
    </dgm:pt>
    <dgm:pt modelId="{8C2D0CB0-430D-4B70-84C3-6965DE8BE961}" type="pres">
      <dgm:prSet presAssocID="{6DDD055D-242C-4735-ADD2-DB09FC504FCF}" presName="parentShp" presStyleLbl="node1" presStyleIdx="2" presStyleCnt="5" custScaleX="64248" custLinFactNeighborX="-2461" custLinFactNeighborY="-2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D5A1-62E9-492C-B2A3-26B70311CDA7}" type="pres">
      <dgm:prSet presAssocID="{6DDD055D-242C-4735-ADD2-DB09FC504FCF}" presName="childShp" presStyleLbl="bgAccFollowNode1" presStyleIdx="2" presStyleCnt="5" custScaleX="120319" custLinFactNeighborX="1913" custLinFactNeighborY="-21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495A5-4427-4B06-B8D0-903E78764121}" type="pres">
      <dgm:prSet presAssocID="{A02F5D7A-7766-44AE-8E73-FE77BECC6A6E}" presName="spacing" presStyleCnt="0"/>
      <dgm:spPr/>
      <dgm:t>
        <a:bodyPr/>
        <a:lstStyle/>
        <a:p>
          <a:endParaRPr lang="ru-RU"/>
        </a:p>
      </dgm:t>
    </dgm:pt>
    <dgm:pt modelId="{01375A0E-793E-4316-A610-5D2F128E528B}" type="pres">
      <dgm:prSet presAssocID="{9CA4F252-A64C-49EE-800B-7CDF6FD34509}" presName="linNode" presStyleCnt="0"/>
      <dgm:spPr/>
    </dgm:pt>
    <dgm:pt modelId="{CAA5491C-F880-4160-B4F4-DDD90C98A7D3}" type="pres">
      <dgm:prSet presAssocID="{9CA4F252-A64C-49EE-800B-7CDF6FD34509}" presName="parentShp" presStyleLbl="node1" presStyleIdx="3" presStyleCnt="5" custScaleX="58140" custLinFactNeighborX="-5468" custLinFactNeighborY="-20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5D00-45C2-44D0-A60A-02933926FEEE}" type="pres">
      <dgm:prSet presAssocID="{9CA4F252-A64C-49EE-800B-7CDF6FD34509}" presName="childShp" presStyleLbl="bgAccFollowNode1" presStyleIdx="3" presStyleCnt="5" custScaleX="115637" custLinFactNeighborX="-599" custLinFactNeighborY="-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770E-6E13-4906-8F12-8B6740736D11}" type="pres">
      <dgm:prSet presAssocID="{CED97F59-692B-4055-B067-17E92FF44ED5}" presName="spacing" presStyleCnt="0"/>
      <dgm:spPr/>
    </dgm:pt>
    <dgm:pt modelId="{F9BB9664-4318-4CB6-A0D9-EDEB22BC1E62}" type="pres">
      <dgm:prSet presAssocID="{806670F6-378F-469B-A5C8-A29B7EFE12F4}" presName="linNode" presStyleCnt="0"/>
      <dgm:spPr/>
    </dgm:pt>
    <dgm:pt modelId="{FE97510D-885A-4A71-A441-B45620E51479}" type="pres">
      <dgm:prSet presAssocID="{806670F6-378F-469B-A5C8-A29B7EFE12F4}" presName="parentShp" presStyleLbl="node1" presStyleIdx="4" presStyleCnt="5" custScaleX="53997" custLinFactNeighborX="-2752" custLinFactNeighborY="1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0763F-B7CD-4E55-AE1B-6449F0DB733B}" type="pres">
      <dgm:prSet presAssocID="{806670F6-378F-469B-A5C8-A29B7EFE12F4}" presName="childShp" presStyleLbl="bgAccFollowNode1" presStyleIdx="4" presStyleCnt="5" custScaleX="121093" custLinFactNeighborX="-599" custLinFactNeighborY="1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D59E-03B9-457C-8064-9434EC42C644}" srcId="{9CA4F252-A64C-49EE-800B-7CDF6FD34509}" destId="{49ADEB10-A689-4F42-B627-D8E3FCD95E28}" srcOrd="0" destOrd="0" parTransId="{DFAE5ACF-61E1-4958-8927-737E7D123D07}" sibTransId="{6193E031-91C5-4D80-A7E5-FED64C1D4B00}"/>
    <dgm:cxn modelId="{1B4048C0-B855-46F9-B3C9-30A1776E1807}" type="presOf" srcId="{B7D48858-7CF2-4D90-B33C-8C4B7C1B8E40}" destId="{F02B89F7-E5D3-44B7-94E9-E63E44FE8491}" srcOrd="0" destOrd="0" presId="urn:microsoft.com/office/officeart/2005/8/layout/vList6"/>
    <dgm:cxn modelId="{06C10EA7-10CA-43A7-9888-31BAE7C775ED}" type="presOf" srcId="{02CD214C-0D2F-44CA-A2D9-E6FC5ECECF5D}" destId="{32AF9759-F5D5-4236-A8CB-412EDC10C6DE}" srcOrd="0" destOrd="0" presId="urn:microsoft.com/office/officeart/2005/8/layout/vList6"/>
    <dgm:cxn modelId="{56D2851F-1E4B-4E04-9F06-82D341A1E651}" srcId="{02CD214C-0D2F-44CA-A2D9-E6FC5ECECF5D}" destId="{9CA4F252-A64C-49EE-800B-7CDF6FD34509}" srcOrd="3" destOrd="0" parTransId="{40418047-510D-4B76-BD4B-B33DED1F051C}" sibTransId="{CED97F59-692B-4055-B067-17E92FF44ED5}"/>
    <dgm:cxn modelId="{7933F237-31ED-4DB0-A2EA-97367482B42B}" srcId="{806670F6-378F-469B-A5C8-A29B7EFE12F4}" destId="{0A6BAC6B-C323-4B17-9589-1A12C3C1EC8A}" srcOrd="0" destOrd="0" parTransId="{CB2C0DBD-EFD2-4E37-8C69-611FFA230D51}" sibTransId="{2B35B967-F47F-49CB-964C-985F0C6DDDFC}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CAE2E744-6272-4DA1-AADB-1B8FBCFEB7CF}" type="presOf" srcId="{9403DDED-8414-499E-91AD-829EEB7F5E14}" destId="{23922B69-0BFE-45AB-976E-FD19B23EC857}" srcOrd="0" destOrd="0" presId="urn:microsoft.com/office/officeart/2005/8/layout/vList6"/>
    <dgm:cxn modelId="{17967BEE-2DF6-46FC-BFD9-39969999C431}" type="presOf" srcId="{0A6BAC6B-C323-4B17-9589-1A12C3C1EC8A}" destId="{1750763F-B7CD-4E55-AE1B-6449F0DB733B}" srcOrd="0" destOrd="0" presId="urn:microsoft.com/office/officeart/2005/8/layout/vList6"/>
    <dgm:cxn modelId="{569C4D6E-0FAB-455F-A5F0-E0DB752F98E9}" srcId="{02CD214C-0D2F-44CA-A2D9-E6FC5ECECF5D}" destId="{806670F6-378F-469B-A5C8-A29B7EFE12F4}" srcOrd="4" destOrd="0" parTransId="{837D9484-E5AA-46C4-8241-FE85FCAC6DE3}" sibTransId="{D058AA17-3484-4951-AB83-FF889EA251E7}"/>
    <dgm:cxn modelId="{621BB195-EEAE-4109-B5F4-D4082B94631B}" srcId="{02CD214C-0D2F-44CA-A2D9-E6FC5ECECF5D}" destId="{6DDD055D-242C-4735-ADD2-DB09FC504FCF}" srcOrd="2" destOrd="0" parTransId="{E3632587-5E4B-4122-B96C-A3814381ABA8}" sibTransId="{A02F5D7A-7766-44AE-8E73-FE77BECC6A6E}"/>
    <dgm:cxn modelId="{6B186B5E-9963-4672-916F-CF570AA8C477}" type="presOf" srcId="{59EBF9CA-85BA-42CA-A02F-24B8FB3C1FE3}" destId="{D35DA96D-129C-47D7-8AB3-8D29BFFF8EC6}" srcOrd="0" destOrd="0" presId="urn:microsoft.com/office/officeart/2005/8/layout/vList6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80BB30B7-10E3-4761-9ED6-36F37E537AC8}" type="presOf" srcId="{6DDD055D-242C-4735-ADD2-DB09FC504FCF}" destId="{8C2D0CB0-430D-4B70-84C3-6965DE8BE961}" srcOrd="0" destOrd="0" presId="urn:microsoft.com/office/officeart/2005/8/layout/vList6"/>
    <dgm:cxn modelId="{0CCA77F2-4C65-44DD-8640-7059BEEE459F}" srcId="{5B5B6263-3819-4DFD-8C5F-D77F50157E0D}" destId="{59EBF9CA-85BA-42CA-A02F-24B8FB3C1FE3}" srcOrd="0" destOrd="0" parTransId="{7F67609E-E8D1-46DA-822E-EE3A278E142B}" sibTransId="{22033F29-B289-4F9A-B755-BCCA5C014091}"/>
    <dgm:cxn modelId="{468E459F-5655-448C-B0C5-9FF969CD1FDD}" type="presOf" srcId="{9CA4F252-A64C-49EE-800B-7CDF6FD34509}" destId="{CAA5491C-F880-4160-B4F4-DDD90C98A7D3}" srcOrd="0" destOrd="0" presId="urn:microsoft.com/office/officeart/2005/8/layout/vList6"/>
    <dgm:cxn modelId="{2DD4DE9D-7394-43DB-8156-90493CCD288E}" type="presOf" srcId="{806670F6-378F-469B-A5C8-A29B7EFE12F4}" destId="{FE97510D-885A-4A71-A441-B45620E51479}" srcOrd="0" destOrd="0" presId="urn:microsoft.com/office/officeart/2005/8/layout/vList6"/>
    <dgm:cxn modelId="{604CA230-F90B-42F9-8923-38AE28E5F71A}" srcId="{6DDD055D-242C-4735-ADD2-DB09FC504FCF}" destId="{1B956834-43C0-4AD1-835E-B411D267115B}" srcOrd="0" destOrd="0" parTransId="{4E3C45B9-2296-4EB3-BD34-0E9CBEF4454C}" sibTransId="{47102A82-9EA4-4152-BA1A-791DFC8B27F9}"/>
    <dgm:cxn modelId="{91B9411C-1FAB-45AA-8B45-9C0B9899D861}" type="presOf" srcId="{5B5B6263-3819-4DFD-8C5F-D77F50157E0D}" destId="{CC5051AF-B9F5-4C3B-BCAB-F59D50F33E20}" srcOrd="0" destOrd="0" presId="urn:microsoft.com/office/officeart/2005/8/layout/vList6"/>
    <dgm:cxn modelId="{E858A3E9-6252-4422-BD76-53E437FEB0C4}" type="presOf" srcId="{49ADEB10-A689-4F42-B627-D8E3FCD95E28}" destId="{583D5D00-45C2-44D0-A60A-02933926FEEE}" srcOrd="0" destOrd="0" presId="urn:microsoft.com/office/officeart/2005/8/layout/vList6"/>
    <dgm:cxn modelId="{22E4927A-372F-4D49-A6D2-B5D776633261}" type="presOf" srcId="{1B956834-43C0-4AD1-835E-B411D267115B}" destId="{F42ED5A1-62E9-492C-B2A3-26B70311CDA7}" srcOrd="0" destOrd="0" presId="urn:microsoft.com/office/officeart/2005/8/layout/vList6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AF40C769-C23B-446C-A577-AAD64A73B787}" type="presParOf" srcId="{32AF9759-F5D5-4236-A8CB-412EDC10C6DE}" destId="{E3543434-8BCA-4B60-8A8C-B8AE5F0B656B}" srcOrd="0" destOrd="0" presId="urn:microsoft.com/office/officeart/2005/8/layout/vList6"/>
    <dgm:cxn modelId="{2532DAA8-F635-4309-8272-3E1D69D0A1C2}" type="presParOf" srcId="{E3543434-8BCA-4B60-8A8C-B8AE5F0B656B}" destId="{F02B89F7-E5D3-44B7-94E9-E63E44FE8491}" srcOrd="0" destOrd="0" presId="urn:microsoft.com/office/officeart/2005/8/layout/vList6"/>
    <dgm:cxn modelId="{2DD5AB10-9D6D-4D59-B524-721F7088C892}" type="presParOf" srcId="{E3543434-8BCA-4B60-8A8C-B8AE5F0B656B}" destId="{23922B69-0BFE-45AB-976E-FD19B23EC857}" srcOrd="1" destOrd="0" presId="urn:microsoft.com/office/officeart/2005/8/layout/vList6"/>
    <dgm:cxn modelId="{36948CCE-E5C1-4EF0-AB45-4E1968205308}" type="presParOf" srcId="{32AF9759-F5D5-4236-A8CB-412EDC10C6DE}" destId="{3311593D-F12D-4875-A434-179FD22388AE}" srcOrd="1" destOrd="0" presId="urn:microsoft.com/office/officeart/2005/8/layout/vList6"/>
    <dgm:cxn modelId="{F32A2AE9-4386-48A9-964A-11B23E1D2578}" type="presParOf" srcId="{32AF9759-F5D5-4236-A8CB-412EDC10C6DE}" destId="{2B4393CF-6A36-4F24-82D4-4607D4321DBB}" srcOrd="2" destOrd="0" presId="urn:microsoft.com/office/officeart/2005/8/layout/vList6"/>
    <dgm:cxn modelId="{90BF38B6-B536-4028-A601-65B84D015E00}" type="presParOf" srcId="{2B4393CF-6A36-4F24-82D4-4607D4321DBB}" destId="{CC5051AF-B9F5-4C3B-BCAB-F59D50F33E20}" srcOrd="0" destOrd="0" presId="urn:microsoft.com/office/officeart/2005/8/layout/vList6"/>
    <dgm:cxn modelId="{161C7328-577A-42E7-B51E-8081F7B9181C}" type="presParOf" srcId="{2B4393CF-6A36-4F24-82D4-4607D4321DBB}" destId="{D35DA96D-129C-47D7-8AB3-8D29BFFF8EC6}" srcOrd="1" destOrd="0" presId="urn:microsoft.com/office/officeart/2005/8/layout/vList6"/>
    <dgm:cxn modelId="{4AEB03C3-A359-4A1E-A383-4C1774C1FB1F}" type="presParOf" srcId="{32AF9759-F5D5-4236-A8CB-412EDC10C6DE}" destId="{3512F791-0756-4101-8250-63E3BA00E69B}" srcOrd="3" destOrd="0" presId="urn:microsoft.com/office/officeart/2005/8/layout/vList6"/>
    <dgm:cxn modelId="{1658BAE9-A66A-4500-A1BD-E2A02315EE06}" type="presParOf" srcId="{32AF9759-F5D5-4236-A8CB-412EDC10C6DE}" destId="{65747B01-79C1-4F37-961C-D0376EEDED24}" srcOrd="4" destOrd="0" presId="urn:microsoft.com/office/officeart/2005/8/layout/vList6"/>
    <dgm:cxn modelId="{627E90A4-44B1-4EC0-8F98-3D72289B70A6}" type="presParOf" srcId="{65747B01-79C1-4F37-961C-D0376EEDED24}" destId="{8C2D0CB0-430D-4B70-84C3-6965DE8BE961}" srcOrd="0" destOrd="0" presId="urn:microsoft.com/office/officeart/2005/8/layout/vList6"/>
    <dgm:cxn modelId="{59B56BF0-6954-43FE-9949-B6027CB9A9B1}" type="presParOf" srcId="{65747B01-79C1-4F37-961C-D0376EEDED24}" destId="{F42ED5A1-62E9-492C-B2A3-26B70311CDA7}" srcOrd="1" destOrd="0" presId="urn:microsoft.com/office/officeart/2005/8/layout/vList6"/>
    <dgm:cxn modelId="{BD3DD5F6-B139-45B9-B4E3-4F73B1B3A3FE}" type="presParOf" srcId="{32AF9759-F5D5-4236-A8CB-412EDC10C6DE}" destId="{6A9495A5-4427-4B06-B8D0-903E78764121}" srcOrd="5" destOrd="0" presId="urn:microsoft.com/office/officeart/2005/8/layout/vList6"/>
    <dgm:cxn modelId="{761C8F17-6BD4-4B26-8694-F47CC1A2212C}" type="presParOf" srcId="{32AF9759-F5D5-4236-A8CB-412EDC10C6DE}" destId="{01375A0E-793E-4316-A610-5D2F128E528B}" srcOrd="6" destOrd="0" presId="urn:microsoft.com/office/officeart/2005/8/layout/vList6"/>
    <dgm:cxn modelId="{6EEBA138-CB39-4C79-B3A8-E6392A4C842C}" type="presParOf" srcId="{01375A0E-793E-4316-A610-5D2F128E528B}" destId="{CAA5491C-F880-4160-B4F4-DDD90C98A7D3}" srcOrd="0" destOrd="0" presId="urn:microsoft.com/office/officeart/2005/8/layout/vList6"/>
    <dgm:cxn modelId="{1BCB5471-9071-4C72-A6DC-26F42E2E1F3D}" type="presParOf" srcId="{01375A0E-793E-4316-A610-5D2F128E528B}" destId="{583D5D00-45C2-44D0-A60A-02933926FEEE}" srcOrd="1" destOrd="0" presId="urn:microsoft.com/office/officeart/2005/8/layout/vList6"/>
    <dgm:cxn modelId="{D58D773A-D9D5-49F1-A404-DF727C2EA8CA}" type="presParOf" srcId="{32AF9759-F5D5-4236-A8CB-412EDC10C6DE}" destId="{8127770E-6E13-4906-8F12-8B6740736D11}" srcOrd="7" destOrd="0" presId="urn:microsoft.com/office/officeart/2005/8/layout/vList6"/>
    <dgm:cxn modelId="{F4A39BD8-A3DC-42E1-AC3E-1826C97043B4}" type="presParOf" srcId="{32AF9759-F5D5-4236-A8CB-412EDC10C6DE}" destId="{F9BB9664-4318-4CB6-A0D9-EDEB22BC1E62}" srcOrd="8" destOrd="0" presId="urn:microsoft.com/office/officeart/2005/8/layout/vList6"/>
    <dgm:cxn modelId="{CF7D195A-B3DD-4439-9833-A1350E2C0C30}" type="presParOf" srcId="{F9BB9664-4318-4CB6-A0D9-EDEB22BC1E62}" destId="{FE97510D-885A-4A71-A441-B45620E51479}" srcOrd="0" destOrd="0" presId="urn:microsoft.com/office/officeart/2005/8/layout/vList6"/>
    <dgm:cxn modelId="{1B7E5072-69B4-4C46-A781-D51C6C3B956F}" type="presParOf" srcId="{F9BB9664-4318-4CB6-A0D9-EDEB22BC1E62}" destId="{1750763F-B7CD-4E55-AE1B-6449F0DB73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6F388-5E9C-4840-8C88-75652B809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37AD2-C443-4680-8131-2AFE8D35CC13}" type="pres">
      <dgm:prSet presAssocID="{6EE6F388-5E9C-4840-8C88-75652B809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CB97-BDF3-4E09-944F-8525275487A5}" type="presOf" srcId="{6EE6F388-5E9C-4840-8C88-75652B8092D6}" destId="{97937AD2-C443-4680-8131-2AFE8D35C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BE849-FECA-43D8-9D53-C31C6DB056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F688D-B90B-4857-B7BC-C02DFC3B0D1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219 т.р.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D5A26-F720-4606-B93F-940571F5D24E}" type="parTrans" cxnId="{414C8EB2-3F9C-4FEF-852B-4ACFD01A0E6E}">
      <dgm:prSet/>
      <dgm:spPr/>
      <dgm:t>
        <a:bodyPr/>
        <a:lstStyle/>
        <a:p>
          <a:endParaRPr lang="ru-RU"/>
        </a:p>
      </dgm:t>
    </dgm:pt>
    <dgm:pt modelId="{8E95CC1E-3271-4D41-8F33-F17CAD10B047}" type="sibTrans" cxnId="{414C8EB2-3F9C-4FEF-852B-4ACFD01A0E6E}">
      <dgm:prSet/>
      <dgm:spPr/>
      <dgm:t>
        <a:bodyPr/>
        <a:lstStyle/>
        <a:p>
          <a:endParaRPr lang="ru-RU"/>
        </a:p>
      </dgm:t>
    </dgm:pt>
    <dgm:pt modelId="{D489DFFE-6FC8-44DB-8598-7A35B290C2C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образования  в </a:t>
          </a:r>
          <a:r>
            <a:rPr lang="ru-RU" sz="2000" b="1" i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0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районе 2019 годы (Оснащение  пищеблоков, мероприятия по противопожарной безопасности, капитальный и текущий ремонт, укрепление МТБ, повышение квалификации)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1906-B573-4E20-8CE5-A0CB26B24907}" type="parTrans" cxnId="{924C67EC-D5BB-4062-859B-9974FDCED47C}">
      <dgm:prSet/>
      <dgm:spPr/>
      <dgm:t>
        <a:bodyPr/>
        <a:lstStyle/>
        <a:p>
          <a:endParaRPr lang="ru-RU"/>
        </a:p>
      </dgm:t>
    </dgm:pt>
    <dgm:pt modelId="{865E7E14-23E3-4942-98FF-46943451ACB7}" type="sibTrans" cxnId="{924C67EC-D5BB-4062-859B-9974FDCED47C}">
      <dgm:prSet/>
      <dgm:spPr/>
      <dgm:t>
        <a:bodyPr/>
        <a:lstStyle/>
        <a:p>
          <a:endParaRPr lang="ru-RU"/>
        </a:p>
      </dgm:t>
    </dgm:pt>
    <dgm:pt modelId="{71D6B863-55DF-40AF-9FBA-CE5FC9C5A71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т.р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5959C-FA43-4B42-8FA3-EAD270B90B52}" type="parTrans" cxnId="{2C90E4EA-722D-4DC3-A190-3D39E3FBECC4}">
      <dgm:prSet/>
      <dgm:spPr/>
      <dgm:t>
        <a:bodyPr/>
        <a:lstStyle/>
        <a:p>
          <a:endParaRPr lang="ru-RU"/>
        </a:p>
      </dgm:t>
    </dgm:pt>
    <dgm:pt modelId="{90399BEF-FCBB-4F8B-9F78-33534EF4BA9B}" type="sibTrans" cxnId="{2C90E4EA-722D-4DC3-A190-3D39E3FBECC4}">
      <dgm:prSet/>
      <dgm:spPr/>
      <dgm:t>
        <a:bodyPr/>
        <a:lstStyle/>
        <a:p>
          <a:endParaRPr lang="ru-RU"/>
        </a:p>
      </dgm:t>
    </dgm:pt>
    <dgm:pt modelId="{C550ACB8-72D9-484B-B3A7-7188CEE8B3C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«Улучшение условий охраны труда в </a:t>
          </a:r>
          <a:r>
            <a:rPr lang="ru-RU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районе 2017 -2020 г.г.»  (организация проведения специальной оценки труда)</a:t>
          </a:r>
          <a:endParaRPr lang="ru-RU" sz="24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4ACDA-6D19-4A6C-B25C-6485BE6A6050}" type="parTrans" cxnId="{3153EEAF-838A-4E09-835D-900C7F20AFB9}">
      <dgm:prSet/>
      <dgm:spPr/>
      <dgm:t>
        <a:bodyPr/>
        <a:lstStyle/>
        <a:p>
          <a:endParaRPr lang="ru-RU"/>
        </a:p>
      </dgm:t>
    </dgm:pt>
    <dgm:pt modelId="{E2166469-1F21-4089-BE7F-01944767D82B}" type="sibTrans" cxnId="{3153EEAF-838A-4E09-835D-900C7F20AFB9}">
      <dgm:prSet/>
      <dgm:spPr/>
      <dgm:t>
        <a:bodyPr/>
        <a:lstStyle/>
        <a:p>
          <a:endParaRPr lang="ru-RU"/>
        </a:p>
      </dgm:t>
    </dgm:pt>
    <dgm:pt modelId="{9489F4CE-859E-49F6-AE17-3BCFDB3CD4D2}" type="pres">
      <dgm:prSet presAssocID="{EC0BE849-FECA-43D8-9D53-C31C6DB05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46E30-72EC-4F93-8581-F0A38CBB0BC8}" type="pres">
      <dgm:prSet presAssocID="{08FF688D-B90B-4857-B7BC-C02DFC3B0D1A}" presName="linNode" presStyleCnt="0"/>
      <dgm:spPr/>
    </dgm:pt>
    <dgm:pt modelId="{F564DF60-7D6B-4698-B1CD-0DE5DC8361A5}" type="pres">
      <dgm:prSet presAssocID="{08FF688D-B90B-4857-B7BC-C02DFC3B0D1A}" presName="parentText" presStyleLbl="node1" presStyleIdx="0" presStyleCnt="2" custScaleX="77775" custScaleY="74123" custLinFactNeighborX="-1345" custLinFactNeighborY="-4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8A47-9A2F-4ED5-838D-1E7D3C9BBDC4}" type="pres">
      <dgm:prSet presAssocID="{08FF688D-B90B-4857-B7BC-C02DFC3B0D1A}" presName="descendantText" presStyleLbl="alignAccFollowNode1" presStyleIdx="0" presStyleCnt="2" custScaleX="141082" custScaleY="76426" custLinFactNeighborX="-1110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297C5-9777-41A9-BDEF-C853C9CF6E8C}" type="pres">
      <dgm:prSet presAssocID="{8E95CC1E-3271-4D41-8F33-F17CAD10B047}" presName="sp" presStyleCnt="0"/>
      <dgm:spPr/>
    </dgm:pt>
    <dgm:pt modelId="{614F4F10-4BB3-4E36-A243-7A11BE4DFEA2}" type="pres">
      <dgm:prSet presAssocID="{71D6B863-55DF-40AF-9FBA-CE5FC9C5A710}" presName="linNode" presStyleCnt="0"/>
      <dgm:spPr/>
    </dgm:pt>
    <dgm:pt modelId="{B458C8E0-6AF8-47B2-A4DF-B5650573CA54}" type="pres">
      <dgm:prSet presAssocID="{71D6B863-55DF-40AF-9FBA-CE5FC9C5A710}" presName="parentText" presStyleLbl="node1" presStyleIdx="1" presStyleCnt="2" custScaleX="73967" custScaleY="68199" custLinFactNeighborX="783" custLinFactNeighborY="3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D679-E4B5-4A67-BC6A-A9EBC2F1AAD0}" type="pres">
      <dgm:prSet presAssocID="{71D6B863-55DF-40AF-9FBA-CE5FC9C5A710}" presName="descendantText" presStyleLbl="alignAccFollowNode1" presStyleIdx="1" presStyleCnt="2" custScaleX="114211" custScaleY="60231" custLinFactNeighborX="3048" custLinFactNeighborY="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C8EB2-3F9C-4FEF-852B-4ACFD01A0E6E}" srcId="{EC0BE849-FECA-43D8-9D53-C31C6DB05669}" destId="{08FF688D-B90B-4857-B7BC-C02DFC3B0D1A}" srcOrd="0" destOrd="0" parTransId="{86DD5A26-F720-4606-B93F-940571F5D24E}" sibTransId="{8E95CC1E-3271-4D41-8F33-F17CAD10B047}"/>
    <dgm:cxn modelId="{6D03A15C-85AA-457C-A67F-6E51BBEE1EF4}" type="presOf" srcId="{EC0BE849-FECA-43D8-9D53-C31C6DB05669}" destId="{9489F4CE-859E-49F6-AE17-3BCFDB3CD4D2}" srcOrd="0" destOrd="0" presId="urn:microsoft.com/office/officeart/2005/8/layout/vList5"/>
    <dgm:cxn modelId="{05EDCE73-2E03-4486-B348-FE8BC4CC8436}" type="presOf" srcId="{D489DFFE-6FC8-44DB-8598-7A35B290C2C2}" destId="{AED08A47-9A2F-4ED5-838D-1E7D3C9BBDC4}" srcOrd="0" destOrd="0" presId="urn:microsoft.com/office/officeart/2005/8/layout/vList5"/>
    <dgm:cxn modelId="{2C90E4EA-722D-4DC3-A190-3D39E3FBECC4}" srcId="{EC0BE849-FECA-43D8-9D53-C31C6DB05669}" destId="{71D6B863-55DF-40AF-9FBA-CE5FC9C5A710}" srcOrd="1" destOrd="0" parTransId="{6265959C-FA43-4B42-8FA3-EAD270B90B52}" sibTransId="{90399BEF-FCBB-4F8B-9F78-33534EF4BA9B}"/>
    <dgm:cxn modelId="{5AA48F2B-4C0A-4152-8D52-49FA4DD0A8EC}" type="presOf" srcId="{08FF688D-B90B-4857-B7BC-C02DFC3B0D1A}" destId="{F564DF60-7D6B-4698-B1CD-0DE5DC8361A5}" srcOrd="0" destOrd="0" presId="urn:microsoft.com/office/officeart/2005/8/layout/vList5"/>
    <dgm:cxn modelId="{3153EEAF-838A-4E09-835D-900C7F20AFB9}" srcId="{71D6B863-55DF-40AF-9FBA-CE5FC9C5A710}" destId="{C550ACB8-72D9-484B-B3A7-7188CEE8B3CA}" srcOrd="0" destOrd="0" parTransId="{7D84ACDA-6D19-4A6C-B25C-6485BE6A6050}" sibTransId="{E2166469-1F21-4089-BE7F-01944767D82B}"/>
    <dgm:cxn modelId="{924C67EC-D5BB-4062-859B-9974FDCED47C}" srcId="{08FF688D-B90B-4857-B7BC-C02DFC3B0D1A}" destId="{D489DFFE-6FC8-44DB-8598-7A35B290C2C2}" srcOrd="0" destOrd="0" parTransId="{C4341906-B573-4E20-8CE5-A0CB26B24907}" sibTransId="{865E7E14-23E3-4942-98FF-46943451ACB7}"/>
    <dgm:cxn modelId="{C1646AA1-245C-4F72-9024-EE430097DB07}" type="presOf" srcId="{71D6B863-55DF-40AF-9FBA-CE5FC9C5A710}" destId="{B458C8E0-6AF8-47B2-A4DF-B5650573CA54}" srcOrd="0" destOrd="0" presId="urn:microsoft.com/office/officeart/2005/8/layout/vList5"/>
    <dgm:cxn modelId="{2239F634-39A1-44D1-B927-918B6711940B}" type="presOf" srcId="{C550ACB8-72D9-484B-B3A7-7188CEE8B3CA}" destId="{BBB1D679-E4B5-4A67-BC6A-A9EBC2F1AAD0}" srcOrd="0" destOrd="0" presId="urn:microsoft.com/office/officeart/2005/8/layout/vList5"/>
    <dgm:cxn modelId="{9FBF604A-581B-415D-A21E-EF4B6A1387B7}" type="presParOf" srcId="{9489F4CE-859E-49F6-AE17-3BCFDB3CD4D2}" destId="{2B346E30-72EC-4F93-8581-F0A38CBB0BC8}" srcOrd="0" destOrd="0" presId="urn:microsoft.com/office/officeart/2005/8/layout/vList5"/>
    <dgm:cxn modelId="{E0D6E891-EE29-4D42-8126-0DFDEF2F45D7}" type="presParOf" srcId="{2B346E30-72EC-4F93-8581-F0A38CBB0BC8}" destId="{F564DF60-7D6B-4698-B1CD-0DE5DC8361A5}" srcOrd="0" destOrd="0" presId="urn:microsoft.com/office/officeart/2005/8/layout/vList5"/>
    <dgm:cxn modelId="{8C3DF6AB-7081-464D-94CA-B7BB7A08E00F}" type="presParOf" srcId="{2B346E30-72EC-4F93-8581-F0A38CBB0BC8}" destId="{AED08A47-9A2F-4ED5-838D-1E7D3C9BBDC4}" srcOrd="1" destOrd="0" presId="urn:microsoft.com/office/officeart/2005/8/layout/vList5"/>
    <dgm:cxn modelId="{89F2725D-2A4B-42DB-9BCF-8BC771CCB71C}" type="presParOf" srcId="{9489F4CE-859E-49F6-AE17-3BCFDB3CD4D2}" destId="{952297C5-9777-41A9-BDEF-C853C9CF6E8C}" srcOrd="1" destOrd="0" presId="urn:microsoft.com/office/officeart/2005/8/layout/vList5"/>
    <dgm:cxn modelId="{8E1C895A-EA17-4BCF-975C-9CCF15BDD4AB}" type="presParOf" srcId="{9489F4CE-859E-49F6-AE17-3BCFDB3CD4D2}" destId="{614F4F10-4BB3-4E36-A243-7A11BE4DFEA2}" srcOrd="2" destOrd="0" presId="urn:microsoft.com/office/officeart/2005/8/layout/vList5"/>
    <dgm:cxn modelId="{059E24BC-9AB6-49C9-A5E4-6C16715832C8}" type="presParOf" srcId="{614F4F10-4BB3-4E36-A243-7A11BE4DFEA2}" destId="{B458C8E0-6AF8-47B2-A4DF-B5650573CA54}" srcOrd="0" destOrd="0" presId="urn:microsoft.com/office/officeart/2005/8/layout/vList5"/>
    <dgm:cxn modelId="{4E50E824-5E61-45D6-8C07-0ED2974186A6}" type="presParOf" srcId="{614F4F10-4BB3-4E36-A243-7A11BE4DFEA2}" destId="{BBB1D679-E4B5-4A67-BC6A-A9EBC2F1AA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D189-E5B5-4292-B516-2EBF41B24EB8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0"/>
        <a:ext cx="6442243" cy="1414363"/>
      </dsp:txXfrm>
    </dsp:sp>
    <dsp:sp modelId="{93E2FB4A-1608-4F54-9432-AF4CE9CCC560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92F3-5584-4A8A-A674-74F8A821FCF1}">
      <dsp:nvSpPr>
        <dsp:cNvPr id="0" name=""/>
        <dsp:cNvSpPr/>
      </dsp:nvSpPr>
      <dsp:spPr>
        <a:xfrm>
          <a:off x="0" y="1540765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1540765"/>
        <a:ext cx="6442243" cy="1414363"/>
      </dsp:txXfrm>
    </dsp:sp>
    <dsp:sp modelId="{C3454929-9025-45C0-87A8-19F09CE58051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9B7CE-2CE5-4F1F-9B57-6AFCB5823C82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3111599"/>
        <a:ext cx="6442243" cy="1414363"/>
      </dsp:txXfrm>
    </dsp:sp>
    <dsp:sp modelId="{2C4EB1F5-8657-4A18-B7A7-C6BFC49AA843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CD67-600A-43E4-8BF7-07FB885D7DB4}">
      <dsp:nvSpPr>
        <dsp:cNvPr id="0" name=""/>
        <dsp:cNvSpPr/>
      </dsp:nvSpPr>
      <dsp:spPr>
        <a:xfrm>
          <a:off x="0" y="34998"/>
          <a:ext cx="2161710" cy="910800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 54 490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0" y="34998"/>
        <a:ext cx="2161710" cy="910800"/>
      </dsp:txXfrm>
    </dsp:sp>
    <dsp:sp modelId="{172B6A45-CE94-461D-9CCE-59F71B948079}">
      <dsp:nvSpPr>
        <dsp:cNvPr id="0" name=""/>
        <dsp:cNvSpPr/>
      </dsp:nvSpPr>
      <dsp:spPr>
        <a:xfrm>
          <a:off x="2161710" y="34998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BA7B-6705-4161-87E2-4E24FF6B7E85}">
      <dsp:nvSpPr>
        <dsp:cNvPr id="0" name=""/>
        <dsp:cNvSpPr/>
      </dsp:nvSpPr>
      <dsp:spPr>
        <a:xfrm>
          <a:off x="2766989" y="34998"/>
          <a:ext cx="5879852" cy="910800"/>
        </a:xfrm>
        <a:prstGeom prst="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Расходы МБ, из них на оплату труда  497 т. руб.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34998"/>
        <a:ext cx="5879852" cy="910800"/>
      </dsp:txXfrm>
    </dsp:sp>
    <dsp:sp modelId="{0E6290BD-DB15-43A1-8B4E-07305928EAAB}">
      <dsp:nvSpPr>
        <dsp:cNvPr id="0" name=""/>
        <dsp:cNvSpPr/>
      </dsp:nvSpPr>
      <dsp:spPr>
        <a:xfrm>
          <a:off x="0" y="1031393"/>
          <a:ext cx="2161710" cy="910800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2 179 т. р.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0" y="1031393"/>
        <a:ext cx="2161710" cy="910800"/>
      </dsp:txXfrm>
    </dsp:sp>
    <dsp:sp modelId="{3BE1EC82-D6BA-4F3D-92E3-DB876B7F1F15}">
      <dsp:nvSpPr>
        <dsp:cNvPr id="0" name=""/>
        <dsp:cNvSpPr/>
      </dsp:nvSpPr>
      <dsp:spPr>
        <a:xfrm>
          <a:off x="2161710" y="1111398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63F2-97A4-43A9-A56C-496A7364CC04}">
      <dsp:nvSpPr>
        <dsp:cNvPr id="0" name=""/>
        <dsp:cNvSpPr/>
      </dsp:nvSpPr>
      <dsp:spPr>
        <a:xfrm>
          <a:off x="2766989" y="1111398"/>
          <a:ext cx="5879852" cy="910800"/>
        </a:xfrm>
        <a:prstGeom prst="rect">
          <a:avLst/>
        </a:prstGeom>
        <a:solidFill>
          <a:schemeClr val="accent4">
            <a:shade val="80000"/>
            <a:hueOff val="-44139"/>
            <a:satOff val="-1091"/>
            <a:lumOff val="62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Расходы ОБ, в том числе: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1111398"/>
        <a:ext cx="5879852" cy="910800"/>
      </dsp:txXfrm>
    </dsp:sp>
    <dsp:sp modelId="{2D15DD3C-6B9D-461B-9D8A-A9477C2BAA05}">
      <dsp:nvSpPr>
        <dsp:cNvPr id="0" name=""/>
        <dsp:cNvSpPr/>
      </dsp:nvSpPr>
      <dsp:spPr>
        <a:xfrm>
          <a:off x="0" y="2187798"/>
          <a:ext cx="2161710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82 т.р.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2187798"/>
        <a:ext cx="2161710" cy="910800"/>
      </dsp:txXfrm>
    </dsp:sp>
    <dsp:sp modelId="{9F423791-0B81-489F-BAEE-5995CDFA1442}">
      <dsp:nvSpPr>
        <dsp:cNvPr id="0" name=""/>
        <dsp:cNvSpPr/>
      </dsp:nvSpPr>
      <dsp:spPr>
        <a:xfrm>
          <a:off x="2161710" y="2187798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4E43B-46A6-428D-BC02-950D584F48FE}">
      <dsp:nvSpPr>
        <dsp:cNvPr id="0" name=""/>
        <dsp:cNvSpPr/>
      </dsp:nvSpPr>
      <dsp:spPr>
        <a:xfrm>
          <a:off x="2766989" y="2187798"/>
          <a:ext cx="5879852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2187798"/>
        <a:ext cx="5879852" cy="910800"/>
      </dsp:txXfrm>
    </dsp:sp>
    <dsp:sp modelId="{24FB812E-D9A6-424E-82A7-B54EDE554978}">
      <dsp:nvSpPr>
        <dsp:cNvPr id="0" name=""/>
        <dsp:cNvSpPr/>
      </dsp:nvSpPr>
      <dsp:spPr>
        <a:xfrm>
          <a:off x="0" y="3224797"/>
          <a:ext cx="2161710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360  т.р.</a:t>
          </a:r>
        </a:p>
      </dsp:txBody>
      <dsp:txXfrm>
        <a:off x="0" y="3224797"/>
        <a:ext cx="2161710" cy="910800"/>
      </dsp:txXfrm>
    </dsp:sp>
    <dsp:sp modelId="{B5674453-4D20-42D5-966F-637AA54440E6}">
      <dsp:nvSpPr>
        <dsp:cNvPr id="0" name=""/>
        <dsp:cNvSpPr/>
      </dsp:nvSpPr>
      <dsp:spPr>
        <a:xfrm>
          <a:off x="2161710" y="3264198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82D3-6652-487D-9A69-D3881D81A378}">
      <dsp:nvSpPr>
        <dsp:cNvPr id="0" name=""/>
        <dsp:cNvSpPr/>
      </dsp:nvSpPr>
      <dsp:spPr>
        <a:xfrm>
          <a:off x="2766989" y="3169575"/>
          <a:ext cx="5879852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3169575"/>
        <a:ext cx="5879852" cy="910800"/>
      </dsp:txXfrm>
    </dsp:sp>
    <dsp:sp modelId="{49D1A3B1-39B6-4C6F-B0BE-96B7350406F4}">
      <dsp:nvSpPr>
        <dsp:cNvPr id="0" name=""/>
        <dsp:cNvSpPr/>
      </dsp:nvSpPr>
      <dsp:spPr>
        <a:xfrm>
          <a:off x="0" y="4340598"/>
          <a:ext cx="2161710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1 737 т.р.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0" y="4340598"/>
        <a:ext cx="2161710" cy="910800"/>
      </dsp:txXfrm>
    </dsp:sp>
    <dsp:sp modelId="{137DFDD1-6F8E-42DE-A87B-12FCA55E7F1F}">
      <dsp:nvSpPr>
        <dsp:cNvPr id="0" name=""/>
        <dsp:cNvSpPr/>
      </dsp:nvSpPr>
      <dsp:spPr>
        <a:xfrm>
          <a:off x="2161710" y="4340598"/>
          <a:ext cx="432342" cy="910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EB01E-1F6C-4B39-AAC8-D7101CE8A21C}">
      <dsp:nvSpPr>
        <dsp:cNvPr id="0" name=""/>
        <dsp:cNvSpPr/>
      </dsp:nvSpPr>
      <dsp:spPr>
        <a:xfrm>
          <a:off x="2766989" y="4340598"/>
          <a:ext cx="5879852" cy="910800"/>
        </a:xfrm>
        <a:prstGeom prst="rect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766989" y="4340598"/>
        <a:ext cx="5879852" cy="910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2DFC-3996-42AC-8DC4-AFD0235B6BF6}">
      <dsp:nvSpPr>
        <dsp:cNvPr id="0" name=""/>
        <dsp:cNvSpPr/>
      </dsp:nvSpPr>
      <dsp:spPr>
        <a:xfrm rot="5400000">
          <a:off x="5499277" y="-2148896"/>
          <a:ext cx="1443000" cy="5846444"/>
        </a:xfrm>
        <a:prstGeom prst="round2Same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4 307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т.р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7556" y="123266"/>
        <a:ext cx="5776003" cy="1302118"/>
      </dsp:txXfrm>
    </dsp:sp>
    <dsp:sp modelId="{51A6A350-18A2-4FC6-B71D-5A3F3ED37834}">
      <dsp:nvSpPr>
        <dsp:cNvPr id="0" name=""/>
        <dsp:cNvSpPr/>
      </dsp:nvSpPr>
      <dsp:spPr>
        <a:xfrm>
          <a:off x="0" y="20905"/>
          <a:ext cx="3288625" cy="1402976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 Развитие образования в 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Кожевниковском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районе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88" y="89393"/>
        <a:ext cx="3151649" cy="1266000"/>
      </dsp:txXfrm>
    </dsp:sp>
    <dsp:sp modelId="{2ABEFC61-F3C3-4E5B-AAC1-927C5FCDA3F9}">
      <dsp:nvSpPr>
        <dsp:cNvPr id="0" name=""/>
        <dsp:cNvSpPr/>
      </dsp:nvSpPr>
      <dsp:spPr>
        <a:xfrm rot="5400000">
          <a:off x="5656729" y="-800092"/>
          <a:ext cx="1122381" cy="5852160"/>
        </a:xfrm>
        <a:prstGeom prst="round2Same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97,2 т. р. Организация </a:t>
          </a: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проведения специальной оценки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1840" y="1619587"/>
        <a:ext cx="5797370" cy="1012801"/>
      </dsp:txXfrm>
    </dsp:sp>
    <dsp:sp modelId="{8F0AEB0F-C3B7-4797-A58C-631F66770FA7}">
      <dsp:nvSpPr>
        <dsp:cNvPr id="0" name=""/>
        <dsp:cNvSpPr/>
      </dsp:nvSpPr>
      <dsp:spPr>
        <a:xfrm>
          <a:off x="0" y="1482216"/>
          <a:ext cx="3291840" cy="1018687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«Улучшение условий охраны труда»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728" y="1531944"/>
        <a:ext cx="3192384" cy="919231"/>
      </dsp:txXfrm>
    </dsp:sp>
    <dsp:sp modelId="{4698E192-8498-4CDB-9B48-FE9DC8DF4E32}">
      <dsp:nvSpPr>
        <dsp:cNvPr id="0" name=""/>
        <dsp:cNvSpPr/>
      </dsp:nvSpPr>
      <dsp:spPr>
        <a:xfrm rot="5400000">
          <a:off x="5618724" y="622000"/>
          <a:ext cx="1122381" cy="5846444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1 270 т. р. Ограждение территорий образовательных учреждений ;Приобретение и установка камер видеонаблюдения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56693" y="3038821"/>
        <a:ext cx="5791654" cy="1012801"/>
      </dsp:txXfrm>
    </dsp:sp>
    <dsp:sp modelId="{D6267EEB-77CE-4A4D-B2BB-78E1881C9AEB}">
      <dsp:nvSpPr>
        <dsp:cNvPr id="0" name=""/>
        <dsp:cNvSpPr/>
      </dsp:nvSpPr>
      <dsp:spPr>
        <a:xfrm>
          <a:off x="0" y="2579982"/>
          <a:ext cx="3256692" cy="1677300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«Профилактика террористической и экстремистской деятельности в МО «</a:t>
          </a:r>
          <a:r>
            <a:rPr lang="ru-RU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Кожевниковский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район» на 2018-2022 годы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79" y="2661861"/>
        <a:ext cx="3092934" cy="1513542"/>
      </dsp:txXfrm>
    </dsp:sp>
    <dsp:sp modelId="{2D1D5699-DB1F-4DEF-BE6E-908F5AB7D155}">
      <dsp:nvSpPr>
        <dsp:cNvPr id="0" name=""/>
        <dsp:cNvSpPr/>
      </dsp:nvSpPr>
      <dsp:spPr>
        <a:xfrm rot="5400000">
          <a:off x="5656729" y="2144612"/>
          <a:ext cx="1122381" cy="5852160"/>
        </a:xfrm>
        <a:prstGeom prst="round2Same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500 т. р. Повышение уровня доступности в сфере образован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291840" y="4564291"/>
        <a:ext cx="5797370" cy="1012801"/>
      </dsp:txXfrm>
    </dsp:sp>
    <dsp:sp modelId="{EA493C9D-87A2-42A4-B290-BA3C2E23E6AE}">
      <dsp:nvSpPr>
        <dsp:cNvPr id="0" name=""/>
        <dsp:cNvSpPr/>
      </dsp:nvSpPr>
      <dsp:spPr>
        <a:xfrm>
          <a:off x="0" y="4454915"/>
          <a:ext cx="3291840" cy="1402976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МП «Доступная среда для инвалидов на период 2017-2020 г.г.»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488" y="4523403"/>
        <a:ext cx="3154864" cy="1266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9E7-3B00-4C6B-A7AB-CFCFEECC5EBA}">
      <dsp:nvSpPr>
        <dsp:cNvPr id="0" name=""/>
        <dsp:cNvSpPr/>
      </dsp:nvSpPr>
      <dsp:spPr>
        <a:xfrm>
          <a:off x="2909540" y="47119"/>
          <a:ext cx="4397029" cy="172508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Средства местного бюджета                   19 903 тыс. руб. (в</a:t>
          </a:r>
          <a:r>
            <a:rPr lang="ru-RU" sz="2000" kern="1200" dirty="0" smtClean="0">
              <a:solidFill>
                <a:schemeClr val="bg1"/>
              </a:solidFill>
              <a:latin typeface="Cambria" panose="02040503050406030204" pitchFamily="18" charset="0"/>
            </a:rPr>
            <a:t> том числе оплата труда   16 039тыс. руб.)</a:t>
          </a:r>
          <a:endParaRPr lang="ru-RU" sz="2800" b="1" kern="1200" dirty="0">
            <a:latin typeface="Cambria" panose="02040503050406030204" pitchFamily="18" charset="0"/>
          </a:endParaRPr>
        </a:p>
      </dsp:txBody>
      <dsp:txXfrm>
        <a:off x="2993752" y="131331"/>
        <a:ext cx="4228605" cy="1556663"/>
      </dsp:txXfrm>
    </dsp:sp>
    <dsp:sp modelId="{92A810E1-6601-4D23-AB49-A66893EEE8B2}">
      <dsp:nvSpPr>
        <dsp:cNvPr id="0" name=""/>
        <dsp:cNvSpPr/>
      </dsp:nvSpPr>
      <dsp:spPr>
        <a:xfrm rot="5400000">
          <a:off x="4510499" y="105576"/>
          <a:ext cx="1665414" cy="5731415"/>
        </a:xfrm>
        <a:prstGeom prst="round2Same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 </a:t>
          </a:r>
          <a:r>
            <a:rPr lang="ru-RU" sz="2000" kern="1200" dirty="0" smtClean="0">
              <a:latin typeface="Cambria" panose="02040503050406030204" pitchFamily="18" charset="0"/>
            </a:rPr>
            <a:t>надбавка к должностному окладу педагогических работников 54 т.р.</a:t>
          </a:r>
          <a:endParaRPr lang="ru-RU" sz="2000" kern="1200" dirty="0"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Стимулирующие   выплаты    448  т.р.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2477499" y="2219876"/>
        <a:ext cx="5650116" cy="1502816"/>
      </dsp:txXfrm>
    </dsp:sp>
    <dsp:sp modelId="{CB0AA2C9-2024-421E-A182-E00FF2DB6092}">
      <dsp:nvSpPr>
        <dsp:cNvPr id="0" name=""/>
        <dsp:cNvSpPr/>
      </dsp:nvSpPr>
      <dsp:spPr>
        <a:xfrm>
          <a:off x="0" y="1922570"/>
          <a:ext cx="2884347" cy="24365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Средства областного бюджета  502 тыс. руб.</a:t>
          </a:r>
          <a:endParaRPr lang="ru-RU" sz="24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118943" y="2041513"/>
        <a:ext cx="2646461" cy="2198672"/>
      </dsp:txXfrm>
    </dsp:sp>
    <dsp:sp modelId="{D7C33F6C-2EEF-4D3A-A24D-211C6FF89E31}">
      <dsp:nvSpPr>
        <dsp:cNvPr id="0" name=""/>
        <dsp:cNvSpPr/>
      </dsp:nvSpPr>
      <dsp:spPr>
        <a:xfrm>
          <a:off x="3240350" y="4154811"/>
          <a:ext cx="3897576" cy="14698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Расходы за счет средств по платным услугам 682 т.р.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312101" y="4226562"/>
        <a:ext cx="3754074" cy="13263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4DF5-E932-446B-91DF-AFFC979EFF02}">
      <dsp:nvSpPr>
        <dsp:cNvPr id="0" name=""/>
        <dsp:cNvSpPr/>
      </dsp:nvSpPr>
      <dsp:spPr>
        <a:xfrm>
          <a:off x="3" y="2376262"/>
          <a:ext cx="8902818" cy="1291556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</a:t>
          </a:r>
          <a:r>
            <a:rPr lang="ru-RU" b="1" kern="1200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на 2017-2020 годы  449 тыс. руб.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материально-технической базы; Проведение районных конкурсов и праздников; Приобретение нотной литературы; Проведение районных конкурсов и праздников (Детская школа искусств)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2376262"/>
        <a:ext cx="8902818" cy="1291556"/>
      </dsp:txXfrm>
    </dsp:sp>
    <dsp:sp modelId="{F11DFA4B-9BF2-4C28-B5B1-9572CA973036}">
      <dsp:nvSpPr>
        <dsp:cNvPr id="0" name=""/>
        <dsp:cNvSpPr/>
      </dsp:nvSpPr>
      <dsp:spPr>
        <a:xfrm>
          <a:off x="1" y="3744416"/>
          <a:ext cx="8902818" cy="979189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ВЦП «Формирование позитивного социального имиджа образовательных учреждений» 13,5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3744416"/>
        <a:ext cx="8902818" cy="9791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3C35F-D209-4B03-BE3C-CD5D3194F6AD}">
      <dsp:nvSpPr>
        <dsp:cNvPr id="0" name=""/>
        <dsp:cNvSpPr/>
      </dsp:nvSpPr>
      <dsp:spPr>
        <a:xfrm rot="5400000">
          <a:off x="5299579" y="-2078719"/>
          <a:ext cx="1396683" cy="5645102"/>
        </a:xfrm>
        <a:prstGeom prst="round2Same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субсидии на организацию отдыха детей в каникулярное время  областная субсидия (82,93%)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3175370" y="113670"/>
        <a:ext cx="5576922" cy="1260323"/>
      </dsp:txXfrm>
    </dsp:sp>
    <dsp:sp modelId="{0D2219E7-3B00-4C6B-A7AB-CFCFEECC5EBA}">
      <dsp:nvSpPr>
        <dsp:cNvPr id="0" name=""/>
        <dsp:cNvSpPr/>
      </dsp:nvSpPr>
      <dsp:spPr>
        <a:xfrm>
          <a:off x="0" y="0"/>
          <a:ext cx="3175369" cy="1745854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1 887,3т. р.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85226" y="85226"/>
        <a:ext cx="3004917" cy="1575402"/>
      </dsp:txXfrm>
    </dsp:sp>
    <dsp:sp modelId="{92A810E1-6601-4D23-AB49-A66893EEE8B2}">
      <dsp:nvSpPr>
        <dsp:cNvPr id="0" name=""/>
        <dsp:cNvSpPr/>
      </dsp:nvSpPr>
      <dsp:spPr>
        <a:xfrm rot="5400000">
          <a:off x="5291275" y="-451338"/>
          <a:ext cx="1404463" cy="5645102"/>
        </a:xfrm>
        <a:prstGeom prst="round2Same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 </a:t>
          </a:r>
          <a:r>
            <a:rPr lang="ru-RU" sz="2000" b="1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b="1" kern="1200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(17,07%)  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3170956" y="1737541"/>
        <a:ext cx="5576542" cy="1267343"/>
      </dsp:txXfrm>
    </dsp:sp>
    <dsp:sp modelId="{CB0AA2C9-2024-421E-A182-E00FF2DB6092}">
      <dsp:nvSpPr>
        <dsp:cNvPr id="0" name=""/>
        <dsp:cNvSpPr/>
      </dsp:nvSpPr>
      <dsp:spPr>
        <a:xfrm>
          <a:off x="0" y="1820358"/>
          <a:ext cx="3175369" cy="1229343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388,6 т. р.,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60012" y="1880370"/>
        <a:ext cx="3055345" cy="1109319"/>
      </dsp:txXfrm>
    </dsp:sp>
    <dsp:sp modelId="{E19A9B45-30C0-47FC-913B-2C71408FEED0}">
      <dsp:nvSpPr>
        <dsp:cNvPr id="0" name=""/>
        <dsp:cNvSpPr/>
      </dsp:nvSpPr>
      <dsp:spPr>
        <a:xfrm rot="5400000">
          <a:off x="5402263" y="1022378"/>
          <a:ext cx="1191315" cy="5645102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2000" b="1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2000" b="1" kern="1200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  МБ</a:t>
          </a:r>
          <a:endParaRPr lang="ru-RU" sz="2000" b="1" kern="1200" dirty="0">
            <a:latin typeface="Cambria" panose="02040503050406030204" pitchFamily="18" charset="0"/>
          </a:endParaRPr>
        </a:p>
      </dsp:txBody>
      <dsp:txXfrm rot="-5400000">
        <a:off x="3175370" y="3307427"/>
        <a:ext cx="5586947" cy="1075005"/>
      </dsp:txXfrm>
    </dsp:sp>
    <dsp:sp modelId="{650B34F7-1228-4B76-BDA0-2C1C50F658F7}">
      <dsp:nvSpPr>
        <dsp:cNvPr id="0" name=""/>
        <dsp:cNvSpPr/>
      </dsp:nvSpPr>
      <dsp:spPr>
        <a:xfrm>
          <a:off x="0" y="3297756"/>
          <a:ext cx="3175369" cy="1140584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548,4,0 т. р.</a:t>
          </a:r>
          <a:endParaRPr lang="ru-RU" sz="24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55679" y="3353435"/>
        <a:ext cx="3064011" cy="10292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4588-2DCA-4F7D-891B-47761FB6735A}">
      <dsp:nvSpPr>
        <dsp:cNvPr id="0" name=""/>
        <dsp:cNvSpPr/>
      </dsp:nvSpPr>
      <dsp:spPr>
        <a:xfrm>
          <a:off x="0" y="0"/>
          <a:ext cx="9001125" cy="1140050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8 349,6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 (заработная плата, ком. услуги, связь, ГСМ;  ФОТ – 7 287 т. р. )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55653" y="55653"/>
        <a:ext cx="8889819" cy="1028744"/>
      </dsp:txXfrm>
    </dsp:sp>
    <dsp:sp modelId="{34D55713-149D-457B-8A33-AC5FF55BD8AB}">
      <dsp:nvSpPr>
        <dsp:cNvPr id="0" name=""/>
        <dsp:cNvSpPr/>
      </dsp:nvSpPr>
      <dsp:spPr>
        <a:xfrm>
          <a:off x="0" y="1150464"/>
          <a:ext cx="9001125" cy="765110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Расходы по отделу образования  3 498,4, 4 тыс. руб. ФОТ 3 498,4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тыс.руб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37350" y="1187814"/>
        <a:ext cx="8926425" cy="690410"/>
      </dsp:txXfrm>
    </dsp:sp>
    <dsp:sp modelId="{DAA629AF-4409-44BC-A2F2-962BADA34482}">
      <dsp:nvSpPr>
        <dsp:cNvPr id="0" name=""/>
        <dsp:cNvSpPr/>
      </dsp:nvSpPr>
      <dsp:spPr>
        <a:xfrm>
          <a:off x="0" y="1917995"/>
          <a:ext cx="9001125" cy="1140050"/>
        </a:xfrm>
        <a:prstGeom prst="roundRect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«Непрерывное экологическое образование и просвещение населения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 на 2016-2020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г.г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.»  93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55653" y="1973648"/>
        <a:ext cx="8889819" cy="1028744"/>
      </dsp:txXfrm>
    </dsp:sp>
    <dsp:sp modelId="{F48BFB3F-BD63-4582-A42F-B1D38F95602A}">
      <dsp:nvSpPr>
        <dsp:cNvPr id="0" name=""/>
        <dsp:cNvSpPr/>
      </dsp:nvSpPr>
      <dsp:spPr>
        <a:xfrm>
          <a:off x="0" y="3072380"/>
          <a:ext cx="9001125" cy="1140050"/>
        </a:xfrm>
        <a:prstGeom prst="round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МП «Поддержка специалистов на территории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Кожевниковского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района»         200 </a:t>
          </a:r>
          <a:r>
            <a:rPr lang="ru-RU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55653" y="3128033"/>
        <a:ext cx="8889819" cy="10287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627F-CCFC-4695-905A-E4175FE12F48}">
      <dsp:nvSpPr>
        <dsp:cNvPr id="0" name=""/>
        <dsp:cNvSpPr/>
      </dsp:nvSpPr>
      <dsp:spPr>
        <a:xfrm>
          <a:off x="0" y="0"/>
          <a:ext cx="7152456" cy="8326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18 372,8т.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40645"/>
        <a:ext cx="7071166" cy="751332"/>
      </dsp:txXfrm>
    </dsp:sp>
    <dsp:sp modelId="{DFBF560E-D71D-42D7-B79F-0D29A006266A}">
      <dsp:nvSpPr>
        <dsp:cNvPr id="0" name=""/>
        <dsp:cNvSpPr/>
      </dsp:nvSpPr>
      <dsp:spPr>
        <a:xfrm>
          <a:off x="0" y="843209"/>
          <a:ext cx="7152456" cy="832622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7 056,5 т. р. (ФОТ  15 170 т. р.).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883854"/>
        <a:ext cx="7071166" cy="751332"/>
      </dsp:txXfrm>
    </dsp:sp>
    <dsp:sp modelId="{167F7452-74C9-46D8-8A1A-27AD36EA508C}">
      <dsp:nvSpPr>
        <dsp:cNvPr id="0" name=""/>
        <dsp:cNvSpPr/>
      </dsp:nvSpPr>
      <dsp:spPr>
        <a:xfrm>
          <a:off x="0" y="1689899"/>
          <a:ext cx="7152456" cy="832622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2 751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1730544"/>
        <a:ext cx="7071166" cy="751332"/>
      </dsp:txXfrm>
    </dsp:sp>
    <dsp:sp modelId="{72201BDF-5D97-432C-A47D-486C3461AF0C}">
      <dsp:nvSpPr>
        <dsp:cNvPr id="0" name=""/>
        <dsp:cNvSpPr/>
      </dsp:nvSpPr>
      <dsp:spPr>
        <a:xfrm>
          <a:off x="0" y="2533814"/>
          <a:ext cx="7152456" cy="832622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2 476,9т. р.                 (ФОТ 2 395,8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2574459"/>
        <a:ext cx="7071166" cy="751332"/>
      </dsp:txXfrm>
    </dsp:sp>
    <dsp:sp modelId="{22A43304-C2D9-4CDD-837E-8149F4AB8F30}">
      <dsp:nvSpPr>
        <dsp:cNvPr id="0" name=""/>
        <dsp:cNvSpPr/>
      </dsp:nvSpPr>
      <dsp:spPr>
        <a:xfrm>
          <a:off x="0" y="3377728"/>
          <a:ext cx="7152456" cy="832622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2 668,8 т. р. (ФОТ 2 285,2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3418373"/>
        <a:ext cx="7071166" cy="751332"/>
      </dsp:txXfrm>
    </dsp:sp>
    <dsp:sp modelId="{3646B17C-D8A3-4F85-AB41-325E42A7B1E5}">
      <dsp:nvSpPr>
        <dsp:cNvPr id="0" name=""/>
        <dsp:cNvSpPr/>
      </dsp:nvSpPr>
      <dsp:spPr>
        <a:xfrm>
          <a:off x="0" y="4221643"/>
          <a:ext cx="7152456" cy="83262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платных услуг  1 458,6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5" y="4262288"/>
        <a:ext cx="7071166" cy="7513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1FE9-0A2E-435A-919D-C6E09BF74D01}">
      <dsp:nvSpPr>
        <dsp:cNvPr id="0" name=""/>
        <dsp:cNvSpPr/>
      </dsp:nvSpPr>
      <dsp:spPr>
        <a:xfrm>
          <a:off x="82359" y="0"/>
          <a:ext cx="4130461" cy="585789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82359" y="0"/>
        <a:ext cx="4130461" cy="1757367"/>
      </dsp:txXfrm>
    </dsp:sp>
    <dsp:sp modelId="{0E8C9F99-4F87-42C2-B33D-09F92E4B1C67}">
      <dsp:nvSpPr>
        <dsp:cNvPr id="0" name=""/>
        <dsp:cNvSpPr/>
      </dsp:nvSpPr>
      <dsp:spPr>
        <a:xfrm>
          <a:off x="370384" y="1149676"/>
          <a:ext cx="3304369" cy="1150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04091" y="1183383"/>
        <a:ext cx="3236955" cy="1083427"/>
      </dsp:txXfrm>
    </dsp:sp>
    <dsp:sp modelId="{735190F5-73AB-4AF1-B3C3-6E1C287F327F}">
      <dsp:nvSpPr>
        <dsp:cNvPr id="0" name=""/>
        <dsp:cNvSpPr/>
      </dsp:nvSpPr>
      <dsp:spPr>
        <a:xfrm>
          <a:off x="370384" y="2569856"/>
          <a:ext cx="3304369" cy="1150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Кожевниковском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районе на 2016-2018 годы</a:t>
          </a:r>
          <a:r>
            <a:rPr lang="ru-RU" sz="1600" b="1" kern="1200" smtClean="0">
              <a:solidFill>
                <a:srgbClr val="002060"/>
              </a:solidFill>
              <a:latin typeface="Cambria" panose="02040503050406030204" pitchFamily="18" charset="0"/>
            </a:rPr>
            <a:t>» 621 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т.руб.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04091" y="2603563"/>
        <a:ext cx="3236955" cy="1083427"/>
      </dsp:txXfrm>
    </dsp:sp>
    <dsp:sp modelId="{52134907-4DAC-4942-8E7E-978DC72A4565}">
      <dsp:nvSpPr>
        <dsp:cNvPr id="0" name=""/>
        <dsp:cNvSpPr/>
      </dsp:nvSpPr>
      <dsp:spPr>
        <a:xfrm>
          <a:off x="442387" y="3922412"/>
          <a:ext cx="3304369" cy="1150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Софинансирование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МБТ в сельские поселения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76094" y="3956119"/>
        <a:ext cx="3236955" cy="1083427"/>
      </dsp:txXfrm>
    </dsp:sp>
    <dsp:sp modelId="{5E1E8254-22A3-467F-AB1C-DFF13B304A32}">
      <dsp:nvSpPr>
        <dsp:cNvPr id="0" name=""/>
        <dsp:cNvSpPr/>
      </dsp:nvSpPr>
      <dsp:spPr>
        <a:xfrm>
          <a:off x="4448834" y="0"/>
          <a:ext cx="4130461" cy="5857892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sp:txBody>
      <dsp:txXfrm>
        <a:off x="4448834" y="0"/>
        <a:ext cx="4130461" cy="1757367"/>
      </dsp:txXfrm>
    </dsp:sp>
    <dsp:sp modelId="{C2752653-7888-4E9A-B8DF-BA3EEF167956}">
      <dsp:nvSpPr>
        <dsp:cNvPr id="0" name=""/>
        <dsp:cNvSpPr/>
      </dsp:nvSpPr>
      <dsp:spPr>
        <a:xfrm>
          <a:off x="4834885" y="1149675"/>
          <a:ext cx="3304369" cy="8533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опекунам на содержание детей                   1 915,2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</a:p>
      </dsp:txBody>
      <dsp:txXfrm>
        <a:off x="4859879" y="1174669"/>
        <a:ext cx="3254381" cy="803382"/>
      </dsp:txXfrm>
    </dsp:sp>
    <dsp:sp modelId="{77FF6EEF-50BB-4C29-901B-1C1C254AD838}">
      <dsp:nvSpPr>
        <dsp:cNvPr id="0" name=""/>
        <dsp:cNvSpPr/>
      </dsp:nvSpPr>
      <dsp:spPr>
        <a:xfrm>
          <a:off x="4834885" y="2164090"/>
          <a:ext cx="3304369" cy="85337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Выплата денежных средств приемным семьям на содержание детей 17 596, 8т.р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9879" y="2189084"/>
        <a:ext cx="3254381" cy="803382"/>
      </dsp:txXfrm>
    </dsp:sp>
    <dsp:sp modelId="{D2BF8371-FE3B-44A6-97A1-0C86D644D41A}">
      <dsp:nvSpPr>
        <dsp:cNvPr id="0" name=""/>
        <dsp:cNvSpPr/>
      </dsp:nvSpPr>
      <dsp:spPr>
        <a:xfrm>
          <a:off x="4834885" y="3178505"/>
          <a:ext cx="3304369" cy="853370"/>
        </a:xfrm>
        <a:prstGeom prst="roundRect">
          <a:avLst>
            <a:gd name="adj" fmla="val 10000"/>
          </a:avLst>
        </a:prstGeom>
        <a:solidFill>
          <a:srgbClr val="F2907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детям-сиротам- 14 244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, 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9879" y="3203499"/>
        <a:ext cx="3254381" cy="803382"/>
      </dsp:txXfrm>
    </dsp:sp>
    <dsp:sp modelId="{89DBA585-729F-48C0-80DD-F7B795D0C009}">
      <dsp:nvSpPr>
        <dsp:cNvPr id="0" name=""/>
        <dsp:cNvSpPr/>
      </dsp:nvSpPr>
      <dsp:spPr>
        <a:xfrm>
          <a:off x="4834885" y="4260541"/>
          <a:ext cx="3304369" cy="85337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9879" y="4285535"/>
        <a:ext cx="3254381" cy="80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0" y="121753"/>
          <a:ext cx="5364088" cy="816275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Целевые безвозмездные поступления</a:t>
          </a:r>
          <a:endParaRPr lang="ru-RU" sz="2800" b="1" kern="1200" dirty="0"/>
        </a:p>
      </dsp:txBody>
      <dsp:txXfrm>
        <a:off x="0" y="121753"/>
        <a:ext cx="5364088" cy="816275"/>
      </dsp:txXfrm>
    </dsp:sp>
    <dsp:sp modelId="{AD1BEA59-5E92-4E1F-8164-74C1A5B6F30C}">
      <dsp:nvSpPr>
        <dsp:cNvPr id="0" name=""/>
        <dsp:cNvSpPr/>
      </dsp:nvSpPr>
      <dsp:spPr>
        <a:xfrm>
          <a:off x="0" y="936094"/>
          <a:ext cx="1604629" cy="2376488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16 456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т.руб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936094"/>
        <a:ext cx="1604629" cy="2376488"/>
      </dsp:txXfrm>
    </dsp:sp>
    <dsp:sp modelId="{CB117B1D-211C-4FC6-9638-405EA37B622A}">
      <dsp:nvSpPr>
        <dsp:cNvPr id="0" name=""/>
        <dsp:cNvSpPr/>
      </dsp:nvSpPr>
      <dsp:spPr>
        <a:xfrm>
          <a:off x="1531326" y="1008104"/>
          <a:ext cx="1680526" cy="2222731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Субвенции на осуществление областных и федеральных полномочий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144 145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т. руб.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531326" y="1008104"/>
        <a:ext cx="1680526" cy="2222731"/>
      </dsp:txXfrm>
    </dsp:sp>
    <dsp:sp modelId="{B1BF2F47-A465-424E-A0AC-0C06C95DDC1C}">
      <dsp:nvSpPr>
        <dsp:cNvPr id="0" name=""/>
        <dsp:cNvSpPr/>
      </dsp:nvSpPr>
      <dsp:spPr>
        <a:xfrm>
          <a:off x="3190601" y="1008104"/>
          <a:ext cx="2076915" cy="221241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Иные межбюджетные трансферты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18 830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90601" y="1008104"/>
        <a:ext cx="2076915" cy="2212417"/>
      </dsp:txXfrm>
    </dsp:sp>
    <dsp:sp modelId="{26A2A2DA-7C0A-44F4-911C-F065EEDD7B87}">
      <dsp:nvSpPr>
        <dsp:cNvPr id="0" name=""/>
        <dsp:cNvSpPr/>
      </dsp:nvSpPr>
      <dsp:spPr>
        <a:xfrm>
          <a:off x="0" y="3281404"/>
          <a:ext cx="5364088" cy="246987"/>
        </a:xfrm>
        <a:prstGeom prst="rect">
          <a:avLst/>
        </a:prstGeom>
        <a:gradFill rotWithShape="0">
          <a:gsLst>
            <a:gs pos="20000">
              <a:schemeClr val="accent1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0" y="0"/>
          <a:ext cx="3317653" cy="5701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kern="1200" dirty="0">
            <a:solidFill>
              <a:srgbClr val="7030A0"/>
            </a:solidFill>
            <a:cs typeface="Aharoni" panose="02010803020104030203" pitchFamily="2" charset="-79"/>
          </a:endParaRPr>
        </a:p>
      </dsp:txBody>
      <dsp:txXfrm>
        <a:off x="16699" y="16699"/>
        <a:ext cx="3284255" cy="536745"/>
      </dsp:txXfrm>
    </dsp:sp>
    <dsp:sp modelId="{3EDB4AB9-AEBC-4A8B-ADD1-E65BE5F85566}">
      <dsp:nvSpPr>
        <dsp:cNvPr id="0" name=""/>
        <dsp:cNvSpPr/>
      </dsp:nvSpPr>
      <dsp:spPr>
        <a:xfrm>
          <a:off x="15016" y="608596"/>
          <a:ext cx="3305359" cy="270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Дотация на выравнивание бюджетной обеспеченности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88 726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т. руб.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4207" y="687787"/>
        <a:ext cx="3146977" cy="2545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FC4E-EE81-4D3D-883D-E8D780A0C866}">
      <dsp:nvSpPr>
        <dsp:cNvPr id="0" name=""/>
        <dsp:cNvSpPr/>
      </dsp:nvSpPr>
      <dsp:spPr>
        <a:xfrm>
          <a:off x="0" y="48034"/>
          <a:ext cx="8686800" cy="7938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 0102 Функционирование высшего должностного лица </a:t>
          </a:r>
          <a:r>
            <a:rPr lang="ru-RU" sz="2000" kern="1200" dirty="0" smtClean="0"/>
            <a:t>1 489,5 тыс. руб.</a:t>
          </a:r>
          <a:endParaRPr lang="ru-RU" sz="2000" kern="1200" dirty="0"/>
        </a:p>
      </dsp:txBody>
      <dsp:txXfrm>
        <a:off x="38752" y="86786"/>
        <a:ext cx="8609296" cy="716341"/>
      </dsp:txXfrm>
    </dsp:sp>
    <dsp:sp modelId="{5289C37E-DC16-4ECE-B3B4-13D2601416AC}">
      <dsp:nvSpPr>
        <dsp:cNvPr id="0" name=""/>
        <dsp:cNvSpPr/>
      </dsp:nvSpPr>
      <dsp:spPr>
        <a:xfrm>
          <a:off x="0" y="841879"/>
          <a:ext cx="86868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Оплата труда</a:t>
          </a:r>
          <a:endParaRPr lang="ru-RU" sz="1800" kern="1200" dirty="0"/>
        </a:p>
      </dsp:txBody>
      <dsp:txXfrm>
        <a:off x="0" y="841879"/>
        <a:ext cx="8686800" cy="380880"/>
      </dsp:txXfrm>
    </dsp:sp>
    <dsp:sp modelId="{7B12F10D-AF2D-4151-92F7-BD4832AAEDC8}">
      <dsp:nvSpPr>
        <dsp:cNvPr id="0" name=""/>
        <dsp:cNvSpPr/>
      </dsp:nvSpPr>
      <dsp:spPr>
        <a:xfrm>
          <a:off x="0" y="1222759"/>
          <a:ext cx="8686800" cy="79384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Cambria" panose="02040503050406030204" pitchFamily="18" charset="0"/>
            </a:rPr>
            <a:t>подраздел 0103   Функционирование представительных органов муниципальных образован</a:t>
          </a:r>
          <a:r>
            <a:rPr lang="ru-RU" sz="2000" kern="1200" dirty="0" smtClean="0">
              <a:latin typeface="Cambria" panose="02040503050406030204" pitchFamily="18" charset="0"/>
            </a:rPr>
            <a:t>ий </a:t>
          </a:r>
          <a:r>
            <a:rPr lang="ru-RU" sz="2000" kern="1200" dirty="0" smtClean="0"/>
            <a:t>590,438 тыс. руб.</a:t>
          </a:r>
          <a:endParaRPr lang="ru-RU" sz="2000" kern="1200" dirty="0"/>
        </a:p>
      </dsp:txBody>
      <dsp:txXfrm>
        <a:off x="38752" y="1261511"/>
        <a:ext cx="8609296" cy="716341"/>
      </dsp:txXfrm>
    </dsp:sp>
    <dsp:sp modelId="{16B39A48-3B64-430F-8513-8A45C57E06FE}">
      <dsp:nvSpPr>
        <dsp:cNvPr id="0" name=""/>
        <dsp:cNvSpPr/>
      </dsp:nvSpPr>
      <dsp:spPr>
        <a:xfrm>
          <a:off x="0" y="2016604"/>
          <a:ext cx="86868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Оплата труда 399, 257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Канцелярские товары, почетные грамоты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latin typeface="Cambria" panose="02040503050406030204" pitchFamily="18" charset="0"/>
          </a:endParaRPr>
        </a:p>
      </dsp:txBody>
      <dsp:txXfrm>
        <a:off x="0" y="2016604"/>
        <a:ext cx="8686800" cy="928395"/>
      </dsp:txXfrm>
    </dsp:sp>
    <dsp:sp modelId="{A86B0D09-B606-464B-BABB-4859B664EF92}">
      <dsp:nvSpPr>
        <dsp:cNvPr id="0" name=""/>
        <dsp:cNvSpPr/>
      </dsp:nvSpPr>
      <dsp:spPr>
        <a:xfrm>
          <a:off x="0" y="2788365"/>
          <a:ext cx="8686800" cy="79384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подраздел 0104 Функционирование местных администраций                          </a:t>
          </a:r>
          <a:r>
            <a:rPr lang="ru-RU" sz="2000" kern="1200" dirty="0" smtClean="0"/>
            <a:t>28 589, 274 тыс. руб.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38752" y="2827117"/>
        <a:ext cx="8609296" cy="716341"/>
      </dsp:txXfrm>
    </dsp:sp>
    <dsp:sp modelId="{1E2EA3BF-FD3D-4AAE-98FB-5F6B2987022F}">
      <dsp:nvSpPr>
        <dsp:cNvPr id="0" name=""/>
        <dsp:cNvSpPr/>
      </dsp:nvSpPr>
      <dsp:spPr>
        <a:xfrm>
          <a:off x="0" y="3738844"/>
          <a:ext cx="868680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Оплата труда местный бюджет 19 060,415 тыс. руб.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800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Субвенция(деятельность административной комиссии, хранение комплектование, учет архивных документов 65,5 тыс. р., регулирование тарифов 17,0 тыс. руб., обеспечение деятельности комиссии по делам несовершеннолетних 502,5 тыс. руб.,  организация деятельности по опеке и попечительству 3 749,3 тыс. руб. 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3738844"/>
        <a:ext cx="8686800" cy="2142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3513-6798-4E57-9BEC-166DD24E799E}">
      <dsp:nvSpPr>
        <dsp:cNvPr id="0" name=""/>
        <dsp:cNvSpPr/>
      </dsp:nvSpPr>
      <dsp:spPr>
        <a:xfrm>
          <a:off x="0" y="35033"/>
          <a:ext cx="8676455" cy="770692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Подраздел 0106 Обеспечение финансовых органов и органов финансово-бюджетного надзора             7 352, 038 тыс. руб.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2" y="72655"/>
        <a:ext cx="8601211" cy="695448"/>
      </dsp:txXfrm>
    </dsp:sp>
    <dsp:sp modelId="{DC76DF38-9B8E-4CA4-AE8A-F4E3B35DD6D0}">
      <dsp:nvSpPr>
        <dsp:cNvPr id="0" name=""/>
        <dsp:cNvSpPr/>
      </dsp:nvSpPr>
      <dsp:spPr>
        <a:xfrm>
          <a:off x="0" y="816134"/>
          <a:ext cx="8676455" cy="588798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оплату труда 7 248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сопровождение «Консультант Плюс»  96,588 тыс. руб.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816134"/>
        <a:ext cx="8676455" cy="588798"/>
      </dsp:txXfrm>
    </dsp:sp>
    <dsp:sp modelId="{859711B5-C57C-4FDD-B9F9-F825456D9CCA}">
      <dsp:nvSpPr>
        <dsp:cNvPr id="0" name=""/>
        <dsp:cNvSpPr/>
      </dsp:nvSpPr>
      <dsp:spPr>
        <a:xfrm>
          <a:off x="0" y="1379828"/>
          <a:ext cx="8676455" cy="77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Подраздел 0111 «Резервные фонды» 1 300 тыс. руб.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37622" y="1417450"/>
        <a:ext cx="8601211" cy="695448"/>
      </dsp:txXfrm>
    </dsp:sp>
    <dsp:sp modelId="{077A52CB-3129-4DB5-80DF-69344F222601}">
      <dsp:nvSpPr>
        <dsp:cNvPr id="0" name=""/>
        <dsp:cNvSpPr/>
      </dsp:nvSpPr>
      <dsp:spPr>
        <a:xfrm>
          <a:off x="0" y="2371034"/>
          <a:ext cx="8676455" cy="58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Фонд Го и ЧС 1000, 0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300 тыс. руб. фонд непредвиденных расходов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2371034"/>
        <a:ext cx="8676455" cy="588798"/>
      </dsp:txXfrm>
    </dsp:sp>
    <dsp:sp modelId="{9E5E38E8-9588-4AD3-9523-916AD36D3C3C}">
      <dsp:nvSpPr>
        <dsp:cNvPr id="0" name=""/>
        <dsp:cNvSpPr/>
      </dsp:nvSpPr>
      <dsp:spPr>
        <a:xfrm>
          <a:off x="0" y="3179297"/>
          <a:ext cx="8676455" cy="770692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подраздел 0113 Другие общегосударственные вопросы 8 184,493 тыс. руб.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2" y="3216919"/>
        <a:ext cx="8601211" cy="695448"/>
      </dsp:txXfrm>
    </dsp:sp>
    <dsp:sp modelId="{32218E30-BB86-4F47-8252-BECC65888B1F}">
      <dsp:nvSpPr>
        <dsp:cNvPr id="0" name=""/>
        <dsp:cNvSpPr/>
      </dsp:nvSpPr>
      <dsp:spPr>
        <a:xfrm>
          <a:off x="0" y="3943390"/>
          <a:ext cx="8676455" cy="1363532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754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На реализацию ведомственных целевых программ 1 067,409 тыс. руб., муниципальных программ  5 433,146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Содержание МКУ «центр муниципального заказа и проектных работ 1 519,030 тыс. руб.</a:t>
          </a:r>
          <a:endParaRPr lang="ru-RU" sz="1800" b="1" kern="1200" dirty="0"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Взнос в ассоциацию муниципальных образований 164,908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0" y="3943390"/>
        <a:ext cx="8676455" cy="1363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FE1D-C0C6-4470-AEFF-10D23C5C9CAE}">
      <dsp:nvSpPr>
        <dsp:cNvPr id="0" name=""/>
        <dsp:cNvSpPr/>
      </dsp:nvSpPr>
      <dsp:spPr>
        <a:xfrm>
          <a:off x="0" y="247018"/>
          <a:ext cx="8715404" cy="751945"/>
        </a:xfrm>
        <a:prstGeom prst="roundRect">
          <a:avLst/>
        </a:prstGeom>
        <a:solidFill>
          <a:srgbClr val="FF6600">
            <a:alpha val="8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Сельское хозяйство и рыболовство         50 047 т.руб.</a:t>
          </a:r>
          <a:endParaRPr lang="ru-RU" sz="2400" kern="1200" dirty="0"/>
        </a:p>
      </dsp:txBody>
      <dsp:txXfrm>
        <a:off x="36707" y="283725"/>
        <a:ext cx="8641990" cy="678531"/>
      </dsp:txXfrm>
    </dsp:sp>
    <dsp:sp modelId="{FB828733-82E5-4C72-9591-D1F8B0EAD13A}">
      <dsp:nvSpPr>
        <dsp:cNvPr id="0" name=""/>
        <dsp:cNvSpPr/>
      </dsp:nvSpPr>
      <dsp:spPr>
        <a:xfrm>
          <a:off x="0" y="1165818"/>
          <a:ext cx="8715404" cy="75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Дорожное хозяйство (дорожные фонды) 7 537,950 т.руб. :</a:t>
          </a:r>
          <a:endParaRPr lang="ru-RU" sz="2000" kern="1200" dirty="0"/>
        </a:p>
      </dsp:txBody>
      <dsp:txXfrm>
        <a:off x="36956" y="1202774"/>
        <a:ext cx="8641492" cy="683144"/>
      </dsp:txXfrm>
    </dsp:sp>
    <dsp:sp modelId="{EB1660A2-B2E2-488F-9FEE-312B797CBBDF}">
      <dsp:nvSpPr>
        <dsp:cNvPr id="0" name=""/>
        <dsp:cNvSpPr/>
      </dsp:nvSpPr>
      <dsp:spPr>
        <a:xfrm>
          <a:off x="0" y="1996268"/>
          <a:ext cx="87154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дорожную деятельность  7 538 т.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в бюджеты сельских поселений 4 826,686 т.руб.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96268"/>
        <a:ext cx="8715404" cy="1076400"/>
      </dsp:txXfrm>
    </dsp:sp>
    <dsp:sp modelId="{43B3ABE3-8357-4DF0-870E-6DBC92B9235E}">
      <dsp:nvSpPr>
        <dsp:cNvPr id="0" name=""/>
        <dsp:cNvSpPr/>
      </dsp:nvSpPr>
      <dsp:spPr>
        <a:xfrm>
          <a:off x="0" y="2787340"/>
          <a:ext cx="8715404" cy="498376"/>
        </a:xfrm>
        <a:prstGeom prst="roundRect">
          <a:avLst/>
        </a:prstGeom>
        <a:solidFill>
          <a:srgbClr val="9999FF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  <a:endParaRPr lang="ru-RU" sz="2000" kern="1200" dirty="0"/>
        </a:p>
      </dsp:txBody>
      <dsp:txXfrm>
        <a:off x="24329" y="2811669"/>
        <a:ext cx="8666746" cy="449718"/>
      </dsp:txXfrm>
    </dsp:sp>
    <dsp:sp modelId="{1BCB4E0D-A0FA-488C-BAE1-E245EAAA6C10}">
      <dsp:nvSpPr>
        <dsp:cNvPr id="0" name=""/>
        <dsp:cNvSpPr/>
      </dsp:nvSpPr>
      <dsp:spPr>
        <a:xfrm>
          <a:off x="0" y="3521631"/>
          <a:ext cx="8715404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4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малого и среднего предпринимательства 831,592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внутреннего и въездного туризма на территории </a:t>
          </a:r>
          <a:r>
            <a:rPr lang="ru-RU" sz="17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 г.г. 10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«Патриотическое воспитание граждан» на территории </a:t>
          </a:r>
          <a:r>
            <a:rPr lang="ru-RU" sz="17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 2016-2020 г.г. 20 т.руб.</a:t>
          </a:r>
          <a:endParaRPr lang="ru-RU" sz="17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21631"/>
        <a:ext cx="8715404" cy="1278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2B69-0BFE-45AB-976E-FD19B23EC857}">
      <dsp:nvSpPr>
        <dsp:cNvPr id="0" name=""/>
        <dsp:cNvSpPr/>
      </dsp:nvSpPr>
      <dsp:spPr>
        <a:xfrm>
          <a:off x="2397650" y="793"/>
          <a:ext cx="6295063" cy="1633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Расходы на реализацию МП «Развитие с/</a:t>
          </a:r>
          <a:r>
            <a:rPr lang="ru-RU" sz="1800" b="1" kern="1200" dirty="0" err="1" smtClean="0">
              <a:latin typeface="Cambria" panose="02040503050406030204" pitchFamily="18" charset="0"/>
            </a:rPr>
            <a:t>х</a:t>
          </a:r>
          <a:r>
            <a:rPr lang="ru-RU" sz="1800" b="1" kern="1200" dirty="0" smtClean="0">
              <a:latin typeface="Cambria" panose="02040503050406030204" pitchFamily="18" charset="0"/>
            </a:rPr>
            <a:t> производства и расширение рынка сельскохозяйственной продукции сырья и продовольствия в </a:t>
          </a:r>
          <a:r>
            <a:rPr lang="ru-RU" sz="1800" b="1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800" b="1" kern="1200" dirty="0" smtClean="0">
              <a:latin typeface="Cambria" panose="02040503050406030204" pitchFamily="18" charset="0"/>
            </a:rPr>
            <a:t> районе Томской области  до 2025 года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397650" y="204937"/>
        <a:ext cx="5682632" cy="1224861"/>
      </dsp:txXfrm>
    </dsp:sp>
    <dsp:sp modelId="{F02B89F7-E5D3-44B7-94E9-E63E44FE8491}">
      <dsp:nvSpPr>
        <dsp:cNvPr id="0" name=""/>
        <dsp:cNvSpPr/>
      </dsp:nvSpPr>
      <dsp:spPr>
        <a:xfrm>
          <a:off x="284" y="340332"/>
          <a:ext cx="2397365" cy="954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565, 0 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т.р.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6858" y="386906"/>
        <a:ext cx="2304217" cy="860922"/>
      </dsp:txXfrm>
    </dsp:sp>
    <dsp:sp modelId="{D35DA96D-129C-47D7-8AB3-8D29BFFF8EC6}">
      <dsp:nvSpPr>
        <dsp:cNvPr id="0" name=""/>
        <dsp:cNvSpPr/>
      </dsp:nvSpPr>
      <dsp:spPr>
        <a:xfrm>
          <a:off x="2392227" y="1656545"/>
          <a:ext cx="6274108" cy="9352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2392227" y="1773447"/>
        <a:ext cx="5923401" cy="701414"/>
      </dsp:txXfrm>
    </dsp:sp>
    <dsp:sp modelId="{CC5051AF-B9F5-4C3B-BCAB-F59D50F33E20}">
      <dsp:nvSpPr>
        <dsp:cNvPr id="0" name=""/>
        <dsp:cNvSpPr/>
      </dsp:nvSpPr>
      <dsp:spPr>
        <a:xfrm>
          <a:off x="0" y="1586363"/>
          <a:ext cx="2417740" cy="95407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11,5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6574" y="1632937"/>
        <a:ext cx="2324592" cy="860922"/>
      </dsp:txXfrm>
    </dsp:sp>
    <dsp:sp modelId="{F42ED5A1-62E9-492C-B2A3-26B70311CDA7}">
      <dsp:nvSpPr>
        <dsp:cNvPr id="0" name=""/>
        <dsp:cNvSpPr/>
      </dsp:nvSpPr>
      <dsp:spPr>
        <a:xfrm>
          <a:off x="2392234" y="2578330"/>
          <a:ext cx="6275596" cy="9540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бюджет)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392234" y="2697589"/>
        <a:ext cx="5917820" cy="715552"/>
      </dsp:txXfrm>
    </dsp:sp>
    <dsp:sp modelId="{8C2D0CB0-430D-4B70-84C3-6965DE8BE961}">
      <dsp:nvSpPr>
        <dsp:cNvPr id="0" name=""/>
        <dsp:cNvSpPr/>
      </dsp:nvSpPr>
      <dsp:spPr>
        <a:xfrm>
          <a:off x="0" y="2578320"/>
          <a:ext cx="2234030" cy="9540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39 480,6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6574" y="2624894"/>
        <a:ext cx="2140882" cy="860922"/>
      </dsp:txXfrm>
    </dsp:sp>
    <dsp:sp modelId="{583D5D00-45C2-44D0-A60A-02933926FEEE}">
      <dsp:nvSpPr>
        <dsp:cNvPr id="0" name=""/>
        <dsp:cNvSpPr/>
      </dsp:nvSpPr>
      <dsp:spPr>
        <a:xfrm>
          <a:off x="2320795" y="3701223"/>
          <a:ext cx="6031393" cy="9540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320795" y="3820482"/>
        <a:ext cx="5673617" cy="715552"/>
      </dsp:txXfrm>
    </dsp:sp>
    <dsp:sp modelId="{CAA5491C-F880-4160-B4F4-DDD90C98A7D3}">
      <dsp:nvSpPr>
        <dsp:cNvPr id="0" name=""/>
        <dsp:cNvSpPr/>
      </dsp:nvSpPr>
      <dsp:spPr>
        <a:xfrm>
          <a:off x="34780" y="3631042"/>
          <a:ext cx="2021643" cy="95407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3 587,9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81354" y="3677616"/>
        <a:ext cx="1928495" cy="860922"/>
      </dsp:txXfrm>
    </dsp:sp>
    <dsp:sp modelId="{1750763F-B7CD-4E55-AE1B-6449F0DB733B}">
      <dsp:nvSpPr>
        <dsp:cNvPr id="0" name=""/>
        <dsp:cNvSpPr/>
      </dsp:nvSpPr>
      <dsp:spPr>
        <a:xfrm>
          <a:off x="2106478" y="4878577"/>
          <a:ext cx="6315967" cy="9540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2106478" y="4997836"/>
        <a:ext cx="5958191" cy="715552"/>
      </dsp:txXfrm>
    </dsp:sp>
    <dsp:sp modelId="{FE97510D-885A-4A71-A441-B45620E51479}">
      <dsp:nvSpPr>
        <dsp:cNvPr id="0" name=""/>
        <dsp:cNvSpPr/>
      </dsp:nvSpPr>
      <dsp:spPr>
        <a:xfrm>
          <a:off x="106184" y="4878577"/>
          <a:ext cx="1877583" cy="9540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6 402 т.р.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52758" y="4925151"/>
        <a:ext cx="1784435" cy="860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08A47-9A2F-4ED5-838D-1E7D3C9BBDC4}">
      <dsp:nvSpPr>
        <dsp:cNvPr id="0" name=""/>
        <dsp:cNvSpPr/>
      </dsp:nvSpPr>
      <dsp:spPr>
        <a:xfrm rot="5400000">
          <a:off x="4114102" y="-1934465"/>
          <a:ext cx="2233750" cy="6488717"/>
        </a:xfrm>
        <a:prstGeom prst="round2Same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 образования  в </a:t>
          </a:r>
          <a:r>
            <a:rPr lang="ru-RU" sz="2000" b="1" i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0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районе 2019 годы (Оснащение  пищеблоков, мероприятия по противопожарной безопасности, капитальный и текущий ремонт, укрепление МТБ, повышение квалификации)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86619" y="302061"/>
        <a:ext cx="6379674" cy="2015664"/>
      </dsp:txXfrm>
    </dsp:sp>
    <dsp:sp modelId="{F564DF60-7D6B-4698-B1CD-0DE5DC8361A5}">
      <dsp:nvSpPr>
        <dsp:cNvPr id="0" name=""/>
        <dsp:cNvSpPr/>
      </dsp:nvSpPr>
      <dsp:spPr>
        <a:xfrm>
          <a:off x="0" y="0"/>
          <a:ext cx="2012101" cy="2708049"/>
        </a:xfrm>
        <a:prstGeom prst="round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219 т.р.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23" y="98223"/>
        <a:ext cx="1815655" cy="2511603"/>
      </dsp:txXfrm>
    </dsp:sp>
    <dsp:sp modelId="{BBB1D679-E4B5-4A67-BC6A-A9EBC2F1AAD0}">
      <dsp:nvSpPr>
        <dsp:cNvPr id="0" name=""/>
        <dsp:cNvSpPr/>
      </dsp:nvSpPr>
      <dsp:spPr>
        <a:xfrm rot="5400000">
          <a:off x="4517880" y="1053957"/>
          <a:ext cx="1760409" cy="6218405"/>
        </a:xfrm>
        <a:prstGeom prst="round2Same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МП «Улучшение условий охраны труда в 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Кожевниковском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районе 2017 -2020 г.г.»  (организация проведения специальной оценки труда)</a:t>
          </a:r>
          <a:endParaRPr lang="ru-RU" sz="2400" b="1" kern="1200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88882" y="3368891"/>
        <a:ext cx="6132469" cy="1588537"/>
      </dsp:txXfrm>
    </dsp:sp>
    <dsp:sp modelId="{B458C8E0-6AF8-47B2-A4DF-B5650573CA54}">
      <dsp:nvSpPr>
        <dsp:cNvPr id="0" name=""/>
        <dsp:cNvSpPr/>
      </dsp:nvSpPr>
      <dsp:spPr>
        <a:xfrm>
          <a:off x="45866" y="2891311"/>
          <a:ext cx="2265330" cy="2491618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т.р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450" y="3001895"/>
        <a:ext cx="2044162" cy="227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32.jpeg"/><Relationship Id="rId9" Type="http://schemas.microsoft.com/office/2007/relationships/diagramDrawing" Target="../diagrams/drawing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2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076056" y="0"/>
            <a:ext cx="4088904" cy="6858000"/>
          </a:xfrm>
          <a:prstGeom prst="roundRect">
            <a:avLst>
              <a:gd name="adj" fmla="val 0"/>
            </a:avLst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Бюджет для граждан</a:t>
            </a:r>
            <a:b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МО «</a:t>
            </a:r>
            <a:r>
              <a:rPr lang="ru-RU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Кожевниковский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район»</a:t>
            </a:r>
            <a:b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на 20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9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год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 основе проекта бюджета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5" descr="\\main-server\Свежие новости\! Даты рождений\Герб район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44016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11490" cy="7207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29492" y="4490884"/>
            <a:ext cx="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433200" y="5876925"/>
            <a:ext cx="0" cy="2159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на 2019 год (тыс.руб.)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74" y="692327"/>
            <a:ext cx="9144000" cy="61656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428590"/>
            <a:ext cx="8784976" cy="1113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5 %, или  2 931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70" y="3959503"/>
            <a:ext cx="14287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396 756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01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2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99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37456" y="3936678"/>
            <a:ext cx="14287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399 687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332" y="5541816"/>
            <a:ext cx="8784976" cy="1113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 долговой нагрузки на бюджет)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D\Desktop\Бюджет для граждан отчет 2016\Для бюджета для граждан\презентация\деньги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29" y="888683"/>
            <a:ext cx="3831322" cy="30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DD\Desktop\Бюджет для граждан отчет 2016\Для бюджета для граждан\презентация\деньги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84" y="568302"/>
            <a:ext cx="1240316" cy="1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Бюджет для граждан отчет 2016\Для бюджета для граждан\презентация\деньги\images (5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" y="469512"/>
            <a:ext cx="1608492" cy="15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на 2019 год,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96461"/>
              </p:ext>
            </p:extLst>
          </p:nvPr>
        </p:nvGraphicFramePr>
        <p:xfrm>
          <a:off x="35496" y="2024326"/>
          <a:ext cx="9098295" cy="46435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36034"/>
                <a:gridCol w="1874237"/>
                <a:gridCol w="1874237"/>
                <a:gridCol w="1874237"/>
                <a:gridCol w="1539550"/>
              </a:tblGrid>
              <a:tr h="100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оценка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2019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2019 г. к 2018 г.,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753 352,30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772 158,23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396 756,33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8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119 446,45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121 072,47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128 600,12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96 381,65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98 041,36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106 490,39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5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23 064,80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23 031,10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22 109,73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7556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633 905,85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651 085,77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268 156,22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" marR="7315" marT="7315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2019 год (проект)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106 490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94 361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1 578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2 709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5 968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91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15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1 768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73,4%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1,2 %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2,1 %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4,6%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(58,06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FF0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600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</a:t>
            </a:r>
            <a:endParaRPr lang="ru-RU" altLang="ru-RU" sz="12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000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2019 год (проект)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27571"/>
            <a:ext cx="3000396" cy="5715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22 109,728(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5 065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1 498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13 739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1 093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3,9 %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0,33%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1,1%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10,7 %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14,4%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0,06 %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00166" y="1571612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09992" y="2037981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2428868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144000" cy="739775"/>
          </a:xfr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2019 год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0" y="4714884"/>
            <a:ext cx="4572571" cy="17289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Объем доходов бюджета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МО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«КОЖЕВНИКОВСКИЙ РАЙОН»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жителя 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2019 году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19,5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16462" y="4749940"/>
            <a:ext cx="4427538" cy="170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Объем  расходов бюджета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МО </a:t>
            </a:r>
            <a:r>
              <a:rPr lang="ru-RU" altLang="ru-RU" sz="2000" b="1" dirty="0">
                <a:solidFill>
                  <a:srgbClr val="FF0000"/>
                </a:solidFill>
              </a:rPr>
              <a:t>«КОЖЕВНИКОВСКИЙ РАЙОН» 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на 1 жителя в 2019 году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19, 7 тыс. рублей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9458"/>
              </p:ext>
            </p:extLst>
          </p:nvPr>
        </p:nvGraphicFramePr>
        <p:xfrm>
          <a:off x="3995936" y="764704"/>
          <a:ext cx="5148064" cy="39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84849"/>
              </p:ext>
            </p:extLst>
          </p:nvPr>
        </p:nvGraphicFramePr>
        <p:xfrm>
          <a:off x="107505" y="1142984"/>
          <a:ext cx="4035868" cy="3129933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171215"/>
                <a:gridCol w="1864653"/>
              </a:tblGrid>
              <a:tr h="540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2844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8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268 156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70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399 687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540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-2 931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01630"/>
              </p:ext>
            </p:extLst>
          </p:nvPr>
        </p:nvGraphicFramePr>
        <p:xfrm>
          <a:off x="323528" y="692696"/>
          <a:ext cx="8534753" cy="57408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95269"/>
                <a:gridCol w="2119742"/>
                <a:gridCol w="2119742"/>
              </a:tblGrid>
              <a:tr h="6314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объеме, 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5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47 409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4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58 446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99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182 669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35 241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1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138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399 687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11541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546144"/>
              </p:ext>
            </p:extLst>
          </p:nvPr>
        </p:nvGraphicFramePr>
        <p:xfrm>
          <a:off x="457200" y="928670"/>
          <a:ext cx="86868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 47 409 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39654"/>
              </p:ext>
            </p:extLst>
          </p:nvPr>
        </p:nvGraphicFramePr>
        <p:xfrm>
          <a:off x="467544" y="980728"/>
          <a:ext cx="8676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Раздел 01100 Общегосударственные вопросы                                         46 660,876  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  познакомит вас с положениями основного финансового документа нашего района в проекте </a:t>
            </a:r>
            <a:r>
              <a:rPr 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будет интересна всем категориям населения, так как она затрагивает интересы каждого жителя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just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 Администрации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оборона» 50,150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94697"/>
              </p:ext>
            </p:extLst>
          </p:nvPr>
        </p:nvGraphicFramePr>
        <p:xfrm>
          <a:off x="11875" y="2852936"/>
          <a:ext cx="9144000" cy="39537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2697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 (ФБ)</a:t>
                      </a: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Ассигнования будут предусмотрены к 2 чтению бюджета</a:t>
                      </a: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55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мобилизационной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50,150 т. р.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42" name="Picture 2" descr="D:\DD\Desktop\Бюджет для граждан отчет 2016\Для бюджета для граждан\вое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895066"/>
            <a:ext cx="153924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7087"/>
              </p:ext>
            </p:extLst>
          </p:nvPr>
        </p:nvGraphicFramePr>
        <p:xfrm>
          <a:off x="428596" y="928670"/>
          <a:ext cx="871540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 «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58 446,542 т.р.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650" y="0"/>
            <a:ext cx="9140350" cy="100010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0405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рыболовство»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50 047 тыс.руб.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79207"/>
              </p:ext>
            </p:extLst>
          </p:nvPr>
        </p:nvGraphicFramePr>
        <p:xfrm>
          <a:off x="179512" y="908720"/>
          <a:ext cx="869299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BCF0D-0521-43A7-9518-4B987109E4E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0126"/>
            <a:ext cx="67687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муниципального образования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2019 год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691" y="714356"/>
            <a:ext cx="893730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район» осуществляется в соответствии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с решением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 от 26.07.2013 г. № 234 «О муниципальном дорожном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фонде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928803"/>
            <a:ext cx="4371920" cy="150019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Российской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</a:rPr>
              <a:t>Федерации  </a:t>
            </a:r>
          </a:p>
          <a:p>
            <a:pPr lvl="0" algn="ctr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2 711, 264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тыс.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рублей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371920" cy="9464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5% 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определено к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чтению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722011"/>
            <a:ext cx="4371920" cy="11359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сельские поселения на дорожную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4 826 ,686тыс.руб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56081" y="2000240"/>
            <a:ext cx="3814749" cy="4857759"/>
            <a:chOff x="-34335" y="716729"/>
            <a:chExt cx="3814749" cy="27489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933662"/>
              <a:ext cx="3780414" cy="21776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34335" y="716729"/>
              <a:ext cx="3780414" cy="27489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altLang="ru-RU" sz="2000" b="1" u="sng" dirty="0">
                  <a:solidFill>
                    <a:schemeClr val="tx1"/>
                  </a:solidFill>
                  <a:latin typeface="Times New Roman" pitchFamily="18" charset="0"/>
                </a:rPr>
                <a:t>Дорожный фонд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- часть средств бюджета МО «</a:t>
              </a:r>
              <a:r>
                <a:rPr lang="ru-RU" altLang="ru-RU" sz="2000" dirty="0" err="1">
                  <a:solidFill>
                    <a:schemeClr val="tx1"/>
                  </a:solidFill>
                  <a:latin typeface="Times New Roman" pitchFamily="18" charset="0"/>
                </a:rPr>
                <a:t>Кожевниковский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район», подлежащая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использованию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в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целях финансового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обеспечения дорожной деятельности в отношении автомобильных дорог общего пользования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, а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  </a: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7 537,950 тыс.руб.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4429124" y="2428868"/>
            <a:ext cx="738336" cy="1580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4786322"/>
            <a:ext cx="738336" cy="1724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429124" y="6072206"/>
            <a:ext cx="738336" cy="17783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571876"/>
            <a:ext cx="4443358" cy="10893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(или) ремонт автомобильных дорог общего пользования местного значения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доведена к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чтению  (95 % ОБ)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00562" y="3857628"/>
            <a:ext cx="738336" cy="172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(564,740 т.р.)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3796" name="Группа 2"/>
          <p:cNvGrpSpPr>
            <a:grpSpLocks/>
          </p:cNvGrpSpPr>
          <p:nvPr/>
        </p:nvGrpSpPr>
        <p:grpSpPr bwMode="auto">
          <a:xfrm>
            <a:off x="0" y="857232"/>
            <a:ext cx="9144000" cy="5857893"/>
            <a:chOff x="13173" y="1455779"/>
            <a:chExt cx="9047938" cy="4954282"/>
          </a:xfrm>
        </p:grpSpPr>
        <p:sp>
          <p:nvSpPr>
            <p:cNvPr id="4" name="Полилиния 3"/>
            <p:cNvSpPr/>
            <p:nvPr/>
          </p:nvSpPr>
          <p:spPr>
            <a:xfrm>
              <a:off x="154517" y="1455779"/>
              <a:ext cx="1837875" cy="2175058"/>
            </a:xfrm>
            <a:custGeom>
              <a:avLst/>
              <a:gdLst>
                <a:gd name="connsiteX0" fmla="*/ 0 w 1542522"/>
                <a:gd name="connsiteY0" fmla="*/ 0 h 1079765"/>
                <a:gd name="connsiteX1" fmla="*/ 1002640 w 1542522"/>
                <a:gd name="connsiteY1" fmla="*/ 0 h 1079765"/>
                <a:gd name="connsiteX2" fmla="*/ 1542522 w 1542522"/>
                <a:gd name="connsiteY2" fmla="*/ 539883 h 1079765"/>
                <a:gd name="connsiteX3" fmla="*/ 1002640 w 1542522"/>
                <a:gd name="connsiteY3" fmla="*/ 1079765 h 1079765"/>
                <a:gd name="connsiteX4" fmla="*/ 0 w 1542522"/>
                <a:gd name="connsiteY4" fmla="*/ 1079765 h 1079765"/>
                <a:gd name="connsiteX5" fmla="*/ 539883 w 1542522"/>
                <a:gd name="connsiteY5" fmla="*/ 539883 h 1079765"/>
                <a:gd name="connsiteX6" fmla="*/ 0 w 1542522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079765">
                  <a:moveTo>
                    <a:pt x="1542521" y="0"/>
                  </a:moveTo>
                  <a:lnTo>
                    <a:pt x="1542521" y="701848"/>
                  </a:lnTo>
                  <a:lnTo>
                    <a:pt x="771260" y="1079765"/>
                  </a:lnTo>
                  <a:lnTo>
                    <a:pt x="1" y="701848"/>
                  </a:lnTo>
                  <a:lnTo>
                    <a:pt x="1" y="0"/>
                  </a:lnTo>
                  <a:lnTo>
                    <a:pt x="771260" y="37791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891" tIns="548774" rIns="8890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Жилищное 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6,0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33766" y="1576616"/>
              <a:ext cx="6927345" cy="1095937"/>
            </a:xfrm>
            <a:custGeom>
              <a:avLst/>
              <a:gdLst>
                <a:gd name="connsiteX0" fmla="*/ 182659 w 1095935"/>
                <a:gd name="connsiteY0" fmla="*/ 0 h 4908819"/>
                <a:gd name="connsiteX1" fmla="*/ 913276 w 1095935"/>
                <a:gd name="connsiteY1" fmla="*/ 0 h 4908819"/>
                <a:gd name="connsiteX2" fmla="*/ 1095935 w 1095935"/>
                <a:gd name="connsiteY2" fmla="*/ 182659 h 4908819"/>
                <a:gd name="connsiteX3" fmla="*/ 1095935 w 1095935"/>
                <a:gd name="connsiteY3" fmla="*/ 4908819 h 4908819"/>
                <a:gd name="connsiteX4" fmla="*/ 1095935 w 1095935"/>
                <a:gd name="connsiteY4" fmla="*/ 4908819 h 4908819"/>
                <a:gd name="connsiteX5" fmla="*/ 0 w 1095935"/>
                <a:gd name="connsiteY5" fmla="*/ 4908819 h 4908819"/>
                <a:gd name="connsiteX6" fmla="*/ 0 w 1095935"/>
                <a:gd name="connsiteY6" fmla="*/ 4908819 h 4908819"/>
                <a:gd name="connsiteX7" fmla="*/ 0 w 1095935"/>
                <a:gd name="connsiteY7" fmla="*/ 182659 h 4908819"/>
                <a:gd name="connsiteX8" fmla="*/ 182659 w 1095935"/>
                <a:gd name="connsiteY8" fmla="*/ 0 h 49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935" h="4908819">
                  <a:moveTo>
                    <a:pt x="1095935" y="818152"/>
                  </a:moveTo>
                  <a:lnTo>
                    <a:pt x="1095935" y="4090667"/>
                  </a:lnTo>
                  <a:cubicBezTo>
                    <a:pt x="1095935" y="4542520"/>
                    <a:pt x="1077677" y="4908817"/>
                    <a:pt x="1055155" y="4908817"/>
                  </a:cubicBezTo>
                  <a:lnTo>
                    <a:pt x="0" y="4908817"/>
                  </a:lnTo>
                  <a:lnTo>
                    <a:pt x="0" y="490881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55155" y="2"/>
                  </a:lnTo>
                  <a:cubicBezTo>
                    <a:pt x="1077677" y="2"/>
                    <a:pt x="1095935" y="366299"/>
                    <a:pt x="1095935" y="818152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8017" tIns="64929" rIns="64928" bIns="64931" spcCol="1270" anchor="ctr"/>
            <a:lstStyle/>
            <a:p>
              <a:pPr marL="171450" lvl="1" indent="-171450" algn="l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субсидия на создание условий управления многоквартирными домами (100 % средства областного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бюджета)  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173" y="3328747"/>
              <a:ext cx="1979250" cy="1872968"/>
            </a:xfrm>
            <a:custGeom>
              <a:avLst/>
              <a:gdLst>
                <a:gd name="connsiteX0" fmla="*/ 0 w 1542522"/>
                <a:gd name="connsiteY0" fmla="*/ 0 h 1337365"/>
                <a:gd name="connsiteX1" fmla="*/ 873840 w 1542522"/>
                <a:gd name="connsiteY1" fmla="*/ 0 h 1337365"/>
                <a:gd name="connsiteX2" fmla="*/ 1542522 w 1542522"/>
                <a:gd name="connsiteY2" fmla="*/ 668683 h 1337365"/>
                <a:gd name="connsiteX3" fmla="*/ 873840 w 1542522"/>
                <a:gd name="connsiteY3" fmla="*/ 1337365 h 1337365"/>
                <a:gd name="connsiteX4" fmla="*/ 0 w 1542522"/>
                <a:gd name="connsiteY4" fmla="*/ 1337365 h 1337365"/>
                <a:gd name="connsiteX5" fmla="*/ 668683 w 1542522"/>
                <a:gd name="connsiteY5" fmla="*/ 668683 h 1337365"/>
                <a:gd name="connsiteX6" fmla="*/ 0 w 1542522"/>
                <a:gd name="connsiteY6" fmla="*/ 0 h 13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337365">
                  <a:moveTo>
                    <a:pt x="1542521" y="0"/>
                  </a:moveTo>
                  <a:lnTo>
                    <a:pt x="1542521" y="757618"/>
                  </a:lnTo>
                  <a:lnTo>
                    <a:pt x="771260" y="1337365"/>
                  </a:lnTo>
                  <a:lnTo>
                    <a:pt x="1" y="757618"/>
                  </a:lnTo>
                  <a:lnTo>
                    <a:pt x="1" y="0"/>
                  </a:lnTo>
                  <a:lnTo>
                    <a:pt x="771260" y="57974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891" tIns="677574" rIns="8890" bIns="6775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Коммунальное 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547, 346 т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.руб.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75141" y="3328747"/>
              <a:ext cx="6785969" cy="1631294"/>
            </a:xfrm>
            <a:custGeom>
              <a:avLst/>
              <a:gdLst>
                <a:gd name="connsiteX0" fmla="*/ 144727 w 868346"/>
                <a:gd name="connsiteY0" fmla="*/ 0 h 6482019"/>
                <a:gd name="connsiteX1" fmla="*/ 723619 w 868346"/>
                <a:gd name="connsiteY1" fmla="*/ 0 h 6482019"/>
                <a:gd name="connsiteX2" fmla="*/ 868346 w 868346"/>
                <a:gd name="connsiteY2" fmla="*/ 144727 h 6482019"/>
                <a:gd name="connsiteX3" fmla="*/ 868346 w 868346"/>
                <a:gd name="connsiteY3" fmla="*/ 6482019 h 6482019"/>
                <a:gd name="connsiteX4" fmla="*/ 868346 w 868346"/>
                <a:gd name="connsiteY4" fmla="*/ 6482019 h 6482019"/>
                <a:gd name="connsiteX5" fmla="*/ 0 w 868346"/>
                <a:gd name="connsiteY5" fmla="*/ 6482019 h 6482019"/>
                <a:gd name="connsiteX6" fmla="*/ 0 w 868346"/>
                <a:gd name="connsiteY6" fmla="*/ 6482019 h 6482019"/>
                <a:gd name="connsiteX7" fmla="*/ 0 w 868346"/>
                <a:gd name="connsiteY7" fmla="*/ 144727 h 6482019"/>
                <a:gd name="connsiteX8" fmla="*/ 144727 w 868346"/>
                <a:gd name="connsiteY8" fmla="*/ 0 h 64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46" h="6482019">
                  <a:moveTo>
                    <a:pt x="868346" y="1080359"/>
                  </a:moveTo>
                  <a:lnTo>
                    <a:pt x="868346" y="5401660"/>
                  </a:lnTo>
                  <a:cubicBezTo>
                    <a:pt x="868346" y="5998327"/>
                    <a:pt x="859666" y="6482015"/>
                    <a:pt x="848958" y="6482015"/>
                  </a:cubicBezTo>
                  <a:lnTo>
                    <a:pt x="0" y="6482015"/>
                  </a:lnTo>
                  <a:lnTo>
                    <a:pt x="0" y="64820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48958" y="4"/>
                  </a:lnTo>
                  <a:cubicBezTo>
                    <a:pt x="859666" y="4"/>
                    <a:pt x="868346" y="483692"/>
                    <a:pt x="868346" y="1080359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13793" tIns="52549" rIns="52549" bIns="52550" spcCol="1270" anchor="ctr"/>
            <a:lstStyle/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МП «Модернизация коммунальной инфраструктуры» 199,346 т.р.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Возмещение части затрат по утилизации твердых коммунальных отходов 348,0 т.р. субсидия МБ ,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25204" y="5262133"/>
              <a:ext cx="1837875" cy="1147928"/>
            </a:xfrm>
            <a:custGeom>
              <a:avLst/>
              <a:gdLst>
                <a:gd name="connsiteX0" fmla="*/ 0 w 1802931"/>
                <a:gd name="connsiteY0" fmla="*/ 0 h 1079765"/>
                <a:gd name="connsiteX1" fmla="*/ 1263049 w 1802931"/>
                <a:gd name="connsiteY1" fmla="*/ 0 h 1079765"/>
                <a:gd name="connsiteX2" fmla="*/ 1802931 w 1802931"/>
                <a:gd name="connsiteY2" fmla="*/ 539883 h 1079765"/>
                <a:gd name="connsiteX3" fmla="*/ 1263049 w 1802931"/>
                <a:gd name="connsiteY3" fmla="*/ 1079765 h 1079765"/>
                <a:gd name="connsiteX4" fmla="*/ 0 w 1802931"/>
                <a:gd name="connsiteY4" fmla="*/ 1079765 h 1079765"/>
                <a:gd name="connsiteX5" fmla="*/ 539883 w 1802931"/>
                <a:gd name="connsiteY5" fmla="*/ 539883 h 1079765"/>
                <a:gd name="connsiteX6" fmla="*/ 0 w 1802931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931" h="1079765">
                  <a:moveTo>
                    <a:pt x="1802931" y="0"/>
                  </a:moveTo>
                  <a:lnTo>
                    <a:pt x="1802931" y="756433"/>
                  </a:lnTo>
                  <a:lnTo>
                    <a:pt x="901465" y="1079765"/>
                  </a:lnTo>
                  <a:lnTo>
                    <a:pt x="0" y="756433"/>
                  </a:lnTo>
                  <a:lnTo>
                    <a:pt x="0" y="0"/>
                  </a:lnTo>
                  <a:lnTo>
                    <a:pt x="901465" y="323333"/>
                  </a:lnTo>
                  <a:lnTo>
                    <a:pt x="1802931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2" tIns="548773" rIns="8889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Благоустройство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11,340 т.р.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97354" y="5382969"/>
              <a:ext cx="6863757" cy="966693"/>
            </a:xfrm>
            <a:custGeom>
              <a:avLst/>
              <a:gdLst>
                <a:gd name="connsiteX0" fmla="*/ 167080 w 1002459"/>
                <a:gd name="connsiteY0" fmla="*/ 0 h 6484369"/>
                <a:gd name="connsiteX1" fmla="*/ 835379 w 1002459"/>
                <a:gd name="connsiteY1" fmla="*/ 0 h 6484369"/>
                <a:gd name="connsiteX2" fmla="*/ 1002459 w 1002459"/>
                <a:gd name="connsiteY2" fmla="*/ 167080 h 6484369"/>
                <a:gd name="connsiteX3" fmla="*/ 1002459 w 1002459"/>
                <a:gd name="connsiteY3" fmla="*/ 6484369 h 6484369"/>
                <a:gd name="connsiteX4" fmla="*/ 1002459 w 1002459"/>
                <a:gd name="connsiteY4" fmla="*/ 6484369 h 6484369"/>
                <a:gd name="connsiteX5" fmla="*/ 0 w 1002459"/>
                <a:gd name="connsiteY5" fmla="*/ 6484369 h 6484369"/>
                <a:gd name="connsiteX6" fmla="*/ 0 w 1002459"/>
                <a:gd name="connsiteY6" fmla="*/ 6484369 h 6484369"/>
                <a:gd name="connsiteX7" fmla="*/ 0 w 1002459"/>
                <a:gd name="connsiteY7" fmla="*/ 167080 h 6484369"/>
                <a:gd name="connsiteX8" fmla="*/ 167080 w 1002459"/>
                <a:gd name="connsiteY8" fmla="*/ 0 h 64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59" h="6484369">
                  <a:moveTo>
                    <a:pt x="1002459" y="1080753"/>
                  </a:moveTo>
                  <a:lnTo>
                    <a:pt x="1002459" y="5403616"/>
                  </a:lnTo>
                  <a:cubicBezTo>
                    <a:pt x="1002459" y="6000499"/>
                    <a:pt x="990895" y="6484366"/>
                    <a:pt x="976629" y="6484366"/>
                  </a:cubicBezTo>
                  <a:lnTo>
                    <a:pt x="0" y="6484366"/>
                  </a:lnTo>
                  <a:lnTo>
                    <a:pt x="0" y="64843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6629" y="3"/>
                  </a:lnTo>
                  <a:cubicBezTo>
                    <a:pt x="990895" y="3"/>
                    <a:pt x="1002459" y="483870"/>
                    <a:pt x="1002459" y="1080753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6680" tIns="58461" rIns="58461" bIns="58462" spcCol="1270" anchor="ctr"/>
            <a:lstStyle/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Софинансирование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ГП «Обеспечение доступности жилья и улучшение качества жилищных условий населения Томской области»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 descr="D:\DD\Desktop\Для бюджета для граждан\презентация\ЖКХ\29318272-3d-white-people-Mechanical-Engineer-with-a-combination-wrench-and-gear-Isolated-white-backgroun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D\Desktop\Бюджет для граждан отчет 2016\Для бюджета для граждан\презентация\школа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267744" cy="17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182 669,162 тыс. руб.</a:t>
            </a:r>
          </a:p>
        </p:txBody>
      </p:sp>
      <p:graphicFrame>
        <p:nvGraphicFramePr>
          <p:cNvPr id="459915" name="Group 1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2444375"/>
              </p:ext>
            </p:extLst>
          </p:nvPr>
        </p:nvGraphicFramePr>
        <p:xfrm>
          <a:off x="0" y="2571744"/>
          <a:ext cx="4892770" cy="407484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010776"/>
                <a:gridCol w="1881994"/>
              </a:tblGrid>
              <a:tr h="678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                                              (тыс. рублей)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79 935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2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64 842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200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21 929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182 669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83974"/>
              </p:ext>
            </p:extLst>
          </p:nvPr>
        </p:nvGraphicFramePr>
        <p:xfrm>
          <a:off x="4746864" y="1071546"/>
          <a:ext cx="43971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Бюджет для граждан отчет 2016\Для бюджета для граждан\презентация\школа\детс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14954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37891" name="Группа 4"/>
          <p:cNvGrpSpPr>
            <a:grpSpLocks/>
          </p:cNvGrpSpPr>
          <p:nvPr/>
        </p:nvGrpSpPr>
        <p:grpSpPr bwMode="auto">
          <a:xfrm>
            <a:off x="0" y="1714488"/>
            <a:ext cx="9144000" cy="5143512"/>
            <a:chOff x="-61691" y="1614967"/>
            <a:chExt cx="9144095" cy="42621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-61690" y="1614967"/>
              <a:ext cx="9144094" cy="2012704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64283" tIns="37467" rIns="264283" bIns="37467" spcCol="1270" anchor="ctr"/>
            <a:lstStyle/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Обеспечение государственных гарантий на получение общего(в том числе дошкольного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)  образования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в муниципальных общеобразовательных организациях (включая предоставление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мер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социальной поддержки обучающимся, стимулирование педагогических работников)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 –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30 512тыс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.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рублей (ОБ)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- выплата надбавок к должностному окладу педагогическим работникам  68 тыс. руб. </a:t>
              </a:r>
              <a:endPara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-61691" y="3612826"/>
              <a:ext cx="9144095" cy="1435576"/>
            </a:xfrm>
            <a:custGeom>
              <a:avLst/>
              <a:gdLst>
                <a:gd name="connsiteX0" fmla="*/ 0 w 8162341"/>
                <a:gd name="connsiteY0" fmla="*/ 245954 h 1475695"/>
                <a:gd name="connsiteX1" fmla="*/ 245954 w 8162341"/>
                <a:gd name="connsiteY1" fmla="*/ 0 h 1475695"/>
                <a:gd name="connsiteX2" fmla="*/ 7916387 w 8162341"/>
                <a:gd name="connsiteY2" fmla="*/ 0 h 1475695"/>
                <a:gd name="connsiteX3" fmla="*/ 8162341 w 8162341"/>
                <a:gd name="connsiteY3" fmla="*/ 245954 h 1475695"/>
                <a:gd name="connsiteX4" fmla="*/ 8162341 w 8162341"/>
                <a:gd name="connsiteY4" fmla="*/ 1229741 h 1475695"/>
                <a:gd name="connsiteX5" fmla="*/ 7916387 w 8162341"/>
                <a:gd name="connsiteY5" fmla="*/ 1475695 h 1475695"/>
                <a:gd name="connsiteX6" fmla="*/ 245954 w 8162341"/>
                <a:gd name="connsiteY6" fmla="*/ 1475695 h 1475695"/>
                <a:gd name="connsiteX7" fmla="*/ 0 w 8162341"/>
                <a:gd name="connsiteY7" fmla="*/ 1229741 h 1475695"/>
                <a:gd name="connsiteX8" fmla="*/ 0 w 8162341"/>
                <a:gd name="connsiteY8" fmla="*/ 245954 h 14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1475695">
                  <a:moveTo>
                    <a:pt x="0" y="245954"/>
                  </a:moveTo>
                  <a:cubicBezTo>
                    <a:pt x="0" y="110117"/>
                    <a:pt x="110117" y="0"/>
                    <a:pt x="245954" y="0"/>
                  </a:cubicBezTo>
                  <a:lnTo>
                    <a:pt x="7916387" y="0"/>
                  </a:lnTo>
                  <a:cubicBezTo>
                    <a:pt x="8052224" y="0"/>
                    <a:pt x="8162341" y="110117"/>
                    <a:pt x="8162341" y="245954"/>
                  </a:cubicBezTo>
                  <a:lnTo>
                    <a:pt x="8162341" y="1229741"/>
                  </a:lnTo>
                  <a:cubicBezTo>
                    <a:pt x="8162341" y="1365578"/>
                    <a:pt x="8052224" y="1475695"/>
                    <a:pt x="7916387" y="1475695"/>
                  </a:cubicBezTo>
                  <a:lnTo>
                    <a:pt x="245954" y="1475695"/>
                  </a:lnTo>
                  <a:cubicBezTo>
                    <a:pt x="110117" y="1475695"/>
                    <a:pt x="0" y="1365578"/>
                    <a:pt x="0" y="1229741"/>
                  </a:cubicBezTo>
                  <a:lnTo>
                    <a:pt x="0" y="245954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98853" tIns="72037" rIns="298853" bIns="72037" spcCol="1270" anchor="ctr"/>
            <a:lstStyle/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Расходы за счет средств местного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бюджета без учета программных расходов  26 828 т. р. Из них: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Оплата труда                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18 810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Коммунальные услуги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8 018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-61691" y="5110377"/>
              <a:ext cx="9144095" cy="766766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64283" tIns="37467" rIns="264283" bIns="37467" spcCol="1270" anchor="ctr"/>
            <a:lstStyle/>
            <a:p>
              <a:pPr algn="l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на приобретение нового  здания д./с. «Колокольчик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13 423 т.р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(выплата из Областного бюджета до 2019 г.)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5661138" y="2780928"/>
          <a:ext cx="242887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983" y="7775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79 935 тыс.руб.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A3D5-C74F-4684-A75A-79FD9877E63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10492146"/>
              </p:ext>
            </p:extLst>
          </p:nvPr>
        </p:nvGraphicFramePr>
        <p:xfrm>
          <a:off x="457200" y="1214422"/>
          <a:ext cx="8507288" cy="538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82" y="0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74 834,195т.р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D\Desktop\Бюджет для граждан отчет 2016\Для бюджета для граждан\презентация\школа\детса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33" y="23662"/>
            <a:ext cx="1357685" cy="10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948264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образование»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64 842т.р.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4098" name="Picture 2" descr="D:\DD\Desktop\Бюджет для граждан отчет 2016\Для бюджета для граждан\презентация\школа\images (4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68891" cy="14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3200" dirty="0" smtClean="0">
                <a:solidFill>
                  <a:srgbClr val="002060"/>
                </a:solidFill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Общее образование»  64 842т.р. 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Программные расходы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0359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5731733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13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 бюджета на 2019 год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Бюджет для граждан отчет 2016\Для бюджета для граждан\презентация\молодежная политика\Д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8480"/>
            <a:ext cx="2617567" cy="20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21 929 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632"/>
              </p:ext>
            </p:extLst>
          </p:nvPr>
        </p:nvGraphicFramePr>
        <p:xfrm>
          <a:off x="323528" y="930372"/>
          <a:ext cx="8820472" cy="599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17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241"/>
              </p:ext>
            </p:extLst>
          </p:nvPr>
        </p:nvGraphicFramePr>
        <p:xfrm>
          <a:off x="108857" y="764704"/>
          <a:ext cx="890282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b="1" dirty="0" smtClean="0">
                <a:solidFill>
                  <a:srgbClr val="002060"/>
                </a:solidFill>
              </a:rPr>
              <a:t>подраздел</a:t>
            </a: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0703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</a:rPr>
              <a:t>«Дополнительное образование детей»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21 929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          Программные расходы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1628800"/>
            <a:ext cx="9023918" cy="1260217"/>
            <a:chOff x="3" y="2448273"/>
            <a:chExt cx="8686796" cy="1260217"/>
          </a:xfrm>
          <a:scene3d>
            <a:camera prst="orthographicFront"/>
            <a:lightRig rig="threeP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" y="2448273"/>
              <a:ext cx="8686796" cy="126021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" y="2448273"/>
              <a:ext cx="8686796" cy="126021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МП  «Улучшение условий и охраны труда в </a:t>
              </a:r>
              <a:r>
                <a:rPr lang="ru-RU" sz="2000" b="1" kern="1200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Кожевниковском</a:t>
              </a: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 на 2017-2020 годы 4,5 тыс. руб.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30086" y="5589242"/>
            <a:ext cx="9142308" cy="1080120"/>
            <a:chOff x="5884012" y="2894665"/>
            <a:chExt cx="1323379" cy="1934855"/>
          </a:xfrm>
          <a:scene3d>
            <a:camera prst="orthographicFront"/>
            <a:lightRig rig="threeP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5884012" y="2894665"/>
              <a:ext cx="1323379" cy="193485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884012" y="2894666"/>
              <a:ext cx="1323379" cy="149066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ВЦП «Формирование здорового образа жизни обучающихся и достижение спортивных результатов» 318 </a:t>
              </a:r>
              <a:r>
                <a:rPr lang="ru-RU" sz="2000" b="1" kern="1200" dirty="0" err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20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субсидии ДЮСШ</a:t>
              </a:r>
              <a:endParaRPr lang="ru-RU" sz="2000" b="1" kern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7504" y="764704"/>
            <a:ext cx="902391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образования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2016-2020 годы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D\Desktop\Бюджет для граждан отчет 2016\Для бюджета для граждан\презентация\молодежная политика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15" y="647064"/>
            <a:ext cx="1783085" cy="1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D\Desktop\Бюджет для граждан отчет 2016\Для бюджета для граждан\презентация\молодежная политика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" y="69564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0707</a:t>
            </a:r>
            <a:r>
              <a:rPr lang="ru-RU" altLang="ru-RU" sz="2000" dirty="0">
                <a:solidFill>
                  <a:srgbClr val="002060"/>
                </a:solidFill>
              </a:rPr>
              <a:t>           </a:t>
            </a:r>
            <a:r>
              <a:rPr lang="ru-RU" sz="2400" b="1" dirty="0">
                <a:solidFill>
                  <a:srgbClr val="002060"/>
                </a:solidFill>
              </a:rPr>
              <a:t>«Молодежная политика и оздоровление детей»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2 842,3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07681"/>
              </p:ext>
            </p:extLst>
          </p:nvPr>
        </p:nvGraphicFramePr>
        <p:xfrm>
          <a:off x="323528" y="2336082"/>
          <a:ext cx="8820472" cy="45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2" y="92500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36" y="928670"/>
            <a:ext cx="1099160" cy="18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836713"/>
            <a:ext cx="2023938" cy="2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E6C8-5799-4EE9-BADB-FE23E425E80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5859665"/>
              </p:ext>
            </p:extLst>
          </p:nvPr>
        </p:nvGraphicFramePr>
        <p:xfrm>
          <a:off x="142875" y="2643182"/>
          <a:ext cx="9001125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86" y="0"/>
            <a:ext cx="912311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Подраздел 0709 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«Другие вопросы в области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 13 138,7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5475804"/>
              </p:ext>
            </p:extLst>
          </p:nvPr>
        </p:nvGraphicFramePr>
        <p:xfrm>
          <a:off x="1991544" y="1340768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35 241,1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3" y="2394116"/>
            <a:ext cx="1206581" cy="8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4" y="4509120"/>
            <a:ext cx="1274440" cy="12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D\Desktop\Для бюджета для граждан\презентация\деньги\images (3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3535934"/>
            <a:ext cx="1125291" cy="11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" y="1216988"/>
            <a:ext cx="1316779" cy="11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D\Desktop\Бюджет для граждан отчет 2016\Для бюджета для граждан\презентация\деньги\1939824021_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5618694"/>
            <a:ext cx="1206581" cy="12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98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35 241,1 тыс. руб. Расходы на реализацию программ 2 751 т. р.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3162" y="1556792"/>
            <a:ext cx="864555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– 1 973,500 тыс. рублей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3161" y="2636912"/>
            <a:ext cx="8645556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 "Развитие внутреннего и въездного туризма на территории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на 2016-2020 годы" – 10,000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(Разработка и изготовление рекламно-информационных материалов о туристических возможностях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163" y="4028256"/>
            <a:ext cx="864555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"Доступная среда для инвалидов на период 2017 -2020 годы» - 265,000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(Проведение ежегодного фестиваля «Преодолей себя»,» Ежегодной декады инвалидов» 70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161" y="5157192"/>
            <a:ext cx="8580379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«Возвращение к истокам на 2017-2021 годы» - 90,000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(формирование и организация фондов краеведческих документов и местных изданий 70 т. р.; Создание уголков: татарской, чувашской немецкой культуры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35 241,1 тыс. руб. Расходы на реализацию программ 2 751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889" y="1556792"/>
            <a:ext cx="844731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– 1 973,500 тыс. рублей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0180" y="2924944"/>
            <a:ext cx="84867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 "Развитие внутреннего и въездного туризма на территории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на 2016-2020 годы" – 10,000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180" y="4109797"/>
            <a:ext cx="8424936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- 10,000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(Укрепление МТБ молодежных объединений молодежи 10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963" y="5373216"/>
            <a:ext cx="8486735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"Доступная среда для инвалидов на период 2017 -2020 годы» - 265,000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00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0804 «Другие вопросы в области культуры и кинематографии». Расходы на реализацию программ 2 751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4080" y="1628800"/>
            <a:ext cx="8447318" cy="12193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«Поддержка специалистов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- 45,000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 специалистам учреждений культуры и спорта, МБУ ДО "ДШИ" по договорам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 45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662" y="3546510"/>
            <a:ext cx="8486736" cy="12506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«Патриотическое воспитание граждан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- 10,000 тыс.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и методической базы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музеев)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оциальная помощь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24" cy="1284206"/>
          </a:xfrm>
          <a:prstGeom prst="rect">
            <a:avLst/>
          </a:prstGeom>
          <a:noFill/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62359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1000 «Социальная политика                                     36 277 тыс.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426675"/>
              </p:ext>
            </p:extLst>
          </p:nvPr>
        </p:nvGraphicFramePr>
        <p:xfrm>
          <a:off x="457200" y="1000108"/>
          <a:ext cx="8579296" cy="58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54690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510" y="-1"/>
            <a:ext cx="9111490" cy="72072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6562"/>
              </p:ext>
            </p:extLst>
          </p:nvPr>
        </p:nvGraphicFramePr>
        <p:xfrm>
          <a:off x="5342" y="720725"/>
          <a:ext cx="9138658" cy="60110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94250"/>
                <a:gridCol w="6507049"/>
                <a:gridCol w="1737359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период 2014-2020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831,592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1204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Томской области на 2017-2020 годы и на период до 2025 года»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565,000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93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район" на 2019-2023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2 600,000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"Устойчивое развитие сельских территорий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2014-2017 годы и на период до 2020 года"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1 500,000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образования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2016-2020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5 131,373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78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480,000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культуры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2015-2020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2 422,600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54418" cy="6858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823" y="1417712"/>
            <a:ext cx="8532617" cy="101609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2000264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3000372"/>
            <a:ext cx="221457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20"/>
            <a:ext cx="1928826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3" y="4267893"/>
            <a:ext cx="2143140" cy="18573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500330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3"/>
            <a:ext cx="2143140" cy="18573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286892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435430" y="3979789"/>
            <a:ext cx="1028262" cy="3212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583201" y="3881129"/>
            <a:ext cx="1147150" cy="39180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26719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30730"/>
              </p:ext>
            </p:extLst>
          </p:nvPr>
        </p:nvGraphicFramePr>
        <p:xfrm>
          <a:off x="5342" y="720725"/>
          <a:ext cx="9106148" cy="63343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физической культуры и спорта на территории муниципального образования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 на 2015-2020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1 569,396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0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"Повышение общественной безопасности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2019-2023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1 560,346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041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2016-2020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г.г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."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93,000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"Повышение эффективности бюджетных расходов Кожевниковского района на 2017-2020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88,800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транспортной системы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2016-2021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7 537,950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«Поддержка специалистов на территории Кожевниковского района»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245,000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"Улучшение условий охраны труда в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районе на 2017-2020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169,400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836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"Развитие муниципальной службы в Администрации Кожевниковского района на 2018-2020</a:t>
                      </a:r>
                      <a:br>
                        <a:rPr lang="ru-RU" sz="1600" b="1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185,000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51590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56220"/>
              </p:ext>
            </p:extLst>
          </p:nvPr>
        </p:nvGraphicFramePr>
        <p:xfrm>
          <a:off x="5342" y="720725"/>
          <a:ext cx="9106148" cy="59486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908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1 542,800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"Организация отдыха и оздоровления детей Кожевниковского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"Обеспечение доступности жилья и улучшение качества жилищных условий населения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621,007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"Модернизация коммунальной инфраструктуры Кожевниковского района в 2014- 2020 годах"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199,346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729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внутреннего и въездного туризма на территории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Томской области на 2016-2020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МП «Молодежь Кожевниковского района на 2016-2020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107,000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(27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75740"/>
              </p:ext>
            </p:extLst>
          </p:nvPr>
        </p:nvGraphicFramePr>
        <p:xfrm>
          <a:off x="18926" y="1124744"/>
          <a:ext cx="9106148" cy="55446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71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66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89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"Доступная среда для инвалидов на период 2017 -2020 годы»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765,000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388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"Формирование современной городской среды на территории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 на 2018-2020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11,394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1225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"Развитие информационного общества в муниципальном образовании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 на 2018-2020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645,000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9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МП "Улучшение инвестиционного климата в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/>
                        </a:rPr>
                        <a:t>Кожевниковском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районе на 2018-2022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(26 программ; предусмотрены расходы в сумме 29 389,604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11777"/>
              </p:ext>
            </p:extLst>
          </p:nvPr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24100" y="2609691"/>
          <a:ext cx="4495800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"/>
                <a:gridCol w="3098800"/>
                <a:gridCol w="1028700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1.</a:t>
                      </a:r>
                      <a:endParaRPr lang="ru-RU" sz="8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малого и среднего предпринимательства на территории Кожевниковского района на период 2014-2020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831,592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800" u="none" strike="noStrike" dirty="0" err="1">
                          <a:effectLst/>
                        </a:rPr>
                        <a:t>Кожевниковском</a:t>
                      </a:r>
                      <a:r>
                        <a:rPr lang="ru-RU" sz="800" u="none" strike="noStrike" dirty="0">
                          <a:effectLst/>
                        </a:rPr>
                        <a:t> районе Томской области на 2017-2020 годы и на период до 2025 года»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565,000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"Информирование населения о деятельности органов местного самоуправления муниципального образования "Кожевниковский район" на 2019-2023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2 600,000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"Устойчивое развитие сельских территорий Кожевниковского района на 2014-2017 годы и на период до 2020 года"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"Развитие образования в Кожевниковском районе на 2016-2020 годы"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5 131,373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6.</a:t>
                      </a:r>
                      <a:endParaRPr lang="ru-RU" sz="85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МП «Патриотическое воспитание граждан на территории Кожевниковского района на 2016-2020 годы»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480,000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35732"/>
              </p:ext>
            </p:extLst>
          </p:nvPr>
        </p:nvGraphicFramePr>
        <p:xfrm>
          <a:off x="5342" y="720725"/>
          <a:ext cx="9106148" cy="61810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8938"/>
                <a:gridCol w="6705943"/>
                <a:gridCol w="142126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212,000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60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600,000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26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255,409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782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575,925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213,105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  <a:tr h="52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/>
                        </a:rPr>
                        <a:t>317,990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283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3 885,537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CC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 (7 программ; предусмотрены расходы в сумме 6 059,966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837274"/>
            <a:ext cx="7826771" cy="982937"/>
            <a:chOff x="0" y="0"/>
            <a:chExt cx="2084560" cy="186990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2084560" cy="98293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1101 «Физическая культура»      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4 601,5  </a:t>
              </a:r>
              <a:r>
                <a:rPr lang="ru-RU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ru-RU" sz="20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95966" y="95966"/>
              <a:ext cx="1892628" cy="1773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-37924"/>
            <a:ext cx="6786578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( 4 758,3 тыс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спорт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19786"/>
            <a:ext cx="2143140" cy="1426163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1556793"/>
            <a:ext cx="9144000" cy="51125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3 036,5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(ФОТ 2.312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на территории МО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2015-2020годы 1 564,9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том числе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СОЦ "Колос" звукоусиливающей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хоккейного движения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функционирование Центра тестирования по выполнению видов испытаний (тестов), нормативов, требований к оценке уровня знаний и умений в области физической культуры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материальной базы учреждений физической культуры и дополнительного образования (техническое переоснащение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отрасли;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физкультурно-спортивных мероприятий в рамках Всероссийского комплекса "Готов к труду и обороне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endParaRPr lang="ru-RU" sz="3200" dirty="0">
              <a:ea typeface="Calibri"/>
              <a:cs typeface="Times New Roman"/>
            </a:endParaRPr>
          </a:p>
          <a:p>
            <a:endParaRPr lang="ru-RU" sz="2400" dirty="0">
              <a:ea typeface="Calibri"/>
              <a:cs typeface="Times New Roman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11559" y="1344381"/>
            <a:ext cx="8144565" cy="932491"/>
            <a:chOff x="70885" y="95966"/>
            <a:chExt cx="2084560" cy="17739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0885" y="500050"/>
              <a:ext cx="2084560" cy="1095886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1103 «Спорт высших достижений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88,8 т. руб.</a:t>
              </a:r>
              <a:endParaRPr lang="ru-RU" sz="2400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95966" y="95966"/>
              <a:ext cx="1892628" cy="1773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( 4 758,3 тыс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58" y="2202430"/>
            <a:ext cx="8144565" cy="288275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бюджет  84,4 тыс. руб. (95 %)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4,4 т. руб. (5 %)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D\Desktop\Бюджет для граждан отчет 2016\Для бюджета для граждан\фини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59333"/>
              </p:ext>
            </p:extLst>
          </p:nvPr>
        </p:nvGraphicFramePr>
        <p:xfrm>
          <a:off x="0" y="2714620"/>
          <a:ext cx="9143998" cy="4143381"/>
        </p:xfrm>
        <a:graphic>
          <a:graphicData uri="http://schemas.openxmlformats.org/drawingml/2006/table">
            <a:tbl>
              <a:tblPr/>
              <a:tblGrid>
                <a:gridCol w="4451026"/>
                <a:gridCol w="1173243"/>
                <a:gridCol w="1173243"/>
                <a:gridCol w="1173243"/>
                <a:gridCol w="1173243"/>
              </a:tblGrid>
              <a:tr h="71155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7085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27 726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20 954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83444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За счет субвенции из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бюджета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4 6020,4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  <a:tr h="8301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7 129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07C"/>
                    </a:solidFill>
                  </a:tcPr>
                </a:tc>
              </a:tr>
            </a:tbl>
          </a:graphicData>
        </a:graphic>
      </p:graphicFrame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3000396" cy="1643074"/>
          </a:xfrm>
          <a:prstGeom prst="rect">
            <a:avLst/>
          </a:prstGeom>
          <a:noFill/>
        </p:spPr>
      </p:pic>
      <p:pic>
        <p:nvPicPr>
          <p:cNvPr id="8200" name="Picture 8" descr="Картинки по запросу дотация  карти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8362" y="839191"/>
            <a:ext cx="3255638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1170112"/>
            <a:ext cx="6289737" cy="21602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Консолидированный 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421 049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171 163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249 886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95310"/>
            <a:ext cx="4824536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000" b="1" dirty="0">
                <a:solidFill>
                  <a:srgbClr val="002060"/>
                </a:solidFill>
              </a:rPr>
              <a:t>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396 756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128 600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268 156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82 060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42 562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39 498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Доходы консолидированного бюджета на 2019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908511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213285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2117790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808368"/>
              </p:ext>
            </p:extLst>
          </p:nvPr>
        </p:nvGraphicFramePr>
        <p:xfrm>
          <a:off x="0" y="1340768"/>
          <a:ext cx="9144000" cy="522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0" y="1"/>
            <a:ext cx="9144000" cy="10527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2060"/>
                </a:solidFill>
              </a:rPr>
              <a:t>Динамика доходов бюджетов сельских поселений (рост 2018 г к 2017 г. 106,2 %</a:t>
            </a:r>
          </a:p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2060"/>
                </a:solidFill>
              </a:rPr>
              <a:t>2019 г. к 2018 г. 106,8 %) Прирост собственных доходов  за 3 года 5,2 млн. руб.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3589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3025"/>
            <a:ext cx="23891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" y="1241090"/>
            <a:ext cx="1711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50963"/>
            <a:ext cx="1511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67444"/>
            <a:ext cx="24717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28793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524753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223800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altLang="ru-RU" sz="2400" dirty="0" smtClean="0">
                <a:solidFill>
                  <a:srgbClr val="002060"/>
                </a:solidFill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17-00;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03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 экономического развития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84646" y="3648341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4646" y="2881736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5266" y="2132856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; 61.5 и ст. 62 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5759" y="908720"/>
            <a:ext cx="8712968" cy="12912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 дополнительный норматив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налога на доходы с физических лиц взамен части дотации на выравнивание бюджетной обеспеченности на 2,64 процентных пункта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40,42%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43,06% в 2019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(прирост 7,7 млн. рублей)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523" y="2199995"/>
            <a:ext cx="8712968" cy="4253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Федерации, зачисляются в 2019 году: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31 января включительно - по нормативу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13,35%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86,65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Федерации;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по 31 декабря включительно - по нормативу 41,9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58,1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акцизы зачисляются: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по 30 июня включительно - по нормативу 42,9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57,1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Федерации;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по 31 декабря включительно - по нормативу 15,59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нормативу 84,41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бюджеты субъектов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51" y="3356991"/>
            <a:ext cx="3783222" cy="3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район» на 2019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43240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396 756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106 490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500298" cy="1285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22 110 тыс. руб.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268 156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9227"/>
            <a:ext cx="3816424" cy="23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ПРОГНОЗИРУЕМЫЕ БЕЗВОЗМЕЗДНЫЕ ПОСТУПЛЕНИЯ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ИЗ ОБЛАСТНОГО БЮДЖЕТА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2019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 ГОДУ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268 156 тыс. рублей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378075"/>
              </p:ext>
            </p:extLst>
          </p:nvPr>
        </p:nvGraphicFramePr>
        <p:xfrm>
          <a:off x="3779912" y="3212976"/>
          <a:ext cx="53640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4703044"/>
              </p:ext>
            </p:extLst>
          </p:nvPr>
        </p:nvGraphicFramePr>
        <p:xfrm>
          <a:off x="-11562" y="3140968"/>
          <a:ext cx="33203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DD\Desktop\Бюджет для граждан отчет 2016\Для бюджета для граждан\презентация\деньги\images (54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782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5353</Words>
  <Application>Microsoft Office PowerPoint</Application>
  <PresentationFormat>Экран (4:3)</PresentationFormat>
  <Paragraphs>835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Основные подходы к формированию расходов бюджета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МО «Кожевниковский  район» на 2019 год</vt:lpstr>
      <vt:lpstr>ПРОГНОЗИРУЕМЫЕ БЕЗВОЗМЕЗДНЫЕ ПОСТУПЛЕНИЯ  ИЗ ОБЛАСТНОГО БЮДЖЕТА В 2019  ГОДУ  268 156 тыс. рублей  </vt:lpstr>
      <vt:lpstr>ГРАФИК ПОДГОТОВКИ БЮДЖЕТА   МО «КОЖЕВНИКОВСКИЙ РАЙОН»  </vt:lpstr>
      <vt:lpstr>Бюджет МО «Кожевниковский район» на 2019 год (тыс.руб.)</vt:lpstr>
      <vt:lpstr>Презентация PowerPoint</vt:lpstr>
      <vt:lpstr>Налоговые доходы бюджета  на 2019 год (проект)</vt:lpstr>
      <vt:lpstr>Неналоговые доходы бюджета  на 2019 год (проект)</vt:lpstr>
      <vt:lpstr>ОБЩИЕ ХАРАКТЕРИСТИКИ БЮДЖЕТА   МО «КОЖЕВНИКОВСКИЙ РАЙОН»  НА 2019 год </vt:lpstr>
      <vt:lpstr>Расходы бюджета Кожевниковского района на 2019 год</vt:lpstr>
      <vt:lpstr>Презентация PowerPoint</vt:lpstr>
      <vt:lpstr>Раздел 01100 Общегосударственные вопросы 47 409  тыс. руб.</vt:lpstr>
      <vt:lpstr>Раздел 01100 Общегосударственные вопросы                                         46 660,876  тыс. руб.</vt:lpstr>
      <vt:lpstr>Раздел 0200 «Национальная оборона» 50,150 т.р. </vt:lpstr>
      <vt:lpstr>Раздел 0400 «Национальная экономика» 58 446,542 т.р. </vt:lpstr>
      <vt:lpstr>подраздел 0405 «Сельское хозяйство и рыболовство»  50 047 тыс.руб.   </vt:lpstr>
      <vt:lpstr>Презентация PowerPoint</vt:lpstr>
      <vt:lpstr>   раздел 0500 «Жилищно- коммунальное                              хозяйство»    (564,740 т.р.)</vt:lpstr>
      <vt:lpstr>Раздел 0700  РАСХОДЫ БЮДЖЕТА  МО «КОЖЕВНИКОВСКИЙ РАЙОН»  НА ОБРАЗОВАНИЕ  182 669,162 тыс. руб.</vt:lpstr>
      <vt:lpstr>  </vt:lpstr>
      <vt:lpstr>Презентация PowerPoint</vt:lpstr>
      <vt:lpstr>     подраздел 0702 «Общее образование»  64 842т.р. </vt:lpstr>
      <vt:lpstr>     подраздел 0702 «Общее образование»  64 842т.р. Программные расходы</vt:lpstr>
      <vt:lpstr> подраздел 0703           «Дополнительное образование детей»                                         21 929 т.р. </vt:lpstr>
      <vt:lpstr> подраздел 0703           «Дополнительное образование детей»                                         21 929 т.р.           Программные расходы </vt:lpstr>
      <vt:lpstr> подраздел 0707           «Молодежная политика и оздоровление детей»                                         2 842,3 т.р.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1000 «Социальная политика                                     36 277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1100 «Физическая  культура и спорт»               ( 4 758,3 тыс. руб.)</vt:lpstr>
      <vt:lpstr>Раздел 1100 «Физическая  культура и спорт»               ( 4 758,3 тыс. руб.)</vt:lpstr>
      <vt:lpstr>Презентация PowerPoint</vt:lpstr>
      <vt:lpstr>Презентация PowerPoint</vt:lpstr>
      <vt:lpstr>Презентация PowerPoint</vt:lpstr>
      <vt:lpstr>Спасибо за внимание!</vt:lpstr>
      <vt:lpstr>  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17-00;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543</cp:revision>
  <dcterms:created xsi:type="dcterms:W3CDTF">2016-11-23T11:36:48Z</dcterms:created>
  <dcterms:modified xsi:type="dcterms:W3CDTF">2019-01-29T11:27:12Z</dcterms:modified>
</cp:coreProperties>
</file>